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75" r:id="rId6"/>
    <p:sldId id="260" r:id="rId7"/>
    <p:sldId id="263" r:id="rId8"/>
    <p:sldId id="265" r:id="rId9"/>
    <p:sldId id="266" r:id="rId10"/>
    <p:sldId id="268" r:id="rId11"/>
    <p:sldId id="269" r:id="rId12"/>
    <p:sldId id="267" r:id="rId13"/>
    <p:sldId id="271" r:id="rId14"/>
    <p:sldId id="27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0066"/>
    <a:srgbClr val="993300"/>
    <a:srgbClr val="FF99FF"/>
    <a:srgbClr val="FFFFFF"/>
    <a:srgbClr val="C8A8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599" autoAdjust="0"/>
  </p:normalViewPr>
  <p:slideViewPr>
    <p:cSldViewPr>
      <p:cViewPr>
        <p:scale>
          <a:sx n="78" d="100"/>
          <a:sy n="78" d="100"/>
        </p:scale>
        <p:origin x="-114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622D16-BB5E-4867-A9C3-4EC0E4F075B5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E09305-D6AE-4B96-BF51-03AAD5A0E3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0292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05.11.2013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068838"/>
          </a:xfrm>
        </p:spPr>
        <p:txBody>
          <a:bodyPr>
            <a:noAutofit/>
          </a:bodyPr>
          <a:lstStyle/>
          <a:p>
            <a:pPr algn="ctr"/>
            <a:r>
              <a:rPr lang="ru-RU" sz="1800" dirty="0" smtClean="0">
                <a:solidFill>
                  <a:srgbClr val="000000"/>
                </a:solidFill>
                <a:latin typeface="+mn-lt"/>
              </a:rPr>
              <a:t>Государственное бюджетное </a:t>
            </a:r>
            <a:r>
              <a:rPr lang="ru-RU" sz="1800" dirty="0" smtClean="0">
                <a:solidFill>
                  <a:srgbClr val="000000"/>
                </a:solidFill>
                <a:latin typeface="+mn-lt"/>
              </a:rPr>
              <a:t>дошкольное  образовательное учреждение  центр развития ребенка – детский сад № 24  Красносельского района Санкт - Петербурга</a:t>
            </a:r>
            <a:endParaRPr lang="ru-RU" sz="18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3579200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sz="5100" dirty="0" smtClean="0">
                <a:solidFill>
                  <a:srgbClr val="002060"/>
                </a:solidFill>
              </a:rPr>
              <a:t>  </a:t>
            </a:r>
            <a:r>
              <a:rPr lang="ru-RU" sz="5100" dirty="0" smtClean="0">
                <a:solidFill>
                  <a:srgbClr val="002060"/>
                </a:solidFill>
              </a:rPr>
              <a:t>коррекция грамматического строя речи детей с общим недоразвитием речи с использованием игровых технологий.</a:t>
            </a:r>
          </a:p>
          <a:p>
            <a:pPr algn="r"/>
            <a:endParaRPr lang="ru-RU" dirty="0" smtClean="0">
              <a:solidFill>
                <a:srgbClr val="000000"/>
              </a:solidFill>
            </a:endParaRPr>
          </a:p>
          <a:p>
            <a:pPr algn="r"/>
            <a:endParaRPr lang="ru-RU" dirty="0" smtClean="0">
              <a:solidFill>
                <a:srgbClr val="000000"/>
              </a:solidFill>
            </a:endParaRPr>
          </a:p>
          <a:p>
            <a:pPr algn="r"/>
            <a:endParaRPr lang="ru-RU" dirty="0" smtClean="0">
              <a:solidFill>
                <a:srgbClr val="000000"/>
              </a:solidFill>
            </a:endParaRPr>
          </a:p>
          <a:p>
            <a:pPr algn="r"/>
            <a:endParaRPr lang="ru-RU" dirty="0" smtClean="0">
              <a:solidFill>
                <a:srgbClr val="000000"/>
              </a:solidFill>
            </a:endParaRPr>
          </a:p>
          <a:p>
            <a:pPr algn="r"/>
            <a:endParaRPr lang="ru-RU" sz="1800" dirty="0" smtClean="0">
              <a:solidFill>
                <a:srgbClr val="000000"/>
              </a:solidFill>
            </a:endParaRPr>
          </a:p>
          <a:p>
            <a:pPr algn="r"/>
            <a:r>
              <a:rPr lang="ru-RU" sz="3300" dirty="0" smtClean="0">
                <a:solidFill>
                  <a:srgbClr val="000000"/>
                </a:solidFill>
              </a:rPr>
              <a:t>учитель-логопед Маргарита Борисовна Кузнецова</a:t>
            </a:r>
            <a:endParaRPr lang="ru-RU" sz="33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000066"/>
                </a:solidFill>
                <a:latin typeface="+mn-lt"/>
              </a:rPr>
              <a:t>Дифференциация существительных мужского, женского и среднего рода, единственного числа именительного падежа и множественного числа.</a:t>
            </a:r>
            <a:endParaRPr lang="ru-RU" sz="2400" dirty="0">
              <a:solidFill>
                <a:srgbClr val="000066"/>
              </a:solidFill>
              <a:latin typeface="+mn-lt"/>
            </a:endParaRPr>
          </a:p>
        </p:txBody>
      </p:sp>
      <p:pic>
        <p:nvPicPr>
          <p:cNvPr id="5" name="Содержимое 4" descr="IMG_595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142976" y="2500306"/>
            <a:ext cx="4497940" cy="3373455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Clr>
                <a:srgbClr val="000066"/>
              </a:buClr>
              <a:buNone/>
            </a:pPr>
            <a:r>
              <a:rPr lang="ru-RU" dirty="0" smtClean="0">
                <a:solidFill>
                  <a:srgbClr val="000000"/>
                </a:solidFill>
              </a:rPr>
              <a:t>   </a:t>
            </a:r>
            <a:r>
              <a:rPr lang="ru-RU" u="sng" dirty="0" smtClean="0">
                <a:solidFill>
                  <a:srgbClr val="000000"/>
                </a:solidFill>
              </a:rPr>
              <a:t>Различение понятий «он», «она», «оно» «они»</a:t>
            </a:r>
          </a:p>
          <a:p>
            <a:pPr>
              <a:buNone/>
            </a:pPr>
            <a:r>
              <a:rPr lang="ru-RU" dirty="0" smtClean="0">
                <a:solidFill>
                  <a:srgbClr val="000000"/>
                </a:solidFill>
              </a:rPr>
              <a:t>    </a:t>
            </a:r>
            <a:r>
              <a:rPr lang="ru-RU" sz="2400" dirty="0" smtClean="0">
                <a:solidFill>
                  <a:srgbClr val="000000"/>
                </a:solidFill>
              </a:rPr>
              <a:t>Дидактические игры:</a:t>
            </a:r>
          </a:p>
          <a:p>
            <a:pPr>
              <a:buNone/>
            </a:pPr>
            <a:r>
              <a:rPr lang="ru-RU" dirty="0" smtClean="0">
                <a:solidFill>
                  <a:srgbClr val="000000"/>
                </a:solidFill>
              </a:rPr>
              <a:t>    </a:t>
            </a:r>
            <a:r>
              <a:rPr lang="ru-RU" sz="2400" i="1" dirty="0" smtClean="0">
                <a:solidFill>
                  <a:srgbClr val="000000"/>
                </a:solidFill>
              </a:rPr>
              <a:t>«Волшебные домики»</a:t>
            </a:r>
          </a:p>
          <a:p>
            <a:pPr>
              <a:buNone/>
            </a:pPr>
            <a:r>
              <a:rPr lang="ru-RU" sz="2400" i="1" dirty="0" smtClean="0">
                <a:solidFill>
                  <a:srgbClr val="000000"/>
                </a:solidFill>
              </a:rPr>
              <a:t>    «Он или она?»</a:t>
            </a:r>
          </a:p>
          <a:p>
            <a:endParaRPr lang="ru-RU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0"/>
                            </p:stCondLst>
                            <p:childTnLst>
                              <p:par>
                                <p:cTn id="22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857232"/>
            <a:ext cx="7498080" cy="53911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solidFill>
                  <a:srgbClr val="000066"/>
                </a:solidFill>
              </a:rPr>
              <a:t> Согласование существительных единственного числа с глаголами настоящего и будущего времени.</a:t>
            </a:r>
            <a:endParaRPr lang="ru-RU" sz="2400" dirty="0" smtClean="0">
              <a:solidFill>
                <a:srgbClr val="000000"/>
              </a:solidFill>
            </a:endParaRPr>
          </a:p>
          <a:p>
            <a:pPr>
              <a:buNone/>
            </a:pPr>
            <a:r>
              <a:rPr lang="ru-RU" sz="2400" dirty="0" smtClean="0">
                <a:solidFill>
                  <a:srgbClr val="000000"/>
                </a:solidFill>
              </a:rPr>
              <a:t>  Введение модели – розовый треугольник.</a:t>
            </a:r>
          </a:p>
          <a:p>
            <a:pPr>
              <a:buNone/>
            </a:pPr>
            <a:r>
              <a:rPr lang="ru-RU" sz="2400" dirty="0" smtClean="0">
                <a:solidFill>
                  <a:srgbClr val="000000"/>
                </a:solidFill>
              </a:rPr>
              <a:t>  </a:t>
            </a:r>
            <a:endParaRPr lang="ru-RU" sz="2400" i="1" dirty="0" smtClean="0">
              <a:solidFill>
                <a:srgbClr val="000000"/>
              </a:solidFill>
            </a:endParaRPr>
          </a:p>
          <a:p>
            <a:pPr algn="ctr">
              <a:buNone/>
            </a:pPr>
            <a:r>
              <a:rPr lang="ru-RU" sz="2400" dirty="0" smtClean="0">
                <a:solidFill>
                  <a:srgbClr val="000066"/>
                </a:solidFill>
              </a:rPr>
              <a:t>Согласование существительных множественного числа с глаголами настоящего и будущего времени.</a:t>
            </a:r>
          </a:p>
          <a:p>
            <a:pPr>
              <a:buNone/>
            </a:pPr>
            <a:r>
              <a:rPr lang="ru-RU" sz="2400" dirty="0" smtClean="0">
                <a:solidFill>
                  <a:srgbClr val="000000"/>
                </a:solidFill>
              </a:rPr>
              <a:t>  Введение модели – коричневый треугольник.</a:t>
            </a:r>
          </a:p>
          <a:p>
            <a:pPr>
              <a:buNone/>
            </a:pPr>
            <a:r>
              <a:rPr lang="ru-RU" sz="2400" dirty="0" smtClean="0">
                <a:solidFill>
                  <a:srgbClr val="000000"/>
                </a:solidFill>
              </a:rPr>
              <a:t>  </a:t>
            </a:r>
          </a:p>
          <a:p>
            <a:pPr>
              <a:buNone/>
            </a:pPr>
            <a:r>
              <a:rPr lang="ru-RU" sz="2400" dirty="0" smtClean="0">
                <a:solidFill>
                  <a:srgbClr val="000000"/>
                </a:solidFill>
              </a:rPr>
              <a:t>  Дидактические игры</a:t>
            </a:r>
          </a:p>
          <a:p>
            <a:pPr>
              <a:buNone/>
            </a:pPr>
            <a:r>
              <a:rPr lang="ru-RU" sz="2400" dirty="0" smtClean="0">
                <a:solidFill>
                  <a:srgbClr val="000000"/>
                </a:solidFill>
              </a:rPr>
              <a:t> </a:t>
            </a:r>
            <a:r>
              <a:rPr lang="ru-RU" sz="2400" i="1" dirty="0" smtClean="0">
                <a:solidFill>
                  <a:srgbClr val="000000"/>
                </a:solidFill>
              </a:rPr>
              <a:t>«Кто какие звуки издает?»</a:t>
            </a:r>
          </a:p>
          <a:p>
            <a:pPr>
              <a:buNone/>
            </a:pPr>
            <a:r>
              <a:rPr lang="ru-RU" sz="2400" i="1" dirty="0" smtClean="0">
                <a:solidFill>
                  <a:srgbClr val="000000"/>
                </a:solidFill>
              </a:rPr>
              <a:t> «Кто что делает?»</a:t>
            </a:r>
          </a:p>
          <a:p>
            <a:pPr>
              <a:buNone/>
            </a:pPr>
            <a:r>
              <a:rPr lang="ru-RU" sz="2400" i="1" dirty="0" smtClean="0">
                <a:solidFill>
                  <a:srgbClr val="000000"/>
                </a:solidFill>
              </a:rPr>
              <a:t> «Отгадай, что за животное?»</a:t>
            </a:r>
          </a:p>
          <a:p>
            <a:endParaRPr lang="ru-RU" sz="2400" dirty="0" smtClean="0">
              <a:solidFill>
                <a:srgbClr val="000000"/>
              </a:solidFill>
            </a:endParaRPr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7643834" y="1428736"/>
            <a:ext cx="1060704" cy="914400"/>
          </a:xfrm>
          <a:prstGeom prst="triangle">
            <a:avLst/>
          </a:prstGeom>
          <a:solidFill>
            <a:srgbClr val="FF99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7786710" y="3286124"/>
            <a:ext cx="1060704" cy="914400"/>
          </a:xfrm>
          <a:prstGeom prst="triangle">
            <a:avLst/>
          </a:prstGeom>
          <a:solidFill>
            <a:srgbClr val="99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8" presetClass="entr" presetSubtype="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8" presetClass="entr" presetSubtype="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8" presetClass="entr" presetSubtype="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8" presetClass="entr" presetSubtype="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8" presetClass="entr" presetSubtype="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8" presetClass="entr" presetSubtype="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18" presetClass="entr" presetSubtype="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18" presetClass="entr" presetSubtype="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build="p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700" b="1" dirty="0" smtClean="0">
                <a:solidFill>
                  <a:srgbClr val="000000"/>
                </a:solidFill>
                <a:latin typeface="+mn-lt"/>
              </a:rPr>
              <a:t>ПРЕДЛОЖНО-ПАДЕЖНЫЕ КОНСТРУКЦИИ</a:t>
            </a:r>
            <a:r>
              <a:rPr lang="ru-RU" sz="2000" dirty="0" smtClean="0">
                <a:solidFill>
                  <a:srgbClr val="000000"/>
                </a:solidFill>
                <a:latin typeface="+mn-lt"/>
              </a:rPr>
              <a:t/>
            </a:r>
            <a:br>
              <a:rPr lang="ru-RU" sz="2000" dirty="0" smtClean="0">
                <a:solidFill>
                  <a:srgbClr val="000000"/>
                </a:solidFill>
                <a:latin typeface="+mn-lt"/>
              </a:rPr>
            </a:br>
            <a:r>
              <a:rPr lang="ru-RU" sz="3100" dirty="0" smtClean="0">
                <a:solidFill>
                  <a:srgbClr val="000066"/>
                </a:solidFill>
                <a:latin typeface="+mn-lt"/>
              </a:rPr>
              <a:t>Правильное употребление простых предлогов на, над, под, в, за  в речи.</a:t>
            </a:r>
            <a:endParaRPr lang="ru-RU" sz="3100" dirty="0">
              <a:solidFill>
                <a:srgbClr val="000066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71538" y="1524000"/>
            <a:ext cx="4143404" cy="4663440"/>
          </a:xfrm>
        </p:spPr>
        <p:txBody>
          <a:bodyPr/>
          <a:lstStyle/>
          <a:p>
            <a:pPr algn="ctr">
              <a:buNone/>
            </a:pPr>
            <a:r>
              <a:rPr lang="ru-RU" u="sng" dirty="0" smtClean="0">
                <a:solidFill>
                  <a:srgbClr val="000000"/>
                </a:solidFill>
              </a:rPr>
              <a:t>Работа со схемами предлогов</a:t>
            </a:r>
          </a:p>
          <a:p>
            <a:pPr>
              <a:buNone/>
            </a:pPr>
            <a:r>
              <a:rPr lang="ru-RU" sz="2400" dirty="0" smtClean="0">
                <a:solidFill>
                  <a:srgbClr val="000000"/>
                </a:solidFill>
              </a:rPr>
              <a:t>Дидактические игры:</a:t>
            </a:r>
          </a:p>
          <a:p>
            <a:pPr>
              <a:buNone/>
            </a:pPr>
            <a:r>
              <a:rPr lang="ru-RU" sz="2400" i="1" dirty="0" smtClean="0">
                <a:solidFill>
                  <a:srgbClr val="000000"/>
                </a:solidFill>
              </a:rPr>
              <a:t>«Различай предлоги»</a:t>
            </a:r>
          </a:p>
          <a:p>
            <a:pPr>
              <a:buNone/>
            </a:pPr>
            <a:r>
              <a:rPr lang="ru-RU" sz="2400" i="1" dirty="0" smtClean="0">
                <a:solidFill>
                  <a:srgbClr val="000000"/>
                </a:solidFill>
              </a:rPr>
              <a:t>«Сделай правильно»</a:t>
            </a:r>
          </a:p>
          <a:p>
            <a:pPr>
              <a:buNone/>
            </a:pPr>
            <a:r>
              <a:rPr lang="ru-RU" sz="2400" i="1" dirty="0" smtClean="0">
                <a:solidFill>
                  <a:srgbClr val="000000"/>
                </a:solidFill>
              </a:rPr>
              <a:t>«Правильно подними знак»</a:t>
            </a:r>
          </a:p>
          <a:p>
            <a:pPr algn="ctr"/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7" name="Содержимое 6" descr="IMG_600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286379" y="1785926"/>
            <a:ext cx="3524275" cy="2643206"/>
          </a:xfrm>
        </p:spPr>
      </p:pic>
      <p:pic>
        <p:nvPicPr>
          <p:cNvPr id="5" name="Рисунок 4" descr="IMG_617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4414" y="4357694"/>
            <a:ext cx="3000396" cy="22502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9000"/>
                            </p:stCondLst>
                            <p:childTnLst>
                              <p:par>
                                <p:cTn id="4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000066"/>
                </a:solidFill>
                <a:latin typeface="+mn-lt"/>
              </a:rPr>
              <a:t>Использование в работе с детьми авторских речевых развивающих игр и технологий.</a:t>
            </a:r>
            <a:endParaRPr lang="ru-RU" sz="2800" dirty="0">
              <a:latin typeface="+mn-lt"/>
            </a:endParaRPr>
          </a:p>
        </p:txBody>
      </p:sp>
      <p:pic>
        <p:nvPicPr>
          <p:cNvPr id="7" name="Содержимое 6" descr="SDC1113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429256" y="1428736"/>
            <a:ext cx="3167085" cy="2214578"/>
          </a:xfrm>
        </p:spPr>
      </p:pic>
      <p:pic>
        <p:nvPicPr>
          <p:cNvPr id="5" name="Содержимое 4" descr="SDC11132.JPG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lum bright="-10000"/>
          </a:blip>
          <a:stretch>
            <a:fillRect/>
          </a:stretch>
        </p:blipFill>
        <p:spPr>
          <a:xfrm>
            <a:off x="1285852" y="1428737"/>
            <a:ext cx="3000395" cy="2357454"/>
          </a:xfrm>
        </p:spPr>
      </p:pic>
      <p:pic>
        <p:nvPicPr>
          <p:cNvPr id="8" name="Рисунок 7" descr="SDC1113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0694" y="4214818"/>
            <a:ext cx="3071834" cy="2303876"/>
          </a:xfrm>
          <a:prstGeom prst="rect">
            <a:avLst/>
          </a:prstGeom>
        </p:spPr>
      </p:pic>
      <p:pic>
        <p:nvPicPr>
          <p:cNvPr id="9" name="Рисунок 8" descr="SDC1114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42976" y="4286256"/>
            <a:ext cx="3071802" cy="23038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0000"/>
                </a:solidFill>
                <a:latin typeface="+mn-lt"/>
              </a:rPr>
              <a:t>Роль  дидактических игр во всестороннем развитии дошкольника</a:t>
            </a:r>
            <a:endParaRPr lang="ru-RU" sz="2800" b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14744" y="3214686"/>
            <a:ext cx="2214578" cy="9144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 smtClean="0">
                <a:solidFill>
                  <a:srgbClr val="000000"/>
                </a:solidFill>
              </a:rPr>
              <a:t>Дидактические игры 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500694" y="1571612"/>
            <a:ext cx="2214578" cy="9144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 smtClean="0">
                <a:solidFill>
                  <a:srgbClr val="000000"/>
                </a:solidFill>
              </a:rPr>
              <a:t>Элементарные математические представления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1538" y="3000372"/>
            <a:ext cx="2000264" cy="135732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 smtClean="0">
                <a:solidFill>
                  <a:sysClr val="windowText" lastClr="000000"/>
                </a:solidFill>
              </a:rPr>
              <a:t>Физическое воспитание</a:t>
            </a:r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14744" y="4857760"/>
            <a:ext cx="2214578" cy="9144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 smtClean="0">
                <a:solidFill>
                  <a:srgbClr val="000000"/>
                </a:solidFill>
              </a:rPr>
              <a:t>Высшие психические функции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572264" y="3000372"/>
            <a:ext cx="2357454" cy="135732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 smtClean="0">
                <a:solidFill>
                  <a:srgbClr val="000000"/>
                </a:solidFill>
              </a:rPr>
              <a:t>Конструктивный праксис и художественно-творческая деятельность</a:t>
            </a:r>
            <a:endParaRPr lang="ru-RU" dirty="0">
              <a:solidFill>
                <a:srgbClr val="000000"/>
              </a:solidFill>
            </a:endParaRPr>
          </a:p>
        </p:txBody>
      </p:sp>
      <p:cxnSp>
        <p:nvCxnSpPr>
          <p:cNvPr id="10" name="Прямая со стрелкой 9"/>
          <p:cNvCxnSpPr>
            <a:stCxn id="3" idx="3"/>
            <a:endCxn id="7" idx="1"/>
          </p:cNvCxnSpPr>
          <p:nvPr/>
        </p:nvCxnSpPr>
        <p:spPr>
          <a:xfrm>
            <a:off x="5929322" y="3671886"/>
            <a:ext cx="642942" cy="7147"/>
          </a:xfrm>
          <a:prstGeom prst="straightConnector1">
            <a:avLst/>
          </a:prstGeom>
          <a:ln w="28575">
            <a:solidFill>
              <a:srgbClr val="00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3" idx="2"/>
            <a:endCxn id="6" idx="0"/>
          </p:cNvCxnSpPr>
          <p:nvPr/>
        </p:nvCxnSpPr>
        <p:spPr>
          <a:xfrm rot="5400000">
            <a:off x="4457696" y="4493423"/>
            <a:ext cx="728674" cy="1588"/>
          </a:xfrm>
          <a:prstGeom prst="straightConnector1">
            <a:avLst/>
          </a:prstGeom>
          <a:ln w="28575">
            <a:solidFill>
              <a:srgbClr val="00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3" idx="1"/>
            <a:endCxn id="5" idx="3"/>
          </p:cNvCxnSpPr>
          <p:nvPr/>
        </p:nvCxnSpPr>
        <p:spPr>
          <a:xfrm rot="10800000" flipV="1">
            <a:off x="3071802" y="3671885"/>
            <a:ext cx="642942" cy="7147"/>
          </a:xfrm>
          <a:prstGeom prst="straightConnector1">
            <a:avLst/>
          </a:prstGeom>
          <a:ln w="28575">
            <a:solidFill>
              <a:srgbClr val="00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3" idx="0"/>
          </p:cNvCxnSpPr>
          <p:nvPr/>
        </p:nvCxnSpPr>
        <p:spPr>
          <a:xfrm rot="5400000" flipH="1" flipV="1">
            <a:off x="4768455" y="2482446"/>
            <a:ext cx="785818" cy="678663"/>
          </a:xfrm>
          <a:prstGeom prst="straightConnector1">
            <a:avLst/>
          </a:prstGeom>
          <a:ln w="28575">
            <a:solidFill>
              <a:srgbClr val="00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1142976" y="5072074"/>
            <a:ext cx="1785950" cy="9144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ysClr val="windowText" lastClr="000000"/>
                </a:solidFill>
              </a:rPr>
              <a:t>Грамота</a:t>
            </a:r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715140" y="5072074"/>
            <a:ext cx="2000264" cy="9144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ysClr val="windowText" lastClr="000000"/>
                </a:solidFill>
              </a:rPr>
              <a:t>Мелкая моторика</a:t>
            </a:r>
            <a:endParaRPr lang="ru-RU" dirty="0">
              <a:solidFill>
                <a:sysClr val="windowText" lastClr="000000"/>
              </a:solidFill>
            </a:endParaRPr>
          </a:p>
        </p:txBody>
      </p:sp>
      <p:cxnSp>
        <p:nvCxnSpPr>
          <p:cNvPr id="25" name="Прямая со стрелкой 24"/>
          <p:cNvCxnSpPr/>
          <p:nvPr/>
        </p:nvCxnSpPr>
        <p:spPr>
          <a:xfrm rot="5400000">
            <a:off x="2821769" y="4250537"/>
            <a:ext cx="1000132" cy="785818"/>
          </a:xfrm>
          <a:prstGeom prst="straightConnector1">
            <a:avLst/>
          </a:prstGeom>
          <a:ln w="28575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rot="16200000" flipH="1">
            <a:off x="5822165" y="4179099"/>
            <a:ext cx="1000132" cy="785818"/>
          </a:xfrm>
          <a:prstGeom prst="straightConnector1">
            <a:avLst/>
          </a:prstGeom>
          <a:ln w="28575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рямоугольник 34"/>
          <p:cNvSpPr/>
          <p:nvPr/>
        </p:nvSpPr>
        <p:spPr>
          <a:xfrm>
            <a:off x="1857356" y="1500174"/>
            <a:ext cx="2071702" cy="9144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 smtClean="0">
                <a:solidFill>
                  <a:srgbClr val="000000"/>
                </a:solidFill>
              </a:rPr>
              <a:t>Речевое развитие </a:t>
            </a:r>
            <a:endParaRPr lang="ru-RU" dirty="0">
              <a:solidFill>
                <a:srgbClr val="000000"/>
              </a:solidFill>
            </a:endParaRPr>
          </a:p>
        </p:txBody>
      </p:sp>
      <p:cxnSp>
        <p:nvCxnSpPr>
          <p:cNvPr id="37" name="Прямая со стрелкой 36"/>
          <p:cNvCxnSpPr>
            <a:stCxn id="3" idx="0"/>
          </p:cNvCxnSpPr>
          <p:nvPr/>
        </p:nvCxnSpPr>
        <p:spPr>
          <a:xfrm rot="16200000" flipV="1">
            <a:off x="3982638" y="2375290"/>
            <a:ext cx="785818" cy="892973"/>
          </a:xfrm>
          <a:prstGeom prst="straightConnector1">
            <a:avLst/>
          </a:prstGeom>
          <a:ln w="28575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3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3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1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3000"/>
                            </p:stCondLst>
                            <p:childTnLst>
                              <p:par>
                                <p:cTn id="43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5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6000"/>
                            </p:stCondLst>
                            <p:childTnLst>
                              <p:par>
                                <p:cTn id="5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8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9000"/>
                            </p:stCondLst>
                            <p:childTnLst>
                              <p:par>
                                <p:cTn id="6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2000"/>
                            </p:stCondLst>
                            <p:childTnLst>
                              <p:par>
                                <p:cTn id="6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5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 animBg="1"/>
      <p:bldP spid="16" grpId="0" animBg="1"/>
      <p:bldP spid="17" grpId="0" animBg="1"/>
      <p:bldP spid="3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74320"/>
            <a:ext cx="7790712" cy="5012068"/>
          </a:xfrm>
        </p:spPr>
        <p:txBody>
          <a:bodyPr>
            <a:normAutofit/>
          </a:bodyPr>
          <a:lstStyle/>
          <a:p>
            <a:pPr algn="ctr"/>
            <a:r>
              <a:rPr lang="ru-RU" sz="3600" u="sng" dirty="0" smtClean="0">
                <a:solidFill>
                  <a:srgbClr val="002060"/>
                </a:solidFill>
                <a:latin typeface="+mn-lt"/>
              </a:rPr>
              <a:t>цель</a:t>
            </a:r>
            <a:r>
              <a:rPr lang="ru-RU" sz="3600" dirty="0" smtClean="0">
                <a:solidFill>
                  <a:srgbClr val="002060"/>
                </a:solidFill>
                <a:latin typeface="+mn-lt"/>
              </a:rPr>
              <a:t>: Повышение эффективности</a:t>
            </a:r>
            <a:br>
              <a:rPr lang="ru-RU" sz="3600" dirty="0" smtClean="0">
                <a:solidFill>
                  <a:srgbClr val="002060"/>
                </a:solidFill>
                <a:latin typeface="+mn-lt"/>
              </a:rPr>
            </a:br>
            <a:r>
              <a:rPr lang="ru-RU" sz="3600" dirty="0" smtClean="0">
                <a:solidFill>
                  <a:srgbClr val="002060"/>
                </a:solidFill>
                <a:latin typeface="+mn-lt"/>
              </a:rPr>
              <a:t>          коррекционной работы над</a:t>
            </a:r>
            <a:br>
              <a:rPr lang="ru-RU" sz="3600" dirty="0" smtClean="0">
                <a:solidFill>
                  <a:srgbClr val="002060"/>
                </a:solidFill>
                <a:latin typeface="+mn-lt"/>
              </a:rPr>
            </a:br>
            <a:r>
              <a:rPr lang="ru-RU" sz="3600" dirty="0" smtClean="0">
                <a:solidFill>
                  <a:srgbClr val="002060"/>
                </a:solidFill>
                <a:latin typeface="+mn-lt"/>
              </a:rPr>
              <a:t>          грамматическим строем речи</a:t>
            </a:r>
            <a:br>
              <a:rPr lang="ru-RU" sz="3600" dirty="0" smtClean="0">
                <a:solidFill>
                  <a:srgbClr val="002060"/>
                </a:solidFill>
                <a:latin typeface="+mn-lt"/>
              </a:rPr>
            </a:br>
            <a:r>
              <a:rPr lang="ru-RU" sz="3600" dirty="0" smtClean="0">
                <a:solidFill>
                  <a:srgbClr val="002060"/>
                </a:solidFill>
                <a:latin typeface="+mn-lt"/>
              </a:rPr>
              <a:t>          детей с помощью дидактических       игр и игровых приемов </a:t>
            </a:r>
            <a:br>
              <a:rPr lang="ru-RU" sz="3600" dirty="0" smtClean="0">
                <a:solidFill>
                  <a:srgbClr val="002060"/>
                </a:solidFill>
                <a:latin typeface="+mn-lt"/>
              </a:rPr>
            </a:br>
            <a:r>
              <a:rPr lang="ru-RU" sz="3600" dirty="0" smtClean="0">
                <a:solidFill>
                  <a:srgbClr val="002060"/>
                </a:solidFill>
                <a:latin typeface="+mn-lt"/>
              </a:rPr>
              <a:t>            </a:t>
            </a:r>
            <a:br>
              <a:rPr lang="ru-RU" sz="3600" dirty="0" smtClean="0">
                <a:solidFill>
                  <a:srgbClr val="002060"/>
                </a:solidFill>
                <a:latin typeface="+mn-lt"/>
              </a:rPr>
            </a:br>
            <a:r>
              <a:rPr lang="ru-RU" sz="3600" dirty="0" smtClean="0">
                <a:solidFill>
                  <a:srgbClr val="002060"/>
                </a:solidFill>
                <a:latin typeface="+mn-lt"/>
              </a:rPr>
              <a:t>.</a:t>
            </a:r>
            <a:r>
              <a:rPr lang="ru-RU" sz="3600" b="1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ru-RU" sz="3600" b="1" dirty="0" smtClean="0">
                <a:solidFill>
                  <a:srgbClr val="002060"/>
                </a:solidFill>
                <a:latin typeface="+mn-lt"/>
              </a:rPr>
            </a:br>
            <a:r>
              <a:rPr lang="ru-RU" sz="3600" b="1" dirty="0" smtClean="0">
                <a:solidFill>
                  <a:srgbClr val="002060"/>
                </a:solidFill>
                <a:latin typeface="+mn-lt"/>
              </a:rPr>
              <a:t> </a:t>
            </a:r>
            <a:endParaRPr lang="ru-RU" sz="3600" b="1" dirty="0">
              <a:solidFill>
                <a:srgbClr val="00206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000000"/>
                </a:solidFill>
                <a:latin typeface="+mn-lt"/>
              </a:rPr>
              <a:t>Структура коррекционной работы с детьми с общим недоразвитием речи</a:t>
            </a:r>
            <a:endParaRPr lang="ru-RU" sz="36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14678" y="3143248"/>
            <a:ext cx="3429024" cy="121444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0000"/>
                </a:solidFill>
              </a:rPr>
              <a:t>Коррекционная работа с детьми с общим недоразвитием речи</a:t>
            </a:r>
            <a:endParaRPr lang="ru-RU" sz="2400" dirty="0">
              <a:solidFill>
                <a:srgbClr val="0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14414" y="1643050"/>
            <a:ext cx="2500330" cy="9144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00"/>
                </a:solidFill>
              </a:rPr>
              <a:t>Взаимодействие работы логопеда </a:t>
            </a:r>
            <a:r>
              <a:rPr lang="ru-RU" b="1" dirty="0">
                <a:solidFill>
                  <a:srgbClr val="000000"/>
                </a:solidFill>
              </a:rPr>
              <a:t> </a:t>
            </a:r>
            <a:r>
              <a:rPr lang="ru-RU" b="1" dirty="0" smtClean="0">
                <a:solidFill>
                  <a:srgbClr val="000000"/>
                </a:solidFill>
              </a:rPr>
              <a:t>и  специалистов ГБДОУ</a:t>
            </a:r>
            <a:endParaRPr lang="ru-RU" b="1" dirty="0">
              <a:solidFill>
                <a:srgbClr val="0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00166" y="4714884"/>
            <a:ext cx="1914532" cy="71438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0000"/>
                </a:solidFill>
              </a:rPr>
              <a:t>Фонетика и фонематика</a:t>
            </a:r>
            <a:endParaRPr lang="ru-RU" sz="2400" b="1" dirty="0">
              <a:solidFill>
                <a:srgbClr val="0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00496" y="5500702"/>
            <a:ext cx="1843094" cy="57150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0000"/>
                </a:solidFill>
              </a:rPr>
              <a:t>Лексика</a:t>
            </a:r>
            <a:endParaRPr lang="ru-RU" sz="2400" b="1" dirty="0">
              <a:solidFill>
                <a:srgbClr val="0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29388" y="4714884"/>
            <a:ext cx="1928826" cy="71438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0000"/>
                </a:solidFill>
              </a:rPr>
              <a:t>Грамматика</a:t>
            </a:r>
            <a:endParaRPr lang="ru-RU" sz="2400" b="1" dirty="0">
              <a:solidFill>
                <a:srgbClr val="0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286512" y="1714488"/>
            <a:ext cx="2628912" cy="92869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00"/>
                </a:solidFill>
              </a:rPr>
              <a:t>Работа с родителями</a:t>
            </a:r>
            <a:endParaRPr lang="ru-RU" b="1" dirty="0">
              <a:solidFill>
                <a:srgbClr val="000000"/>
              </a:solidFill>
            </a:endParaRPr>
          </a:p>
        </p:txBody>
      </p:sp>
      <p:cxnSp>
        <p:nvCxnSpPr>
          <p:cNvPr id="14" name="Прямая со стрелкой 13"/>
          <p:cNvCxnSpPr>
            <a:stCxn id="3" idx="2"/>
            <a:endCxn id="6" idx="0"/>
          </p:cNvCxnSpPr>
          <p:nvPr/>
        </p:nvCxnSpPr>
        <p:spPr>
          <a:xfrm rot="5400000">
            <a:off x="4354113" y="4925625"/>
            <a:ext cx="1143008" cy="7147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3" idx="3"/>
          </p:cNvCxnSpPr>
          <p:nvPr/>
        </p:nvCxnSpPr>
        <p:spPr>
          <a:xfrm>
            <a:off x="6643702" y="3750471"/>
            <a:ext cx="714380" cy="892975"/>
          </a:xfrm>
          <a:prstGeom prst="straightConnector1">
            <a:avLst/>
          </a:prstGeom>
          <a:ln w="28575">
            <a:solidFill>
              <a:srgbClr val="00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3" idx="1"/>
          </p:cNvCxnSpPr>
          <p:nvPr/>
        </p:nvCxnSpPr>
        <p:spPr>
          <a:xfrm rot="10800000" flipV="1">
            <a:off x="2571736" y="3750470"/>
            <a:ext cx="642942" cy="964413"/>
          </a:xfrm>
          <a:prstGeom prst="straightConnector1">
            <a:avLst/>
          </a:prstGeom>
          <a:ln w="28575">
            <a:solidFill>
              <a:srgbClr val="00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3" idx="0"/>
            <a:endCxn id="8" idx="1"/>
          </p:cNvCxnSpPr>
          <p:nvPr/>
        </p:nvCxnSpPr>
        <p:spPr>
          <a:xfrm rot="5400000" flipH="1" flipV="1">
            <a:off x="5125645" y="1982381"/>
            <a:ext cx="964413" cy="1357322"/>
          </a:xfrm>
          <a:prstGeom prst="straightConnector1">
            <a:avLst/>
          </a:prstGeom>
          <a:ln w="28575">
            <a:solidFill>
              <a:srgbClr val="00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rot="16200000" flipV="1">
            <a:off x="3871906" y="1985954"/>
            <a:ext cx="1042998" cy="1214446"/>
          </a:xfrm>
          <a:prstGeom prst="straightConnector1">
            <a:avLst/>
          </a:prstGeom>
          <a:ln w="28575">
            <a:solidFill>
              <a:srgbClr val="00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274320"/>
            <a:ext cx="7433522" cy="1297292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000000"/>
                </a:solidFill>
                <a:latin typeface="+mn-lt"/>
              </a:rPr>
              <a:t>Взаимозависимость всех компонентов речевой системы детей с общим недоразвитием речи</a:t>
            </a:r>
            <a:endParaRPr lang="ru-RU" sz="32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57554" y="3857628"/>
            <a:ext cx="3143272" cy="107157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0000"/>
                </a:solidFill>
              </a:rPr>
              <a:t>Лексико-грамматический строй речи</a:t>
            </a:r>
            <a:endParaRPr lang="ru-RU" sz="2400" b="1" dirty="0">
              <a:solidFill>
                <a:srgbClr val="0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72198" y="2285992"/>
            <a:ext cx="2571768" cy="9144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0000"/>
                </a:solidFill>
              </a:rPr>
              <a:t>Фонематическое восприятие</a:t>
            </a:r>
            <a:endParaRPr lang="ru-RU" sz="2000" b="1" dirty="0">
              <a:solidFill>
                <a:srgbClr val="0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57290" y="2285992"/>
            <a:ext cx="2571768" cy="9144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0000"/>
                </a:solidFill>
              </a:rPr>
              <a:t>Звукопроизношение</a:t>
            </a:r>
            <a:endParaRPr lang="ru-RU" sz="2000" b="1" dirty="0">
              <a:solidFill>
                <a:srgbClr val="0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71604" y="5429264"/>
            <a:ext cx="2071702" cy="9144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0000"/>
                </a:solidFill>
              </a:rPr>
              <a:t>Связная речь</a:t>
            </a:r>
            <a:endParaRPr lang="ru-RU" sz="2000" b="1" dirty="0">
              <a:solidFill>
                <a:srgbClr val="0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215074" y="5429264"/>
            <a:ext cx="2271722" cy="9144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0000"/>
                </a:solidFill>
              </a:rPr>
              <a:t>Звукослоговая структура слов</a:t>
            </a:r>
            <a:endParaRPr lang="ru-RU" sz="2000" b="1" dirty="0">
              <a:solidFill>
                <a:srgbClr val="000000"/>
              </a:solidFill>
            </a:endParaRPr>
          </a:p>
        </p:txBody>
      </p:sp>
      <p:cxnSp>
        <p:nvCxnSpPr>
          <p:cNvPr id="21" name="Прямая со стрелкой 20"/>
          <p:cNvCxnSpPr>
            <a:stCxn id="6" idx="3"/>
            <a:endCxn id="4" idx="0"/>
          </p:cNvCxnSpPr>
          <p:nvPr/>
        </p:nvCxnSpPr>
        <p:spPr>
          <a:xfrm>
            <a:off x="3929058" y="2743192"/>
            <a:ext cx="1000132" cy="1114436"/>
          </a:xfrm>
          <a:prstGeom prst="straightConnector1">
            <a:avLst/>
          </a:prstGeom>
          <a:ln w="28575">
            <a:solidFill>
              <a:srgbClr val="000066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4" idx="0"/>
            <a:endCxn id="5" idx="1"/>
          </p:cNvCxnSpPr>
          <p:nvPr/>
        </p:nvCxnSpPr>
        <p:spPr>
          <a:xfrm rot="5400000" flipH="1" flipV="1">
            <a:off x="4943476" y="2728906"/>
            <a:ext cx="1114436" cy="1143008"/>
          </a:xfrm>
          <a:prstGeom prst="straightConnector1">
            <a:avLst/>
          </a:prstGeom>
          <a:ln w="28575">
            <a:solidFill>
              <a:srgbClr val="000066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4" idx="2"/>
            <a:endCxn id="9" idx="1"/>
          </p:cNvCxnSpPr>
          <p:nvPr/>
        </p:nvCxnSpPr>
        <p:spPr>
          <a:xfrm rot="16200000" flipH="1">
            <a:off x="5093499" y="4764889"/>
            <a:ext cx="957266" cy="1285884"/>
          </a:xfrm>
          <a:prstGeom prst="straightConnector1">
            <a:avLst/>
          </a:prstGeom>
          <a:ln w="28575">
            <a:solidFill>
              <a:srgbClr val="000066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4" idx="2"/>
            <a:endCxn id="7" idx="3"/>
          </p:cNvCxnSpPr>
          <p:nvPr/>
        </p:nvCxnSpPr>
        <p:spPr>
          <a:xfrm rot="5400000">
            <a:off x="3807615" y="4764889"/>
            <a:ext cx="957266" cy="1285884"/>
          </a:xfrm>
          <a:prstGeom prst="straightConnector1">
            <a:avLst/>
          </a:prstGeom>
          <a:ln w="28575">
            <a:solidFill>
              <a:srgbClr val="000066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stCxn id="6" idx="2"/>
            <a:endCxn id="7" idx="0"/>
          </p:cNvCxnSpPr>
          <p:nvPr/>
        </p:nvCxnSpPr>
        <p:spPr>
          <a:xfrm rot="5400000">
            <a:off x="1510879" y="4296969"/>
            <a:ext cx="2228872" cy="35719"/>
          </a:xfrm>
          <a:prstGeom prst="straightConnector1">
            <a:avLst/>
          </a:prstGeom>
          <a:ln w="28575">
            <a:solidFill>
              <a:srgbClr val="000066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stCxn id="5" idx="2"/>
            <a:endCxn id="9" idx="0"/>
          </p:cNvCxnSpPr>
          <p:nvPr/>
        </p:nvCxnSpPr>
        <p:spPr>
          <a:xfrm rot="5400000">
            <a:off x="6240073" y="4311255"/>
            <a:ext cx="2228872" cy="7147"/>
          </a:xfrm>
          <a:prstGeom prst="straightConnector1">
            <a:avLst/>
          </a:prstGeom>
          <a:ln w="28575">
            <a:solidFill>
              <a:srgbClr val="000066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>
            <a:stCxn id="7" idx="3"/>
            <a:endCxn id="9" idx="1"/>
          </p:cNvCxnSpPr>
          <p:nvPr/>
        </p:nvCxnSpPr>
        <p:spPr>
          <a:xfrm>
            <a:off x="3643306" y="5886464"/>
            <a:ext cx="2571768" cy="1588"/>
          </a:xfrm>
          <a:prstGeom prst="straightConnector1">
            <a:avLst/>
          </a:prstGeom>
          <a:ln w="28575">
            <a:solidFill>
              <a:srgbClr val="000066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>
            <a:stCxn id="6" idx="3"/>
            <a:endCxn id="5" idx="1"/>
          </p:cNvCxnSpPr>
          <p:nvPr/>
        </p:nvCxnSpPr>
        <p:spPr>
          <a:xfrm>
            <a:off x="3929058" y="2743192"/>
            <a:ext cx="2143140" cy="1588"/>
          </a:xfrm>
          <a:prstGeom prst="straightConnector1">
            <a:avLst/>
          </a:prstGeom>
          <a:ln w="28575">
            <a:solidFill>
              <a:srgbClr val="000066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0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000"/>
                            </p:stCondLst>
                            <p:childTnLst>
                              <p:par>
                                <p:cTn id="2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9000"/>
                            </p:stCondLst>
                            <p:childTnLst>
                              <p:par>
                                <p:cTn id="3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1000"/>
                            </p:stCondLst>
                            <p:childTnLst>
                              <p:par>
                                <p:cTn id="3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3000"/>
                            </p:stCondLst>
                            <p:childTnLst>
                              <p:par>
                                <p:cTn id="4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0"/>
                            </p:stCondLst>
                            <p:childTnLst>
                              <p:par>
                                <p:cTn id="4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7000"/>
                            </p:stCondLst>
                            <p:childTnLst>
                              <p:par>
                                <p:cTn id="4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9000"/>
                            </p:stCondLst>
                            <p:childTnLst>
                              <p:par>
                                <p:cTn id="5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1000"/>
                            </p:stCondLst>
                            <p:childTnLst>
                              <p:par>
                                <p:cTn id="5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00000"/>
                </a:solidFill>
                <a:latin typeface="+mn-lt"/>
              </a:rPr>
              <a:t>Работа над грамматическим строем речи детей         с общим недоразвитием речи</a:t>
            </a:r>
            <a:endParaRPr lang="ru-RU" sz="2400" b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57554" y="2000240"/>
            <a:ext cx="3286148" cy="112871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0066"/>
                </a:solidFill>
              </a:rPr>
              <a:t>Формирование грамматического строя речи</a:t>
            </a:r>
            <a:endParaRPr lang="ru-RU" sz="2400" b="1" dirty="0">
              <a:solidFill>
                <a:srgbClr val="000066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357950" y="3714752"/>
            <a:ext cx="2214578" cy="9144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66"/>
                </a:solidFill>
              </a:rPr>
              <a:t>Работа над словоизменением</a:t>
            </a:r>
            <a:endParaRPr lang="ru-RU" b="1" dirty="0">
              <a:solidFill>
                <a:srgbClr val="000066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28992" y="4929198"/>
            <a:ext cx="3071834" cy="9144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66"/>
                </a:solidFill>
              </a:rPr>
              <a:t>Правильное употребление предложно-падежных конструкций</a:t>
            </a:r>
            <a:endParaRPr lang="ru-RU" b="1" dirty="0">
              <a:solidFill>
                <a:srgbClr val="000066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14414" y="3714752"/>
            <a:ext cx="2214578" cy="9144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66"/>
                </a:solidFill>
              </a:rPr>
              <a:t>Работа над словообразованием</a:t>
            </a:r>
            <a:endParaRPr lang="ru-RU" b="1" dirty="0">
              <a:solidFill>
                <a:srgbClr val="000066"/>
              </a:solidFill>
            </a:endParaRPr>
          </a:p>
        </p:txBody>
      </p:sp>
      <p:cxnSp>
        <p:nvCxnSpPr>
          <p:cNvPr id="9" name="Прямая со стрелкой 8"/>
          <p:cNvCxnSpPr>
            <a:stCxn id="3" idx="2"/>
            <a:endCxn id="6" idx="0"/>
          </p:cNvCxnSpPr>
          <p:nvPr/>
        </p:nvCxnSpPr>
        <p:spPr>
          <a:xfrm rot="5400000">
            <a:off x="4082647" y="4011217"/>
            <a:ext cx="1800244" cy="35719"/>
          </a:xfrm>
          <a:prstGeom prst="straightConnector1">
            <a:avLst/>
          </a:prstGeom>
          <a:ln w="28575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3" idx="2"/>
            <a:endCxn id="5" idx="1"/>
          </p:cNvCxnSpPr>
          <p:nvPr/>
        </p:nvCxnSpPr>
        <p:spPr>
          <a:xfrm rot="16200000" flipH="1">
            <a:off x="5157790" y="2971792"/>
            <a:ext cx="1042998" cy="1357322"/>
          </a:xfrm>
          <a:prstGeom prst="straightConnector1">
            <a:avLst/>
          </a:prstGeom>
          <a:ln w="28575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3" idx="2"/>
            <a:endCxn id="7" idx="3"/>
          </p:cNvCxnSpPr>
          <p:nvPr/>
        </p:nvCxnSpPr>
        <p:spPr>
          <a:xfrm rot="5400000">
            <a:off x="3693311" y="2864635"/>
            <a:ext cx="1042998" cy="1571636"/>
          </a:xfrm>
          <a:prstGeom prst="straightConnector1">
            <a:avLst/>
          </a:prstGeom>
          <a:ln w="28575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000"/>
                            </p:stCondLst>
                            <p:childTnLst>
                              <p:par>
                                <p:cTn id="2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Clr>
                <a:srgbClr val="000066"/>
              </a:buClr>
            </a:pPr>
            <a:r>
              <a:rPr lang="ru-RU" sz="2400" dirty="0" smtClean="0">
                <a:solidFill>
                  <a:srgbClr val="000000"/>
                </a:solidFill>
              </a:rPr>
              <a:t>Ознакомление с понятием</a:t>
            </a:r>
          </a:p>
          <a:p>
            <a:pPr>
              <a:buClr>
                <a:srgbClr val="000066"/>
              </a:buClr>
              <a:buNone/>
            </a:pPr>
            <a:r>
              <a:rPr lang="ru-RU" sz="2400" dirty="0" smtClean="0">
                <a:solidFill>
                  <a:srgbClr val="000000"/>
                </a:solidFill>
              </a:rPr>
              <a:t>   «живой  предмет» -</a:t>
            </a:r>
          </a:p>
          <a:p>
            <a:pPr>
              <a:buClr>
                <a:srgbClr val="000066"/>
              </a:buClr>
              <a:buNone/>
            </a:pPr>
            <a:r>
              <a:rPr lang="ru-RU" sz="2400" dirty="0" smtClean="0">
                <a:solidFill>
                  <a:srgbClr val="000000"/>
                </a:solidFill>
              </a:rPr>
              <a:t>   (кто это?),</a:t>
            </a:r>
          </a:p>
          <a:p>
            <a:pPr>
              <a:buClr>
                <a:srgbClr val="000066"/>
              </a:buClr>
              <a:buNone/>
            </a:pPr>
            <a:r>
              <a:rPr lang="ru-RU" sz="2400" dirty="0" smtClean="0">
                <a:solidFill>
                  <a:srgbClr val="000000"/>
                </a:solidFill>
              </a:rPr>
              <a:t> «неживой предмет» -</a:t>
            </a:r>
          </a:p>
          <a:p>
            <a:pPr>
              <a:buClr>
                <a:srgbClr val="000066"/>
              </a:buClr>
              <a:buNone/>
            </a:pPr>
            <a:r>
              <a:rPr lang="ru-RU" sz="2400" dirty="0" smtClean="0">
                <a:solidFill>
                  <a:srgbClr val="000000"/>
                </a:solidFill>
              </a:rPr>
              <a:t> (что это?). </a:t>
            </a:r>
          </a:p>
          <a:p>
            <a:pPr>
              <a:buClr>
                <a:srgbClr val="000066"/>
              </a:buClr>
            </a:pPr>
            <a:r>
              <a:rPr lang="ru-RU" sz="2400" dirty="0" smtClean="0">
                <a:solidFill>
                  <a:srgbClr val="000000"/>
                </a:solidFill>
              </a:rPr>
              <a:t>Введение моделей: для «живых слов-предметов» -             </a:t>
            </a:r>
          </a:p>
          <a:p>
            <a:pPr>
              <a:buNone/>
            </a:pPr>
            <a:r>
              <a:rPr lang="ru-RU" sz="2400" dirty="0" smtClean="0">
                <a:solidFill>
                  <a:srgbClr val="000000"/>
                </a:solidFill>
              </a:rPr>
              <a:t>   для «неживых слов  предметов» -    </a:t>
            </a:r>
            <a:endParaRPr lang="ru-RU" sz="2400" dirty="0">
              <a:solidFill>
                <a:srgbClr val="000000"/>
              </a:solidFill>
            </a:endParaRPr>
          </a:p>
        </p:txBody>
      </p:sp>
      <p:pic>
        <p:nvPicPr>
          <p:cNvPr id="7" name="Содержимое 6" descr="IMG_607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00628" y="2071678"/>
            <a:ext cx="3933822" cy="3155959"/>
          </a:xfrm>
        </p:spPr>
      </p:pic>
      <p:sp>
        <p:nvSpPr>
          <p:cNvPr id="5" name="Прямоугольник 4"/>
          <p:cNvSpPr/>
          <p:nvPr/>
        </p:nvSpPr>
        <p:spPr>
          <a:xfrm>
            <a:off x="3929058" y="4857760"/>
            <a:ext cx="428628" cy="35719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857620" y="5715016"/>
            <a:ext cx="428628" cy="357190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000066"/>
                </a:solidFill>
                <a:latin typeface="+mn-lt"/>
              </a:rPr>
              <a:t>Дифференциация понятий </a:t>
            </a:r>
            <a:br>
              <a:rPr lang="ru-RU" sz="2400" dirty="0" smtClean="0">
                <a:solidFill>
                  <a:srgbClr val="000066"/>
                </a:solidFill>
                <a:latin typeface="+mn-lt"/>
              </a:rPr>
            </a:br>
            <a:r>
              <a:rPr lang="ru-RU" sz="2400" dirty="0" smtClean="0">
                <a:solidFill>
                  <a:srgbClr val="000066"/>
                </a:solidFill>
                <a:latin typeface="+mn-lt"/>
              </a:rPr>
              <a:t>одушевленный и неодушевленный предмет.</a:t>
            </a:r>
            <a:endParaRPr lang="ru-RU" sz="2400" dirty="0">
              <a:solidFill>
                <a:srgbClr val="000066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6000"/>
                            </p:stCondLst>
                            <p:childTnLst>
                              <p:par>
                                <p:cTn id="4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6" grpId="0" animBg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57158" y="51435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000000"/>
                </a:solidFill>
                <a:latin typeface="+mn-lt"/>
              </a:rPr>
              <a:t>СЛОВООБРАЗОВАНИЕ</a:t>
            </a:r>
            <a:r>
              <a:rPr lang="ru-RU" sz="2800" dirty="0" smtClean="0">
                <a:solidFill>
                  <a:srgbClr val="000066"/>
                </a:solidFill>
                <a:latin typeface="+mn-lt"/>
              </a:rPr>
              <a:t/>
            </a:r>
            <a:br>
              <a:rPr lang="ru-RU" sz="2800" dirty="0" smtClean="0">
                <a:solidFill>
                  <a:srgbClr val="000066"/>
                </a:solidFill>
                <a:latin typeface="+mn-lt"/>
              </a:rPr>
            </a:br>
            <a:r>
              <a:rPr lang="ru-RU" sz="2800" dirty="0" smtClean="0">
                <a:solidFill>
                  <a:srgbClr val="000066"/>
                </a:solidFill>
                <a:latin typeface="+mn-lt"/>
              </a:rPr>
              <a:t>Образование слов с помощью уменьшительно-ласкательных суффиксов</a:t>
            </a:r>
            <a:endParaRPr lang="ru-RU" sz="2800" dirty="0">
              <a:solidFill>
                <a:srgbClr val="000066"/>
              </a:solidFill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rgbClr val="000000"/>
                </a:solidFill>
              </a:rPr>
              <a:t>Дидактическая  игра</a:t>
            </a:r>
          </a:p>
          <a:p>
            <a:pPr algn="ctr"/>
            <a:r>
              <a:rPr lang="ru-RU" sz="2000" dirty="0" smtClean="0">
                <a:solidFill>
                  <a:srgbClr val="000000"/>
                </a:solidFill>
              </a:rPr>
              <a:t> «</a:t>
            </a:r>
            <a:r>
              <a:rPr lang="ru-RU" sz="2000" dirty="0" err="1" smtClean="0">
                <a:solidFill>
                  <a:srgbClr val="000000"/>
                </a:solidFill>
              </a:rPr>
              <a:t>Большой-маленький</a:t>
            </a:r>
            <a:r>
              <a:rPr lang="ru-RU" sz="2000" dirty="0" smtClean="0">
                <a:solidFill>
                  <a:srgbClr val="000000"/>
                </a:solidFill>
              </a:rPr>
              <a:t>»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>
          <a:xfrm>
            <a:off x="4929190" y="1142984"/>
            <a:ext cx="4023360" cy="640080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sz="2400" dirty="0" smtClean="0">
                <a:solidFill>
                  <a:srgbClr val="000000"/>
                </a:solidFill>
              </a:rPr>
              <a:t>Дидактическая игра</a:t>
            </a:r>
          </a:p>
          <a:p>
            <a:pPr algn="ctr"/>
            <a:r>
              <a:rPr lang="ru-RU" sz="2400" dirty="0" smtClean="0">
                <a:solidFill>
                  <a:srgbClr val="000000"/>
                </a:solidFill>
              </a:rPr>
              <a:t> «</a:t>
            </a:r>
            <a:r>
              <a:rPr lang="ru-RU" sz="2400" dirty="0" err="1" smtClean="0">
                <a:solidFill>
                  <a:srgbClr val="000000"/>
                </a:solidFill>
              </a:rPr>
              <a:t>Ик-Ищ</a:t>
            </a:r>
            <a:r>
              <a:rPr lang="ru-RU" sz="2400" dirty="0" smtClean="0">
                <a:solidFill>
                  <a:srgbClr val="000000"/>
                </a:solidFill>
              </a:rPr>
              <a:t>»</a:t>
            </a:r>
            <a:endParaRPr lang="ru-RU" sz="2400" dirty="0">
              <a:solidFill>
                <a:srgbClr val="000000"/>
              </a:solidFill>
            </a:endParaRPr>
          </a:p>
        </p:txBody>
      </p:sp>
      <p:pic>
        <p:nvPicPr>
          <p:cNvPr id="10" name="Содержимое 9" descr="IMG_6155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500034" y="1500174"/>
            <a:ext cx="4022725" cy="3017044"/>
          </a:xfrm>
        </p:spPr>
      </p:pic>
      <p:pic>
        <p:nvPicPr>
          <p:cNvPr id="11" name="Содержимое 10" descr="IMG_6169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857752" y="2071678"/>
            <a:ext cx="4022725" cy="3017044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0"/>
                            </p:stCondLst>
                            <p:childTnLst>
                              <p:par>
                                <p:cTn id="27" presetID="18" presetClass="entr" presetSubtype="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000"/>
                            </p:stCondLst>
                            <p:childTnLst>
                              <p:par>
                                <p:cTn id="31" presetID="18" presetClass="entr" presetSubtype="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4000"/>
                            </p:stCondLst>
                            <p:childTnLst>
                              <p:par>
                                <p:cTn id="35" presetID="18" presetClass="entr" presetSubtype="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6000"/>
                            </p:stCondLst>
                            <p:childTnLst>
                              <p:par>
                                <p:cTn id="3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 animBg="1"/>
      <p:bldP spid="8" grpI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00000"/>
                </a:solidFill>
                <a:latin typeface="+mn-lt"/>
              </a:rPr>
              <a:t>СЛОВОИЗМЕНЕНИЕ</a:t>
            </a:r>
            <a:endParaRPr lang="ru-RU" sz="2400" b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buClr>
                <a:srgbClr val="000066"/>
              </a:buClr>
            </a:pPr>
            <a:r>
              <a:rPr lang="ru-RU" sz="2400" dirty="0" smtClean="0">
                <a:solidFill>
                  <a:srgbClr val="000000"/>
                </a:solidFill>
              </a:rPr>
              <a:t>Преобразование единственного числа существительного в именительном падеже  во множественное число</a:t>
            </a:r>
          </a:p>
          <a:p>
            <a:endParaRPr lang="ru-RU" sz="2400" dirty="0" smtClean="0">
              <a:solidFill>
                <a:srgbClr val="000000"/>
              </a:solidFill>
            </a:endParaRPr>
          </a:p>
          <a:p>
            <a:pPr>
              <a:buClr>
                <a:srgbClr val="000066"/>
              </a:buClr>
            </a:pPr>
            <a:r>
              <a:rPr lang="ru-RU" sz="2400" dirty="0" smtClean="0">
                <a:solidFill>
                  <a:srgbClr val="000000"/>
                </a:solidFill>
              </a:rPr>
              <a:t>Согласование числительных 1,2…, 5 с существительными</a:t>
            </a:r>
          </a:p>
          <a:p>
            <a:pPr>
              <a:buNone/>
            </a:pPr>
            <a:r>
              <a:rPr lang="ru-RU" sz="2400" dirty="0" smtClean="0">
                <a:solidFill>
                  <a:srgbClr val="000000"/>
                </a:solidFill>
              </a:rPr>
              <a:t>   Д.и. «Сосчитай до 5»</a:t>
            </a:r>
          </a:p>
          <a:p>
            <a:pPr>
              <a:buNone/>
            </a:pPr>
            <a:r>
              <a:rPr lang="ru-RU" sz="2400" dirty="0" smtClean="0">
                <a:solidFill>
                  <a:srgbClr val="000000"/>
                </a:solidFill>
              </a:rPr>
              <a:t>            «Собери букет»</a:t>
            </a:r>
            <a:endParaRPr lang="ru-RU" sz="2400" dirty="0">
              <a:solidFill>
                <a:srgbClr val="000000"/>
              </a:solidFill>
            </a:endParaRPr>
          </a:p>
        </p:txBody>
      </p:sp>
      <p:pic>
        <p:nvPicPr>
          <p:cNvPr id="5" name="Содержимое 4" descr="IMG_592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276850" y="2485425"/>
            <a:ext cx="3657600" cy="274122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000"/>
                            </p:stCondLst>
                            <p:childTnLst>
                              <p:par>
                                <p:cTn id="3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000066"/>
                </a:solidFill>
                <a:latin typeface="+mn-lt"/>
              </a:rPr>
              <a:t>Согласование существительных с прилагательными в роде, числе и падеже</a:t>
            </a:r>
            <a:endParaRPr lang="ru-RU" sz="2800" dirty="0">
              <a:solidFill>
                <a:srgbClr val="000066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71538" y="1500174"/>
            <a:ext cx="3657600" cy="4663440"/>
          </a:xfrm>
        </p:spPr>
        <p:txBody>
          <a:bodyPr>
            <a:normAutofit fontScale="92500" lnSpcReduction="10000"/>
          </a:bodyPr>
          <a:lstStyle/>
          <a:p>
            <a:pPr>
              <a:buClr>
                <a:srgbClr val="000066"/>
              </a:buClr>
              <a:buNone/>
            </a:pPr>
            <a:r>
              <a:rPr lang="ru-RU" sz="2400" dirty="0" smtClean="0">
                <a:solidFill>
                  <a:srgbClr val="000000"/>
                </a:solidFill>
              </a:rPr>
              <a:t>    Введение модели – прямоугольник, для обозначения слов – признаков, отвечающих на вопросы какой? (фиолетовый) какая? (оранжевый).</a:t>
            </a:r>
          </a:p>
          <a:p>
            <a:endParaRPr lang="ru-RU" sz="2400" dirty="0" smtClean="0">
              <a:solidFill>
                <a:srgbClr val="000000"/>
              </a:solidFill>
            </a:endParaRPr>
          </a:p>
          <a:p>
            <a:pPr>
              <a:buClr>
                <a:srgbClr val="000066"/>
              </a:buClr>
              <a:buNone/>
            </a:pPr>
            <a:r>
              <a:rPr lang="ru-RU" sz="2400" dirty="0" smtClean="0">
                <a:solidFill>
                  <a:srgbClr val="000000"/>
                </a:solidFill>
              </a:rPr>
              <a:t>    Дидактические игры: </a:t>
            </a:r>
            <a:r>
              <a:rPr lang="ru-RU" sz="2400" i="1" dirty="0" smtClean="0">
                <a:solidFill>
                  <a:srgbClr val="000000"/>
                </a:solidFill>
              </a:rPr>
              <a:t>«Какой предмет»</a:t>
            </a:r>
          </a:p>
          <a:p>
            <a:pPr>
              <a:buNone/>
            </a:pPr>
            <a:r>
              <a:rPr lang="ru-RU" sz="2400" i="1" dirty="0" smtClean="0">
                <a:solidFill>
                  <a:srgbClr val="000000"/>
                </a:solidFill>
              </a:rPr>
              <a:t>    «Расскажи о предмете»</a:t>
            </a:r>
          </a:p>
          <a:p>
            <a:pPr>
              <a:buNone/>
            </a:pPr>
            <a:r>
              <a:rPr lang="ru-RU" sz="2400" i="1" dirty="0" smtClean="0">
                <a:solidFill>
                  <a:srgbClr val="000000"/>
                </a:solidFill>
              </a:rPr>
              <a:t>    «Кто больше придумает слов – признаков».</a:t>
            </a:r>
            <a:endParaRPr lang="ru-RU" sz="2400" i="1" dirty="0">
              <a:solidFill>
                <a:srgbClr val="000000"/>
              </a:solidFill>
            </a:endParaRPr>
          </a:p>
        </p:txBody>
      </p:sp>
      <p:pic>
        <p:nvPicPr>
          <p:cNvPr id="5" name="Содержимое 4" descr="IMG_606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3438" y="3214686"/>
            <a:ext cx="4212188" cy="3159141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Другая 2">
      <a:dk1>
        <a:srgbClr val="A379BB"/>
      </a:dk1>
      <a:lt1>
        <a:srgbClr val="E29AC5"/>
      </a:lt1>
      <a:dk2>
        <a:srgbClr val="C7AED6"/>
      </a:dk2>
      <a:lt2>
        <a:srgbClr val="F0CCE2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1194</TotalTime>
  <Words>434</Words>
  <Application>Microsoft Office PowerPoint</Application>
  <PresentationFormat>Экран (4:3)</PresentationFormat>
  <Paragraphs>83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Солнцестояние</vt:lpstr>
      <vt:lpstr>Государственное бюджетное дошкольное  образовательное учреждение  центр развития ребенка – детский сад № 24  Красносельского района Санкт - Петербурга</vt:lpstr>
      <vt:lpstr>цель: Повышение эффективности           коррекционной работы над           грамматическим строем речи           детей с помощью дидактических       игр и игровых приемов               .  </vt:lpstr>
      <vt:lpstr>Структура коррекционной работы с детьми с общим недоразвитием речи</vt:lpstr>
      <vt:lpstr>Взаимозависимость всех компонентов речевой системы детей с общим недоразвитием речи</vt:lpstr>
      <vt:lpstr>Работа над грамматическим строем речи детей         с общим недоразвитием речи</vt:lpstr>
      <vt:lpstr>Дифференциация понятий  одушевленный и неодушевленный предмет.</vt:lpstr>
      <vt:lpstr>СЛОВООБРАЗОВАНИЕ Образование слов с помощью уменьшительно-ласкательных суффиксов</vt:lpstr>
      <vt:lpstr>СЛОВОИЗМЕНЕНИЕ</vt:lpstr>
      <vt:lpstr>Согласование существительных с прилагательными в роде, числе и падеже</vt:lpstr>
      <vt:lpstr>Дифференциация существительных мужского, женского и среднего рода, единственного числа именительного падежа и множественного числа.</vt:lpstr>
      <vt:lpstr>Презентация PowerPoint</vt:lpstr>
      <vt:lpstr>ПРЕДЛОЖНО-ПАДЕЖНЫЕ КОНСТРУКЦИИ Правильное употребление простых предлогов на, над, под, в, за  в речи.</vt:lpstr>
      <vt:lpstr>Использование в работе с детьми авторских речевых развивающих игр и технологий.</vt:lpstr>
      <vt:lpstr>Роль  дидактических игр во всестороннем развитии дошкольника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дошкольное учреждение детский сад № 24  общеразвивающего вида с  приоритетным осуществление физического и интеллектуального развития воспитанников Красносельского района Санкт - Петербурга</dc:title>
  <dc:creator>Светлана</dc:creator>
  <cp:lastModifiedBy>Дом</cp:lastModifiedBy>
  <cp:revision>81</cp:revision>
  <dcterms:created xsi:type="dcterms:W3CDTF">2010-12-01T13:30:06Z</dcterms:created>
  <dcterms:modified xsi:type="dcterms:W3CDTF">2013-11-05T17:51:59Z</dcterms:modified>
</cp:coreProperties>
</file>