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omments/comment1.xml" ContentType="application/vnd.openxmlformats-officedocument.presentationml.comment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73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алентина" initials="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5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0000"/>
    <a:srgbClr val="AEA638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8" autoAdjust="0"/>
    <p:restoredTop sz="86444" autoAdjust="0"/>
  </p:normalViewPr>
  <p:slideViewPr>
    <p:cSldViewPr>
      <p:cViewPr varScale="1">
        <p:scale>
          <a:sx n="114" d="100"/>
          <a:sy n="114" d="100"/>
        </p:scale>
        <p:origin x="-155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2-19T21:46:36.883" idx="1">
    <p:pos x="2835" y="981"/>
    <p:text/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1-02-20T12:41:23.4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  <inkml:trace contextRef="#ctx0" brushRef="#br0" timeOffset="234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1-02-20T12:41:25.4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2457 471</inkml:trace>
  <inkml:trace contextRef="#ctx0" brushRef="#br0" timeOffset="218">2457 471</inkml:trace>
  <inkml:trace contextRef="#ctx0" brushRef="#br0" timeOffset="1341">0 248</inkml:trace>
  <inkml:trace contextRef="#ctx0" brushRef="#br0" timeOffset="1544">0 248</inkml:trace>
  <inkml:trace contextRef="#ctx0" brushRef="#br0" timeOffset="2620">2780 0</inkml:trace>
  <inkml:trace contextRef="#ctx0" brushRef="#br0" timeOffset="2854">2805 0,'25'0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6AA7D-9136-4495-AC4A-93078D89EE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42655-A9DE-4872-BB63-DF30DF401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349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2655-A9DE-4872-BB63-DF30DF40187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split orient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eg"/><Relationship Id="rId11" Type="http://schemas.openxmlformats.org/officeDocument/2006/relationships/image" Target="../media/image43.emf"/><Relationship Id="rId5" Type="http://schemas.openxmlformats.org/officeDocument/2006/relationships/image" Target="../media/image39.jpeg"/><Relationship Id="rId10" Type="http://schemas.openxmlformats.org/officeDocument/2006/relationships/customXml" Target="../ink/ink2.xml"/><Relationship Id="rId4" Type="http://schemas.openxmlformats.org/officeDocument/2006/relationships/image" Target="../media/image38.jpeg"/><Relationship Id="rId9" Type="http://schemas.openxmlformats.org/officeDocument/2006/relationships/image" Target="../media/image4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comments" Target="../comments/comment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2348880"/>
            <a:ext cx="7387754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  <a:cs typeface="Aharoni" pitchFamily="2" charset="-79"/>
              </a:rPr>
              <a:t>Формы  работы с семьей по пропаганде логопедических знаний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4077072"/>
            <a:ext cx="6840760" cy="8925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МБДОУ детский сад комбинированного вида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 52  «Ласточка»</a:t>
            </a:r>
          </a:p>
          <a:p>
            <a:pPr algn="ctr">
              <a:defRPr/>
            </a:pP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Учитель-логопед   Решетникова Валентина Алексеевна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dirty="0" smtClean="0">
                <a:ln w="28575"/>
                <a:solidFill>
                  <a:schemeClr val="accent6">
                    <a:lumMod val="75000"/>
                  </a:schemeClr>
                </a:solidFill>
                <a:effectLst/>
              </a:rPr>
              <a:t>Педагогическая</a:t>
            </a: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dirty="0" smtClean="0">
                <a:ln w="50800"/>
                <a:solidFill>
                  <a:srgbClr val="FFFF00"/>
                </a:solidFill>
                <a:effectLst/>
              </a:rPr>
              <a:t>библиотека</a:t>
            </a:r>
            <a:endParaRPr lang="ru-RU" dirty="0">
              <a:ln w="50800"/>
              <a:solidFill>
                <a:srgbClr val="FFFF00"/>
              </a:solidFill>
              <a:effectLst/>
            </a:endParaRPr>
          </a:p>
        </p:txBody>
      </p:sp>
      <p:pic>
        <p:nvPicPr>
          <p:cNvPr id="7" name="Рисунок 6" descr="C:\Users\ASUS\Desktop\фото к презентации\SDC105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1643050"/>
            <a:ext cx="2786082" cy="221457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Рисунок 7" descr="C:\Users\ASUS\Desktop\фото к презентации\SDC1049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214818"/>
            <a:ext cx="2643206" cy="242889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Содержимое 8" descr="C:\Users\ASUS\Desktop\фото к презентации\SDC10497.JPG"/>
          <p:cNvPicPr>
            <a:picLocks noGrp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643050"/>
            <a:ext cx="2643206" cy="221457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" name="Содержимое 9" descr="C:\Users\ASUS\Desktop\фото к презентации\SDC10496.JPG"/>
          <p:cNvPicPr>
            <a:picLocks noGrp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4214818"/>
            <a:ext cx="2857520" cy="242889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" name="Рисунок 10" descr="C:\Users\Димитрий\Desktop\фото к презентации\SDC10717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1643050"/>
            <a:ext cx="1500198" cy="17859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" name="Рисунок 11" descr="C:\Users\Димитрий\Desktop\фото к презентации\SDC10718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643050"/>
            <a:ext cx="1571636" cy="17859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3143248"/>
            <a:ext cx="1785950" cy="192882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4857760"/>
            <a:ext cx="1428760" cy="17859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857760"/>
            <a:ext cx="1428760" cy="17859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4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Родительская</a:t>
            </a:r>
            <a:r>
              <a:rPr lang="ru-RU" dirty="0" smtClean="0"/>
              <a:t> почта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C:\Users\ASUS\Desktop\фото к презентации\SDC10566.JPG"/>
          <p:cNvPicPr>
            <a:picLocks noGrp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64315" y="4036223"/>
            <a:ext cx="2214578" cy="214314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Содержимое 7" descr="C:\Users\ASUS\Desktop\фото к презентации\SDC10618.JPG"/>
          <p:cNvPicPr>
            <a:picLocks noGrp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4000504"/>
            <a:ext cx="3929090" cy="257176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Рисунок 8" descr="C:\Users\ASUS\Desktop\фото к презентации\SDC1062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571612"/>
            <a:ext cx="3929090" cy="221457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" name="Рисунок 9" descr="G:\DCIM\100SSCAM\SDC1066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571612"/>
            <a:ext cx="3786214" cy="228601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" name="Рисунок 10" descr="C:\Users\ASUS\Desktop\фото к презентации\SDC1048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4643446"/>
            <a:ext cx="2286016" cy="18573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3425" y="241300"/>
              <a:ext cx="1588" cy="1588"/>
            </p14:xfrm>
          </p:contentPart>
        </mc:Choice>
        <mc:Fallback xmlns=""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72137" y="200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60838" y="4357688"/>
              <a:ext cx="1019175" cy="169862"/>
            </p14:xfrm>
          </p:contentPart>
        </mc:Choice>
        <mc:Fallback xmlns=""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51478" y="4348331"/>
                <a:ext cx="1037895" cy="18857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FFC000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dirty="0" smtClean="0">
                <a:ln w="50800"/>
                <a:solidFill>
                  <a:srgbClr val="C00000"/>
                </a:solidFill>
                <a:effectLst/>
              </a:rPr>
              <a:t>Библиотека игр </a:t>
            </a:r>
            <a:endParaRPr lang="ru-RU" dirty="0">
              <a:ln w="50800"/>
              <a:solidFill>
                <a:srgbClr val="C00000"/>
              </a:solidFill>
              <a:effectLst/>
            </a:endParaRPr>
          </a:p>
        </p:txBody>
      </p:sp>
      <p:pic>
        <p:nvPicPr>
          <p:cNvPr id="7" name="Содержимое 6" descr="C:\Users\ASUS\Desktop\фото к презентации\SDC10494.JPG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000504"/>
            <a:ext cx="2643206" cy="257176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Содержимое 7" descr="C:\Users\ASUS\Desktop\фото к презентации\SDC10495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1714488"/>
            <a:ext cx="2500330" cy="250033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Рисунок 8" descr="C:\Users\Димитрий\Desktop\фото к презентации\SDC107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4429132"/>
            <a:ext cx="3000396" cy="221457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" name="Рисунок 9" descr="C:\Users\Димитрий\Desktop\фото к презентации\SDC1071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643050"/>
            <a:ext cx="3071834" cy="214314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2357430"/>
            <a:ext cx="2928958" cy="285752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Наглядная информация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C:\Users\ASUS\Desktop\фото к презентации\SDC10616.JPG"/>
          <p:cNvPicPr>
            <a:picLocks noGrp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4572008"/>
            <a:ext cx="2928958" cy="207170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Рисунок 8" descr="C:\Users\ASUS\Desktop\фото к презентации\SDC1056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643050"/>
            <a:ext cx="2928958" cy="250033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" name="Рисунок 10" descr="C:\Users\ASUS\Desktop\фото к презентации\SDC1048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1643050"/>
            <a:ext cx="2786082" cy="242889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" name="Рисунок 12" descr="C:\Users\ASUS\Desktop\фото к презентации\SDC1048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286256"/>
            <a:ext cx="2928958" cy="2357454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" name="Рисунок 13" descr="C:\Users\ASUS\Desktop\фото к презентации\SDC1048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1428736"/>
            <a:ext cx="3071834" cy="2000264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" name="Рисунок 14" descr="C:\Users\ASUS\Desktop\фото к презентации\SDC1055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2857496"/>
            <a:ext cx="3286148" cy="171451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4143380"/>
            <a:ext cx="2000264" cy="18573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" name="Рисунок 15" descr="D:\ВАЛЯ ДОКУМЕНТЫ\фото\SDC10776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206" y="4572008"/>
            <a:ext cx="1714512" cy="18573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Родительские пятиминутки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28184" y="2240280"/>
            <a:ext cx="122413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Содержимое 6" descr="G:\DCIM\100SSCAM\SDC10664.JPG"/>
          <p:cNvPicPr>
            <a:picLocks noGrp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204864"/>
            <a:ext cx="4214842" cy="400052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Содержимое 8" descr="C:\Users\ASUS\Desktop\фото к презентации\SDC10576.JPG"/>
          <p:cNvPicPr>
            <a:picLocks noGrp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4071942"/>
            <a:ext cx="3857651" cy="250033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Рисунок 7" descr="I:\DCIM\100SSCAM\SDC1060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571612"/>
            <a:ext cx="3857652" cy="228601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972452" cy="642942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effectLst/>
                <a:latin typeface="+mn-lt"/>
              </a:rPr>
              <a:t>Наши 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+mn-lt"/>
              </a:rPr>
              <a:t>дети </a:t>
            </a:r>
            <a:r>
              <a:rPr lang="ru-RU" sz="3200" dirty="0" smtClean="0">
                <a:solidFill>
                  <a:srgbClr val="FF0000"/>
                </a:solidFill>
                <a:effectLst/>
              </a:rPr>
              <a:t>-</a:t>
            </a:r>
            <a:r>
              <a:rPr lang="ru-RU" sz="3600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3600" dirty="0" smtClean="0">
                <a:solidFill>
                  <a:srgbClr val="7030A0"/>
                </a:solidFill>
                <a:effectLst/>
                <a:latin typeface="+mn-lt"/>
              </a:rPr>
              <a:t>это наша старость.</a:t>
            </a:r>
            <a:endParaRPr lang="ru-RU" sz="3600" dirty="0">
              <a:solidFill>
                <a:srgbClr val="7030A0"/>
              </a:solidFill>
              <a:effectLst/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071546"/>
            <a:ext cx="7972452" cy="1285884"/>
          </a:xfrm>
          <a:solidFill>
            <a:srgbClr val="AEA638"/>
          </a:solidFill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Правильное</a:t>
            </a:r>
            <a:r>
              <a:rPr lang="ru-RU" sz="3200" b="1" dirty="0" smtClean="0">
                <a:solidFill>
                  <a:srgbClr val="FF0000"/>
                </a:solidFill>
              </a:rPr>
              <a:t> воспитание - 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       это наша счастливая старость,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428868"/>
            <a:ext cx="8001056" cy="1928826"/>
          </a:xfrm>
          <a:prstGeom prst="rect">
            <a:avLst/>
          </a:prstGeom>
          <a:solidFill>
            <a:schemeClr val="tx1">
              <a:lumMod val="65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Плохое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воспитание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– это наше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будущее горе,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это наши слёзы,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наша вина,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4572008"/>
            <a:ext cx="8001056" cy="1143008"/>
          </a:xfrm>
          <a:prstGeom prst="rect">
            <a:avLst/>
          </a:prstGeom>
          <a:solidFill>
            <a:schemeClr val="tx2">
              <a:lumMod val="9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3200" b="1" dirty="0" smtClean="0"/>
              <a:t>перед другими людьми, </a:t>
            </a:r>
          </a:p>
          <a:p>
            <a:r>
              <a:rPr lang="ru-RU" sz="3200" b="1" dirty="0" smtClean="0"/>
              <a:t>                             перед всей страной.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5857892"/>
            <a:ext cx="2786082" cy="1000108"/>
          </a:xfrm>
          <a:prstGeom prst="rect">
            <a:avLst/>
          </a:prstGeom>
          <a:solidFill>
            <a:srgbClr val="FFFF00">
              <a:alpha val="90000"/>
            </a:srgb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dirty="0" smtClean="0"/>
              <a:t>                                             </a:t>
            </a:r>
            <a:r>
              <a:rPr lang="ru-RU" sz="2400" b="1" dirty="0" smtClean="0"/>
              <a:t>А.С.Макаренко</a:t>
            </a:r>
            <a:endParaRPr lang="ru-RU" sz="24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uiExpand="1" build="allAtOnce" animBg="1"/>
      <p:bldP spid="5" grpId="0" uiExpand="1" build="allAtOnce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86808" cy="1797040"/>
          </a:xfr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2700000" scaled="0"/>
          </a:gradFill>
          <a:ln/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ru-RU" sz="4400" dirty="0" smtClean="0">
                <a:ln w="76200">
                  <a:noFill/>
                </a:ln>
                <a:solidFill>
                  <a:srgbClr val="C00000"/>
                </a:solidFill>
                <a:effectLst/>
              </a:rPr>
              <a:t>Детский сад </a:t>
            </a:r>
            <a: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– это воспитательно-образовательное </a:t>
            </a:r>
            <a:b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учреждение, где начинается первое </a:t>
            </a:r>
            <a:b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систематическое просвещение</a:t>
            </a:r>
            <a:b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родителей. </a:t>
            </a:r>
            <a:b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endParaRPr lang="ru-RU" sz="240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026" name="Picture 2" descr="C:\Users\АНДРЕЙ\Desktop\фото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828392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  <a:tileRect/>
          </a:gra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Чтобы</a:t>
            </a:r>
            <a:r>
              <a:rPr lang="ru-RU" sz="3600" b="1" dirty="0" smtClean="0"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достигнуть</a:t>
            </a:r>
            <a:r>
              <a:rPr lang="ru-RU" sz="3600" b="1" dirty="0" smtClean="0"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поставленной</a:t>
            </a:r>
            <a:br>
              <a:rPr lang="ru-RU" sz="3600" b="1" dirty="0" smtClean="0"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цели,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необходимо:</a:t>
            </a:r>
            <a:endParaRPr lang="ru-RU" sz="3600" b="1" dirty="0"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FFFF00"/>
                </a:solidFill>
              </a:rPr>
              <a:t>Установить</a:t>
            </a:r>
            <a:r>
              <a:rPr lang="ru-RU" b="1" i="1" dirty="0" smtClean="0"/>
              <a:t> партнерские отношения с семьей;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FFFF00"/>
                </a:solidFill>
              </a:rPr>
              <a:t>Вызвать</a:t>
            </a:r>
            <a:r>
              <a:rPr lang="ru-RU" b="1" i="1" dirty="0" smtClean="0"/>
              <a:t> родителей на диалог;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FFFF00"/>
                </a:solidFill>
              </a:rPr>
              <a:t>Создать</a:t>
            </a:r>
            <a:r>
              <a:rPr lang="ru-RU" b="1" i="1" dirty="0" smtClean="0"/>
              <a:t> атмосферу общности интересов;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FFFF00"/>
                </a:solidFill>
              </a:rPr>
              <a:t>Обогатить </a:t>
            </a:r>
            <a:r>
              <a:rPr lang="ru-RU" b="1" i="1" dirty="0" smtClean="0"/>
              <a:t> воспитательные умения родителей;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FFFF00"/>
                </a:solidFill>
              </a:rPr>
              <a:t>Поддерживать </a:t>
            </a:r>
            <a:r>
              <a:rPr lang="ru-RU" b="1" i="1" dirty="0" smtClean="0"/>
              <a:t>уверенность в необходимости комплексного воздействия на ребенка</a:t>
            </a:r>
            <a:r>
              <a:rPr lang="ru-RU" sz="3200" b="1" i="1" dirty="0" smtClean="0"/>
              <a:t>.</a:t>
            </a:r>
            <a:endParaRPr lang="ru-RU" b="1" i="1" dirty="0"/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012810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Ключевая форма работы с семьей - </a:t>
            </a:r>
            <a:r>
              <a:rPr lang="ru-RU" sz="4000" dirty="0" smtClean="0">
                <a:ln w="50800"/>
                <a:solidFill>
                  <a:srgbClr val="C00000"/>
                </a:solidFill>
                <a:effectLst/>
              </a:rPr>
              <a:t>индивидуальная</a:t>
            </a:r>
            <a:endParaRPr lang="ru-RU" sz="4000" dirty="0">
              <a:ln w="50800"/>
              <a:solidFill>
                <a:srgbClr val="C00000"/>
              </a:solidFill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3225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932040" y="1535112"/>
            <a:ext cx="3754760" cy="23225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НДРЕЙ\Desktop\фото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571612"/>
            <a:ext cx="3963655" cy="228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НДРЕЙ\Desktop\фото\Рисунок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571612"/>
            <a:ext cx="3686128" cy="228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НДРЕЙ\Desktop\фото\Рисунок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396365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НДРЕЙ\Desktop\фото\Рисунок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39" y="4077072"/>
            <a:ext cx="372041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643074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600" dirty="0" smtClean="0">
                <a:ln w="50800"/>
                <a:solidFill>
                  <a:srgbClr val="C00000"/>
                </a:solidFill>
                <a:effectLst/>
              </a:rPr>
              <a:t>Родительские</a:t>
            </a:r>
            <a:r>
              <a:rPr lang="ru-RU" sz="3200" dirty="0" smtClean="0">
                <a:ln w="50800"/>
                <a:solidFill>
                  <a:srgbClr val="C00000"/>
                </a:solidFill>
                <a:effectLst/>
              </a:rPr>
              <a:t> </a:t>
            </a:r>
            <a:r>
              <a:rPr lang="ru-RU" sz="3600" dirty="0" smtClean="0">
                <a:ln w="50800"/>
                <a:solidFill>
                  <a:srgbClr val="C00000"/>
                </a:solidFill>
                <a:effectLst/>
              </a:rPr>
              <a:t>собрания </a:t>
            </a:r>
            <a: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3200" dirty="0" smtClean="0">
                <a:ln w="50800"/>
                <a:solidFill>
                  <a:srgbClr val="0070C0"/>
                </a:solidFill>
                <a:effectLst/>
              </a:rPr>
              <a:t>– это заранее запланированные и организованные встречи с родителями</a:t>
            </a:r>
            <a:endParaRPr lang="ru-RU" sz="3200" dirty="0">
              <a:ln w="50800"/>
              <a:solidFill>
                <a:srgbClr val="0070C0"/>
              </a:solidFill>
              <a:effectLst/>
            </a:endParaRPr>
          </a:p>
        </p:txBody>
      </p:sp>
      <p:pic>
        <p:nvPicPr>
          <p:cNvPr id="3074" name="Picture 2" descr="C:\Users\АНДРЕЙ\Desktop\фото\Рисунок6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272808" cy="463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cap="all" dirty="0" smtClean="0">
                <a:ln w="3175">
                  <a:solidFill>
                    <a:srgbClr val="0070C0"/>
                  </a:solidFill>
                  <a:prstDash val="lgDashDot"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Индивидуальные</a:t>
            </a:r>
            <a:r>
              <a:rPr lang="ru-RU" cap="all" dirty="0" smtClean="0">
                <a:ln w="0">
                  <a:solidFill>
                    <a:srgbClr val="0070C0"/>
                  </a:solidFill>
                  <a:prstDash val="lgDashDot"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тетради</a:t>
            </a:r>
            <a:endParaRPr lang="ru-RU" cap="all" dirty="0">
              <a:ln w="0">
                <a:solidFill>
                  <a:srgbClr val="0070C0"/>
                </a:solidFill>
                <a:prstDash val="lgDashDot"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98" name="Picture 2" descr="C:\Users\АНДРЕЙ\Desktop\фото\Рисунок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14488"/>
            <a:ext cx="3490085" cy="22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НДРЕЙ\Desktop\фото\Рисунок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670737"/>
            <a:ext cx="3960440" cy="230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НДРЕЙ\Desktop\фото\Рисунок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4293096"/>
            <a:ext cx="465051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42876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Открытые занятия -</a:t>
            </a:r>
            <a:r>
              <a:rPr lang="ru-RU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10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прекрасный путеводитель</a:t>
            </a:r>
            <a:br>
              <a:rPr lang="ru-RU" sz="310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10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для занятий с ребенком дома</a:t>
            </a:r>
            <a:endParaRPr lang="ru-RU" sz="310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285852" y="2786057"/>
            <a:ext cx="2000264" cy="18573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НДРЕЙ\Desktop\фото\Рисунок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395043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ДРЕЙ\Desktop\фото\Рисунок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15876"/>
            <a:ext cx="4095276" cy="3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dirty="0" smtClean="0">
                <a:ln w="50800"/>
                <a:solidFill>
                  <a:srgbClr val="002060"/>
                </a:solidFill>
                <a:effectLst/>
              </a:rPr>
              <a:t>Умеешь сам – научи другого</a:t>
            </a:r>
            <a:endParaRPr lang="ru-RU" dirty="0">
              <a:ln w="50800"/>
              <a:solidFill>
                <a:srgbClr val="002060"/>
              </a:solidFill>
              <a:effectLst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4653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24653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C:\Users\ASUS\Desktop\фото к презентации\SDC10523.JPG"/>
          <p:cNvPicPr>
            <a:picLocks noGrp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1500174"/>
            <a:ext cx="2071702" cy="121444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" name="Рисунок 10" descr="C:\Users\ASUS\Desktop\фото к презентации\SDC10520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2643182"/>
            <a:ext cx="2071702" cy="135732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" name="Рисунок 11" descr="C:\Users\ASUS\Desktop\фото к презентации\SDC10522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500175"/>
            <a:ext cx="2071702" cy="114300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" name="Рисунок 13" descr="C:\Users\ASUS\Desktop\фото к презентации\SDC10518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643182"/>
            <a:ext cx="1928826" cy="136445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50" name="Picture 2" descr="C:\Users\АНДРЕЙ\Desktop\фото\Рисунок1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597" y="1506467"/>
            <a:ext cx="4063888" cy="249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НДРЕЙ\Desktop\фото\Рисунок1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3" y="4214818"/>
            <a:ext cx="4071967" cy="250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НДРЕЙ\Desktop\фото\Рисунок1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408106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dirty="0" smtClean="0">
                <a:ln w="50800"/>
                <a:solidFill>
                  <a:schemeClr val="bg1"/>
                </a:solidFill>
                <a:effectLst/>
              </a:rPr>
              <a:t>Р</a:t>
            </a:r>
            <a:r>
              <a:rPr lang="ru-RU" dirty="0" smtClean="0">
                <a:ln w="50800"/>
                <a:solidFill>
                  <a:schemeClr val="bg2"/>
                </a:solidFill>
                <a:effectLst/>
              </a:rPr>
              <a:t>о</a:t>
            </a:r>
            <a:r>
              <a:rPr lang="ru-RU" dirty="0" smtClean="0">
                <a:ln w="50800"/>
                <a:solidFill>
                  <a:srgbClr val="FF0000"/>
                </a:solidFill>
                <a:effectLst/>
              </a:rPr>
              <a:t>д</a:t>
            </a:r>
            <a:r>
              <a:rPr lang="ru-RU" dirty="0" smtClean="0">
                <a:ln w="50800"/>
                <a:solidFill>
                  <a:srgbClr val="00B050"/>
                </a:solidFill>
                <a:effectLst/>
              </a:rPr>
              <a:t>и</a:t>
            </a:r>
            <a:r>
              <a:rPr lang="ru-RU" dirty="0" smtClean="0">
                <a:ln w="50800"/>
                <a:solidFill>
                  <a:srgbClr val="0070C0"/>
                </a:solidFill>
                <a:effectLst/>
              </a:rPr>
              <a:t>т</a:t>
            </a:r>
            <a:r>
              <a:rPr lang="ru-RU" dirty="0" smtClean="0">
                <a:ln w="50800"/>
                <a:solidFill>
                  <a:schemeClr val="accent6">
                    <a:lumMod val="75000"/>
                  </a:schemeClr>
                </a:solidFill>
                <a:effectLst/>
              </a:rPr>
              <a:t>е</a:t>
            </a:r>
            <a:r>
              <a:rPr lang="ru-RU" dirty="0" smtClean="0">
                <a:ln w="50800"/>
                <a:solidFill>
                  <a:schemeClr val="accent3">
                    <a:lumMod val="50000"/>
                  </a:schemeClr>
                </a:solidFill>
                <a:effectLst/>
              </a:rPr>
              <a:t>л</a:t>
            </a:r>
            <a:r>
              <a:rPr lang="ru-RU" dirty="0" smtClean="0">
                <a:ln w="50800"/>
                <a:solidFill>
                  <a:srgbClr val="FFFF00"/>
                </a:solidFill>
                <a:effectLst/>
              </a:rPr>
              <a:t>ь</a:t>
            </a:r>
            <a:r>
              <a:rPr lang="ru-RU" dirty="0" smtClean="0">
                <a:ln w="50800"/>
                <a:solidFill>
                  <a:srgbClr val="C00000"/>
                </a:solidFill>
                <a:effectLst/>
              </a:rPr>
              <a:t>с</a:t>
            </a:r>
            <a:r>
              <a:rPr lang="ru-RU" dirty="0" smtClean="0">
                <a:ln w="50800"/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к</a:t>
            </a:r>
            <a:r>
              <a:rPr lang="ru-RU" dirty="0" smtClean="0">
                <a:ln w="50800"/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а</a:t>
            </a:r>
            <a:r>
              <a:rPr lang="ru-RU" dirty="0" smtClean="0">
                <a:ln w="50800"/>
                <a:solidFill>
                  <a:srgbClr val="0070C0"/>
                </a:solidFill>
                <a:effectLst/>
              </a:rPr>
              <a:t>я</a:t>
            </a: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  </a:t>
            </a:r>
            <a:r>
              <a:rPr lang="ru-RU" dirty="0" smtClean="0">
                <a:ln w="50800"/>
                <a:solidFill>
                  <a:srgbClr val="FF0000"/>
                </a:solidFill>
                <a:effectLst/>
              </a:rPr>
              <a:t>п</a:t>
            </a:r>
            <a:r>
              <a:rPr lang="ru-RU" dirty="0" smtClean="0">
                <a:ln w="50800"/>
                <a:solidFill>
                  <a:srgbClr val="FFFF00"/>
                </a:solidFill>
                <a:effectLst/>
              </a:rPr>
              <a:t>р</a:t>
            </a:r>
            <a:r>
              <a:rPr lang="ru-RU" dirty="0" smtClean="0">
                <a:ln w="50800"/>
                <a:solidFill>
                  <a:srgbClr val="00B050"/>
                </a:solidFill>
                <a:effectLst/>
              </a:rPr>
              <a:t>а</a:t>
            </a:r>
            <a:r>
              <a:rPr lang="ru-RU" dirty="0" smtClean="0">
                <a:ln w="50800"/>
                <a:solidFill>
                  <a:srgbClr val="0070C0"/>
                </a:solidFill>
                <a:effectLst/>
              </a:rPr>
              <a:t>к</a:t>
            </a: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т</a:t>
            </a:r>
            <a:r>
              <a:rPr lang="ru-RU" dirty="0" smtClean="0">
                <a:ln w="50800"/>
                <a:solidFill>
                  <a:srgbClr val="FFC000"/>
                </a:solidFill>
                <a:effectLst/>
              </a:rPr>
              <a:t>и</a:t>
            </a:r>
            <a:r>
              <a:rPr lang="ru-RU" dirty="0" smtClean="0">
                <a:ln w="50800"/>
                <a:solidFill>
                  <a:srgbClr val="C00000"/>
                </a:solidFill>
                <a:effectLst/>
              </a:rPr>
              <a:t>к</a:t>
            </a:r>
            <a:r>
              <a:rPr lang="ru-RU" dirty="0" smtClean="0">
                <a:ln w="50800"/>
                <a:solidFill>
                  <a:schemeClr val="accent3">
                    <a:lumMod val="50000"/>
                  </a:schemeClr>
                </a:solidFill>
                <a:effectLst/>
              </a:rPr>
              <a:t>а</a:t>
            </a:r>
            <a:endParaRPr lang="ru-RU" dirty="0">
              <a:ln w="50800"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1796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23939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НДРЕЙ\Desktop\фото\Рисунок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71612"/>
            <a:ext cx="4032448" cy="243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ДРЕЙ\Desktop\фото\Рисунок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71612"/>
            <a:ext cx="3958524" cy="236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НДРЕЙ\Desktop\фото\Рисунок1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0" y="4143380"/>
            <a:ext cx="4031821" cy="242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НДРЕЙ\Desktop\фото\Рисунок1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49080"/>
            <a:ext cx="396732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4|0.4|0.4|0.4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4|0.4|0.4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4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|0.3|0.4|0.3|0.4|0.2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4|0.4|0.4|0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A24A73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Другая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1449</TotalTime>
  <Words>137</Words>
  <Application>Microsoft Office PowerPoint</Application>
  <PresentationFormat>Экран (4:3)</PresentationFormat>
  <Paragraphs>33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Презентация PowerPoint</vt:lpstr>
      <vt:lpstr>Детский сад – это воспитательно-образовательное  учреждение, где начинается первое  систематическое просвещение родителей.  </vt:lpstr>
      <vt:lpstr>Чтобы достигнуть поставленной  цели, необходимо:</vt:lpstr>
      <vt:lpstr>Ключевая форма работы с семьей - индивидуальная</vt:lpstr>
      <vt:lpstr>Родительские собрания  – это заранее запланированные и организованные встречи с родителями</vt:lpstr>
      <vt:lpstr>Индивидуальные тетради</vt:lpstr>
      <vt:lpstr>Открытые занятия -   прекрасный путеводитель    для занятий с ребенком дома</vt:lpstr>
      <vt:lpstr>Умеешь сам – научи другого</vt:lpstr>
      <vt:lpstr>Родительская   практика</vt:lpstr>
      <vt:lpstr>Педагогическая библиотека</vt:lpstr>
      <vt:lpstr>Родительская почта</vt:lpstr>
      <vt:lpstr>Библиотека игр </vt:lpstr>
      <vt:lpstr>Наглядная информация</vt:lpstr>
      <vt:lpstr>Родительские пятиминутки</vt:lpstr>
      <vt:lpstr>Наши дети - это наша старость.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работы с семьей</dc:title>
  <dc:creator>ASUS</dc:creator>
  <cp:lastModifiedBy>АНДРЕЙ</cp:lastModifiedBy>
  <cp:revision>192</cp:revision>
  <dcterms:created xsi:type="dcterms:W3CDTF">2011-02-06T14:13:13Z</dcterms:created>
  <dcterms:modified xsi:type="dcterms:W3CDTF">2013-11-04T13:53:59Z</dcterms:modified>
</cp:coreProperties>
</file>