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8" r:id="rId6"/>
    <p:sldId id="270" r:id="rId7"/>
    <p:sldId id="267" r:id="rId8"/>
    <p:sldId id="258" r:id="rId9"/>
    <p:sldId id="261" r:id="rId10"/>
    <p:sldId id="259" r:id="rId11"/>
    <p:sldId id="265" r:id="rId12"/>
    <p:sldId id="272" r:id="rId13"/>
    <p:sldId id="273" r:id="rId14"/>
    <p:sldId id="264" r:id="rId15"/>
    <p:sldId id="266" r:id="rId16"/>
    <p:sldId id="271" r:id="rId17"/>
    <p:sldId id="26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1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6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8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9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6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C550-BA01-41B8-9101-EA90C50148EA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703C-8203-430B-8F81-F7281C81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jpg"/><Relationship Id="rId7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12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microsoft.com/office/2007/relationships/hdphoto" Target="../media/hdphoto4.wdp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" y="-9061"/>
            <a:ext cx="9144000" cy="67942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3917805" cy="34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92890"/>
            <a:ext cx="1571658" cy="1183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916342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9"/>
          <a:stretch/>
        </p:blipFill>
        <p:spPr>
          <a:xfrm>
            <a:off x="269166" y="4088905"/>
            <a:ext cx="2038412" cy="1658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8093" r="10082" b="15578"/>
          <a:stretch/>
        </p:blipFill>
        <p:spPr>
          <a:xfrm flipH="1">
            <a:off x="5303815" y="1004469"/>
            <a:ext cx="1860472" cy="1427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13849"/>
            <a:ext cx="1949534" cy="1468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33850"/>
            <a:ext cx="2149604" cy="1613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4055470"/>
            <a:ext cx="1584177" cy="1584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9947"/>
            <a:ext cx="1537929" cy="1517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759" y="188640"/>
            <a:ext cx="691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Сосчитай, сколько слогов в слове?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559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92890"/>
            <a:ext cx="1571658" cy="1183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916342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9"/>
          <a:stretch/>
        </p:blipFill>
        <p:spPr>
          <a:xfrm>
            <a:off x="269166" y="4088905"/>
            <a:ext cx="2038412" cy="1658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8093" r="10082" b="15578"/>
          <a:stretch/>
        </p:blipFill>
        <p:spPr>
          <a:xfrm flipH="1">
            <a:off x="5303815" y="1004469"/>
            <a:ext cx="1860472" cy="1427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13849"/>
            <a:ext cx="1949534" cy="1468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33850"/>
            <a:ext cx="2006089" cy="1505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13" y="4055469"/>
            <a:ext cx="1584177" cy="1584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9947"/>
            <a:ext cx="1537929" cy="1517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759" y="188640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Проверь себя:</a:t>
            </a:r>
            <a:endParaRPr lang="ru-RU" sz="36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6084372"/>
            <a:ext cx="1602323" cy="368963"/>
            <a:chOff x="6156176" y="728700"/>
            <a:chExt cx="1953174" cy="368963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6156176" y="917643"/>
              <a:ext cx="195317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596336" y="737623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804248" y="728700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580112" y="2330421"/>
            <a:ext cx="1466774" cy="368963"/>
            <a:chOff x="6156176" y="728700"/>
            <a:chExt cx="1953174" cy="36896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6156176" y="917643"/>
              <a:ext cx="195317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596336" y="737623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804248" y="728700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059832" y="2703509"/>
            <a:ext cx="1728192" cy="368963"/>
            <a:chOff x="6156176" y="728700"/>
            <a:chExt cx="1953174" cy="36896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6156176" y="917643"/>
              <a:ext cx="195317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596336" y="737623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804248" y="728700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7358812" y="5742178"/>
            <a:ext cx="1584178" cy="368963"/>
            <a:chOff x="6156176" y="728700"/>
            <a:chExt cx="1953174" cy="368963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156176" y="917643"/>
              <a:ext cx="195317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596336" y="737623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804248" y="728700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>
            <a:off x="663817" y="2954009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53409" y="5926660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7605736" y="2564904"/>
            <a:ext cx="1337254" cy="360040"/>
            <a:chOff x="3653289" y="712673"/>
            <a:chExt cx="1584176" cy="36004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445377" y="712673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653289" y="908720"/>
              <a:ext cx="158417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>
            <a:off x="5153931" y="5926660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Назови картинки, в названии которых 1 слог.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99330"/>
            <a:ext cx="1728192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3731"/>
            <a:ext cx="1713791" cy="1713791"/>
          </a:xfrm>
          <a:prstGeom prst="rect">
            <a:avLst/>
          </a:prstGeom>
        </p:spPr>
      </p:pic>
      <p:pic>
        <p:nvPicPr>
          <p:cNvPr id="8" name="Содержимое 3" descr="0_4f1a_3866c4fb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196752"/>
            <a:ext cx="2441028" cy="1830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314543" cy="1728192"/>
          </a:xfrm>
          <a:prstGeom prst="rect">
            <a:avLst/>
          </a:prstGeom>
        </p:spPr>
      </p:pic>
      <p:pic>
        <p:nvPicPr>
          <p:cNvPr id="10" name="Picture 3" descr="морж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>
            <a:fillRect/>
          </a:stretch>
        </p:blipFill>
        <p:spPr bwMode="auto">
          <a:xfrm>
            <a:off x="6528297" y="3933056"/>
            <a:ext cx="2292175" cy="17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82000" l="1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4" t="8093" r="10082" b="15578"/>
          <a:stretch/>
        </p:blipFill>
        <p:spPr>
          <a:xfrm flipH="1">
            <a:off x="3548743" y="3923501"/>
            <a:ext cx="2253305" cy="17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Правильно, это: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80728"/>
            <a:ext cx="1728192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2016224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2" y="3923994"/>
            <a:ext cx="2519557" cy="1881269"/>
          </a:xfrm>
          <a:prstGeom prst="rect">
            <a:avLst/>
          </a:prstGeom>
        </p:spPr>
      </p:pic>
      <p:pic>
        <p:nvPicPr>
          <p:cNvPr id="10" name="Picture 3" descr="морж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>
            <a:fillRect/>
          </a:stretch>
        </p:blipFill>
        <p:spPr bwMode="auto">
          <a:xfrm>
            <a:off x="5508104" y="3914729"/>
            <a:ext cx="2520712" cy="18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4324" y="3042185"/>
            <a:ext cx="1746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т, н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с 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2852936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нт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05803" y="594928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сл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н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1087" y="5949279"/>
            <a:ext cx="1174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рж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40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3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Помоги детям найти картинки, про которые можно сказать МОИ:</a:t>
            </a:r>
            <a:endParaRPr lang="ru-RU" dirty="0"/>
          </a:p>
        </p:txBody>
      </p:sp>
      <p:pic>
        <p:nvPicPr>
          <p:cNvPr id="4" name="Рисунок 3" descr="0f32bd9346b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509120"/>
            <a:ext cx="2160240" cy="228392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333" l="1000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" y="1321034"/>
            <a:ext cx="1603910" cy="1603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319">
            <a:off x="4850907" y="1370736"/>
            <a:ext cx="1879048" cy="18790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28539"/>
            <a:ext cx="1301676" cy="1824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34" y="1328539"/>
            <a:ext cx="1499096" cy="224864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943086" y="5070793"/>
            <a:ext cx="1744079" cy="1428750"/>
            <a:chOff x="3131840" y="5070793"/>
            <a:chExt cx="1744079" cy="142875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070793"/>
              <a:ext cx="1428750" cy="142875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520" y="5569144"/>
              <a:ext cx="930399" cy="93039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3179006" y="5011067"/>
            <a:ext cx="1568955" cy="1342536"/>
            <a:chOff x="2954553" y="4672426"/>
            <a:chExt cx="1568955" cy="13425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553" y="4672426"/>
              <a:ext cx="1446589" cy="108012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006" y="5011067"/>
              <a:ext cx="1344502" cy="1003895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7" b="82000" l="1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4" t="8093" r="10082" b="15578"/>
          <a:stretch/>
        </p:blipFill>
        <p:spPr>
          <a:xfrm flipH="1">
            <a:off x="4804049" y="3644777"/>
            <a:ext cx="2253305" cy="17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-9263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Скажи правильно: (5 сомов…)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1094723"/>
            <a:ext cx="6264696" cy="1110697"/>
            <a:chOff x="683568" y="1094723"/>
            <a:chExt cx="6829350" cy="11705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151565"/>
              <a:ext cx="1428750" cy="10953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136" y="1169888"/>
              <a:ext cx="1428750" cy="10953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274" y="1110045"/>
              <a:ext cx="1428750" cy="109537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094723"/>
              <a:ext cx="1428750" cy="109537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094723"/>
              <a:ext cx="1428750" cy="1095375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355175" y="2717300"/>
            <a:ext cx="7396424" cy="1250061"/>
            <a:chOff x="1029051" y="2717302"/>
            <a:chExt cx="7396424" cy="125006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051" y="2717304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2717304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9" y="2717304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828" y="2717302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2717303"/>
              <a:ext cx="1512168" cy="125005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355175" y="4637755"/>
            <a:ext cx="6780172" cy="1371634"/>
            <a:chOff x="1176204" y="4577646"/>
            <a:chExt cx="6780172" cy="137163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204" y="4581128"/>
              <a:ext cx="1368152" cy="136815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695" y="4577646"/>
              <a:ext cx="1368152" cy="136815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847" y="4577646"/>
              <a:ext cx="1368152" cy="136815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577646"/>
              <a:ext cx="1368152" cy="136815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4581128"/>
              <a:ext cx="1368152" cy="1368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3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5" y="-19337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Скажи правильно: </a:t>
            </a:r>
            <a:endParaRPr lang="ru-RU" dirty="0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67544" y="836712"/>
            <a:ext cx="1224136" cy="115212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1691680" y="836712"/>
            <a:ext cx="1224136" cy="115212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865782" y="836712"/>
            <a:ext cx="1224136" cy="115212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139952" y="819267"/>
            <a:ext cx="1224136" cy="115212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364088" y="869504"/>
            <a:ext cx="1224136" cy="115212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HOUSE05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967" y="2331210"/>
            <a:ext cx="1545310" cy="15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OUSE05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15277" y="2331210"/>
            <a:ext cx="1545310" cy="15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HOUSE05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60587" y="2362825"/>
            <a:ext cx="1545310" cy="15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HOUSE05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11339" y="2362825"/>
            <a:ext cx="1545310" cy="15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HOUSE05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88224" y="2331210"/>
            <a:ext cx="1545310" cy="15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морж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>
            <a:fillRect/>
          </a:stretch>
        </p:blipFill>
        <p:spPr bwMode="auto">
          <a:xfrm>
            <a:off x="467544" y="4725144"/>
            <a:ext cx="1684192" cy="12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морж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>
            <a:fillRect/>
          </a:stretch>
        </p:blipFill>
        <p:spPr bwMode="auto">
          <a:xfrm>
            <a:off x="2645742" y="4725144"/>
            <a:ext cx="1684193" cy="12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3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Прочитай: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3597288"/>
            <a:ext cx="3744416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0" dirty="0" smtClean="0">
                <a:solidFill>
                  <a:srgbClr val="FF0000"/>
                </a:solidFill>
              </a:rPr>
              <a:t>АУО</a:t>
            </a:r>
            <a:endParaRPr lang="ru-RU" sz="1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3597289"/>
            <a:ext cx="3888432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0" dirty="0" smtClean="0">
                <a:solidFill>
                  <a:srgbClr val="FF0000"/>
                </a:solidFill>
              </a:rPr>
              <a:t>УОА</a:t>
            </a:r>
            <a:endParaRPr lang="ru-RU" sz="16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620688"/>
            <a:ext cx="3744416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0" dirty="0" smtClean="0">
                <a:solidFill>
                  <a:srgbClr val="FF0000"/>
                </a:solidFill>
              </a:rPr>
              <a:t> АО</a:t>
            </a:r>
            <a:endParaRPr lang="ru-RU" sz="1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620688"/>
            <a:ext cx="3744416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0" dirty="0">
                <a:solidFill>
                  <a:srgbClr val="FF0000"/>
                </a:solidFill>
              </a:rPr>
              <a:t> </a:t>
            </a:r>
            <a:r>
              <a:rPr lang="ru-RU" sz="16000" dirty="0" smtClean="0">
                <a:solidFill>
                  <a:srgbClr val="FF0000"/>
                </a:solidFill>
              </a:rPr>
              <a:t>ОУ</a:t>
            </a:r>
            <a:endParaRPr lang="ru-RU" sz="1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" y="1"/>
            <a:ext cx="4828186" cy="68234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780856" y="764704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Презентацию </a:t>
            </a:r>
            <a:r>
              <a:rPr lang="ru-RU" sz="3600" dirty="0" smtClean="0"/>
              <a:t>составила:</a:t>
            </a:r>
            <a:endParaRPr lang="ru-RU" sz="3600" dirty="0"/>
          </a:p>
          <a:p>
            <a:pPr algn="ctr"/>
            <a:r>
              <a:rPr lang="ru-RU" sz="3600" dirty="0"/>
              <a:t>учитель –</a:t>
            </a:r>
            <a:r>
              <a:rPr lang="ru-RU" sz="3600" dirty="0" smtClean="0"/>
              <a:t>логопед</a:t>
            </a:r>
            <a:endParaRPr lang="ru-RU" sz="3600" dirty="0"/>
          </a:p>
          <a:p>
            <a:pPr algn="ctr"/>
            <a:r>
              <a:rPr lang="ru-RU" sz="3600" b="1" i="1" dirty="0"/>
              <a:t>Кузнецова Елена Васильевна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/>
              <a:t>МДОУ №4 г. Кола </a:t>
            </a:r>
          </a:p>
          <a:p>
            <a:pPr algn="ctr"/>
            <a:r>
              <a:rPr lang="ru-RU" sz="3600" dirty="0"/>
              <a:t>Мурманская область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 smtClean="0"/>
              <a:t>2011 </a:t>
            </a:r>
            <a:r>
              <a:rPr lang="ru-RU" sz="36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12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Какое время года?</a:t>
            </a:r>
          </a:p>
          <a:p>
            <a:r>
              <a:rPr lang="ru-RU" dirty="0" smtClean="0"/>
              <a:t>Назови первый звук в слове.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Правильно, это звук О. </a:t>
            </a:r>
          </a:p>
          <a:p>
            <a:r>
              <a:rPr lang="ru-RU" dirty="0" smtClean="0"/>
              <a:t>Запомни он гласный, его можно протянуть, спеть. </a:t>
            </a:r>
          </a:p>
          <a:p>
            <a:r>
              <a:rPr lang="ru-RU" dirty="0" smtClean="0"/>
              <a:t>Когда мы произносим гласные звуки, во рту нет преграды.</a:t>
            </a:r>
          </a:p>
          <a:p>
            <a:endParaRPr lang="ru-RU" dirty="0"/>
          </a:p>
        </p:txBody>
      </p:sp>
      <p:grpSp>
        <p:nvGrpSpPr>
          <p:cNvPr id="6" name="Содержимое 3"/>
          <p:cNvGrpSpPr>
            <a:grpSpLocks noGrp="1"/>
          </p:cNvGrpSpPr>
          <p:nvPr/>
        </p:nvGrpSpPr>
        <p:grpSpPr>
          <a:xfrm>
            <a:off x="2721770" y="2783053"/>
            <a:ext cx="3643338" cy="3223260"/>
            <a:chOff x="1600974" y="2278392"/>
            <a:chExt cx="2428892" cy="2865120"/>
          </a:xfrm>
        </p:grpSpPr>
        <p:sp>
          <p:nvSpPr>
            <p:cNvPr id="7" name="Овал 6"/>
            <p:cNvSpPr/>
            <p:nvPr/>
          </p:nvSpPr>
          <p:spPr>
            <a:xfrm>
              <a:off x="2172478" y="2278392"/>
              <a:ext cx="1428760" cy="15792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dirty="0" smtClean="0"/>
                <a:t>О</a:t>
              </a:r>
              <a:endParaRPr lang="ru-RU" sz="8000" dirty="0"/>
            </a:p>
          </p:txBody>
        </p:sp>
        <p:cxnSp>
          <p:nvCxnSpPr>
            <p:cNvPr id="8" name="Прямая соединительная линия 7"/>
            <p:cNvCxnSpPr>
              <a:endCxn id="11" idx="6"/>
            </p:cNvCxnSpPr>
            <p:nvPr/>
          </p:nvCxnSpPr>
          <p:spPr>
            <a:xfrm flipH="1">
              <a:off x="2643173" y="3857627"/>
              <a:ext cx="142877" cy="1035852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endCxn id="10" idx="2"/>
            </p:cNvCxnSpPr>
            <p:nvPr/>
          </p:nvCxnSpPr>
          <p:spPr>
            <a:xfrm>
              <a:off x="3000364" y="3857627"/>
              <a:ext cx="214314" cy="10358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3214678" y="4643446"/>
              <a:ext cx="600874" cy="5000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886725" y="4643446"/>
              <a:ext cx="756449" cy="5000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Shape 9"/>
            <p:cNvCxnSpPr>
              <a:stCxn id="7" idx="6"/>
            </p:cNvCxnSpPr>
            <p:nvPr/>
          </p:nvCxnSpPr>
          <p:spPr>
            <a:xfrm flipV="1">
              <a:off x="3601238" y="2571743"/>
              <a:ext cx="428628" cy="496267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Скругленная соединительная линия 12"/>
            <p:cNvCxnSpPr>
              <a:stCxn id="7" idx="2"/>
            </p:cNvCxnSpPr>
            <p:nvPr/>
          </p:nvCxnSpPr>
          <p:spPr>
            <a:xfrm rot="10800000" flipV="1">
              <a:off x="1600974" y="3068010"/>
              <a:ext cx="571504" cy="575303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14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Запомни - это буква О.</a:t>
            </a:r>
            <a:endParaRPr lang="ru-RU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67544" y="2925315"/>
            <a:ext cx="1511300" cy="212362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Impact"/>
              </a:rPr>
              <a:t>О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6516216" y="692683"/>
            <a:ext cx="2263256" cy="28437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О</a:t>
            </a:r>
            <a:endParaRPr lang="ru-RU" sz="3600" b="1" i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995936" y="3717031"/>
            <a:ext cx="2087563" cy="2663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 Antiqua"/>
              </a:rPr>
              <a:t>О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907022" y="869741"/>
            <a:ext cx="2160240" cy="23042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8302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Попробуй выложить букву О из ниток (верёвочки, проволоки, пуговиц…)</a:t>
            </a:r>
          </a:p>
          <a:p>
            <a:r>
              <a:rPr lang="ru-RU" dirty="0" smtClean="0"/>
              <a:t>Выучи стихотворение:</a:t>
            </a:r>
          </a:p>
          <a:p>
            <a:pPr marL="0" indent="0">
              <a:buNone/>
            </a:pPr>
            <a:r>
              <a:rPr lang="ru-RU" dirty="0" smtClean="0"/>
              <a:t>                            «Посмотри на колесо,</a:t>
            </a:r>
          </a:p>
          <a:p>
            <a:pPr marL="0" indent="0">
              <a:buNone/>
            </a:pPr>
            <a:r>
              <a:rPr lang="ru-RU" dirty="0" smtClean="0"/>
              <a:t>                              Ты уводишь букву 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3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Сколько букв О спряталось в рисунке?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27584" y="2606936"/>
            <a:ext cx="3292921" cy="2084322"/>
            <a:chOff x="1403648" y="1082677"/>
            <a:chExt cx="3292921" cy="2084322"/>
          </a:xfrm>
        </p:grpSpPr>
        <p:sp>
          <p:nvSpPr>
            <p:cNvPr id="2" name="Овал 1"/>
            <p:cNvSpPr/>
            <p:nvPr/>
          </p:nvSpPr>
          <p:spPr>
            <a:xfrm>
              <a:off x="1403648" y="1916832"/>
              <a:ext cx="1152128" cy="1152128"/>
            </a:xfrm>
            <a:prstGeom prst="ellips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843808" y="2014871"/>
              <a:ext cx="1152128" cy="1152128"/>
            </a:xfrm>
            <a:prstGeom prst="ellips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3984171" y="1505556"/>
              <a:ext cx="712398" cy="1150558"/>
            </a:xfrm>
            <a:custGeom>
              <a:avLst/>
              <a:gdLst>
                <a:gd name="connsiteX0" fmla="*/ 0 w 712398"/>
                <a:gd name="connsiteY0" fmla="*/ 1150558 h 1150558"/>
                <a:gd name="connsiteX1" fmla="*/ 533400 w 712398"/>
                <a:gd name="connsiteY1" fmla="*/ 7558 h 1150558"/>
                <a:gd name="connsiteX2" fmla="*/ 696686 w 712398"/>
                <a:gd name="connsiteY2" fmla="*/ 649815 h 1150558"/>
                <a:gd name="connsiteX3" fmla="*/ 696686 w 712398"/>
                <a:gd name="connsiteY3" fmla="*/ 562730 h 11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398" h="1150558">
                  <a:moveTo>
                    <a:pt x="0" y="1150558"/>
                  </a:moveTo>
                  <a:cubicBezTo>
                    <a:pt x="208643" y="620786"/>
                    <a:pt x="417286" y="91015"/>
                    <a:pt x="533400" y="7558"/>
                  </a:cubicBezTo>
                  <a:cubicBezTo>
                    <a:pt x="649514" y="-75899"/>
                    <a:pt x="669472" y="557286"/>
                    <a:pt x="696686" y="649815"/>
                  </a:cubicBezTo>
                  <a:cubicBezTo>
                    <a:pt x="723900" y="742344"/>
                    <a:pt x="710293" y="652537"/>
                    <a:pt x="696686" y="56273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444161" y="1082677"/>
              <a:ext cx="712398" cy="1150558"/>
            </a:xfrm>
            <a:custGeom>
              <a:avLst/>
              <a:gdLst>
                <a:gd name="connsiteX0" fmla="*/ 0 w 712398"/>
                <a:gd name="connsiteY0" fmla="*/ 1150558 h 1150558"/>
                <a:gd name="connsiteX1" fmla="*/ 533400 w 712398"/>
                <a:gd name="connsiteY1" fmla="*/ 7558 h 1150558"/>
                <a:gd name="connsiteX2" fmla="*/ 696686 w 712398"/>
                <a:gd name="connsiteY2" fmla="*/ 649815 h 1150558"/>
                <a:gd name="connsiteX3" fmla="*/ 696686 w 712398"/>
                <a:gd name="connsiteY3" fmla="*/ 562730 h 11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398" h="1150558">
                  <a:moveTo>
                    <a:pt x="0" y="1150558"/>
                  </a:moveTo>
                  <a:cubicBezTo>
                    <a:pt x="208643" y="620786"/>
                    <a:pt x="417286" y="91015"/>
                    <a:pt x="533400" y="7558"/>
                  </a:cubicBezTo>
                  <a:cubicBezTo>
                    <a:pt x="649514" y="-75899"/>
                    <a:pt x="669472" y="557286"/>
                    <a:pt x="696686" y="649815"/>
                  </a:cubicBezTo>
                  <a:cubicBezTo>
                    <a:pt x="723900" y="742344"/>
                    <a:pt x="710293" y="652537"/>
                    <a:pt x="696686" y="56273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endCxn id="6" idx="2"/>
            </p:cNvCxnSpPr>
            <p:nvPr/>
          </p:nvCxnSpPr>
          <p:spPr>
            <a:xfrm>
              <a:off x="2555776" y="2590935"/>
              <a:ext cx="28803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508105" y="836712"/>
            <a:ext cx="2952328" cy="5904656"/>
            <a:chOff x="5872235" y="1465662"/>
            <a:chExt cx="2732213" cy="5059682"/>
          </a:xfrm>
        </p:grpSpPr>
        <p:sp>
          <p:nvSpPr>
            <p:cNvPr id="11" name="Овал 10"/>
            <p:cNvSpPr/>
            <p:nvPr/>
          </p:nvSpPr>
          <p:spPr>
            <a:xfrm>
              <a:off x="6272572" y="4941168"/>
              <a:ext cx="2016224" cy="158417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804248" y="2700616"/>
              <a:ext cx="864096" cy="8300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489340" y="3543075"/>
              <a:ext cx="1582688" cy="13980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6876256" y="1465662"/>
              <a:ext cx="720080" cy="12225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872235" y="3543075"/>
              <a:ext cx="720080" cy="6650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973144" y="3543076"/>
              <a:ext cx="631304" cy="69904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959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3" y="-63152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На какие предметы похожа буква О?</a:t>
            </a:r>
          </a:p>
          <a:p>
            <a:r>
              <a:rPr lang="ru-RU" sz="2400" dirty="0" smtClean="0"/>
              <a:t> (на солнышко, яблоко, баранку, будильник, круглый пирог, лицо человека, апельсин, помидор, </a:t>
            </a:r>
            <a:r>
              <a:rPr lang="ru-RU" sz="2400" dirty="0" err="1" smtClean="0"/>
              <a:t>ромашку,мячик</a:t>
            </a:r>
            <a:r>
              <a:rPr lang="ru-RU" sz="2400" dirty="0" smtClean="0"/>
              <a:t>….) </a:t>
            </a:r>
          </a:p>
          <a:p>
            <a:r>
              <a:rPr lang="ru-RU" sz="2400" dirty="0" smtClean="0"/>
              <a:t>Нарисуй несколько букв О и преврати эти буквы  в различные предметы –дорисуй!</a:t>
            </a:r>
          </a:p>
          <a:p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851920" y="2124473"/>
            <a:ext cx="1296144" cy="1368152"/>
          </a:xfrm>
          <a:prstGeom prst="ellipse">
            <a:avLst/>
          </a:prstGeom>
          <a:solidFill>
            <a:schemeClr val="accent6"/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4734070"/>
            <a:ext cx="1296144" cy="13681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2833936" y="4048136"/>
            <a:ext cx="1133602" cy="112051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91445" y="2487994"/>
            <a:ext cx="1674710" cy="164350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 rot="20509874">
            <a:off x="7257486" y="4863736"/>
            <a:ext cx="1070281" cy="1378294"/>
            <a:chOff x="7174127" y="3514749"/>
            <a:chExt cx="1070281" cy="1378294"/>
          </a:xfrm>
        </p:grpSpPr>
        <p:sp>
          <p:nvSpPr>
            <p:cNvPr id="9" name="Овал 8"/>
            <p:cNvSpPr/>
            <p:nvPr/>
          </p:nvSpPr>
          <p:spPr>
            <a:xfrm>
              <a:off x="7174127" y="4049418"/>
              <a:ext cx="1070281" cy="843625"/>
            </a:xfrm>
            <a:prstGeom prst="ellipse">
              <a:avLst/>
            </a:prstGeom>
            <a:solidFill>
              <a:srgbClr val="FF0000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476392" y="3514749"/>
              <a:ext cx="459294" cy="567394"/>
            </a:xfrm>
            <a:custGeom>
              <a:avLst/>
              <a:gdLst>
                <a:gd name="connsiteX0" fmla="*/ 154494 w 459294"/>
                <a:gd name="connsiteY0" fmla="*/ 567394 h 567394"/>
                <a:gd name="connsiteX1" fmla="*/ 187151 w 459294"/>
                <a:gd name="connsiteY1" fmla="*/ 512965 h 567394"/>
                <a:gd name="connsiteX2" fmla="*/ 208922 w 459294"/>
                <a:gd name="connsiteY2" fmla="*/ 436765 h 567394"/>
                <a:gd name="connsiteX3" fmla="*/ 263351 w 459294"/>
                <a:gd name="connsiteY3" fmla="*/ 371451 h 567394"/>
                <a:gd name="connsiteX4" fmla="*/ 306894 w 459294"/>
                <a:gd name="connsiteY4" fmla="*/ 317022 h 567394"/>
                <a:gd name="connsiteX5" fmla="*/ 350437 w 459294"/>
                <a:gd name="connsiteY5" fmla="*/ 295251 h 567394"/>
                <a:gd name="connsiteX6" fmla="*/ 361322 w 459294"/>
                <a:gd name="connsiteY6" fmla="*/ 262594 h 567394"/>
                <a:gd name="connsiteX7" fmla="*/ 393979 w 459294"/>
                <a:gd name="connsiteY7" fmla="*/ 251708 h 567394"/>
                <a:gd name="connsiteX8" fmla="*/ 459294 w 459294"/>
                <a:gd name="connsiteY8" fmla="*/ 219051 h 567394"/>
                <a:gd name="connsiteX9" fmla="*/ 448408 w 459294"/>
                <a:gd name="connsiteY9" fmla="*/ 99308 h 567394"/>
                <a:gd name="connsiteX10" fmla="*/ 415751 w 459294"/>
                <a:gd name="connsiteY10" fmla="*/ 77537 h 567394"/>
                <a:gd name="connsiteX11" fmla="*/ 361322 w 459294"/>
                <a:gd name="connsiteY11" fmla="*/ 33994 h 567394"/>
                <a:gd name="connsiteX12" fmla="*/ 339551 w 459294"/>
                <a:gd name="connsiteY12" fmla="*/ 1337 h 567394"/>
                <a:gd name="connsiteX13" fmla="*/ 285122 w 459294"/>
                <a:gd name="connsiteY13" fmla="*/ 33994 h 567394"/>
                <a:gd name="connsiteX14" fmla="*/ 274237 w 459294"/>
                <a:gd name="connsiteY14" fmla="*/ 186394 h 567394"/>
                <a:gd name="connsiteX15" fmla="*/ 263351 w 459294"/>
                <a:gd name="connsiteY15" fmla="*/ 219051 h 567394"/>
                <a:gd name="connsiteX16" fmla="*/ 230694 w 459294"/>
                <a:gd name="connsiteY16" fmla="*/ 327908 h 567394"/>
                <a:gd name="connsiteX17" fmla="*/ 198037 w 459294"/>
                <a:gd name="connsiteY17" fmla="*/ 338794 h 567394"/>
                <a:gd name="connsiteX18" fmla="*/ 187151 w 459294"/>
                <a:gd name="connsiteY18" fmla="*/ 382337 h 567394"/>
                <a:gd name="connsiteX19" fmla="*/ 165379 w 459294"/>
                <a:gd name="connsiteY19" fmla="*/ 534737 h 567394"/>
                <a:gd name="connsiteX20" fmla="*/ 143608 w 459294"/>
                <a:gd name="connsiteY20" fmla="*/ 512965 h 567394"/>
                <a:gd name="connsiteX21" fmla="*/ 121837 w 459294"/>
                <a:gd name="connsiteY21" fmla="*/ 469422 h 567394"/>
                <a:gd name="connsiteX22" fmla="*/ 89179 w 459294"/>
                <a:gd name="connsiteY22" fmla="*/ 425880 h 567394"/>
                <a:gd name="connsiteX23" fmla="*/ 67408 w 459294"/>
                <a:gd name="connsiteY23" fmla="*/ 382337 h 567394"/>
                <a:gd name="connsiteX24" fmla="*/ 56522 w 459294"/>
                <a:gd name="connsiteY24" fmla="*/ 349680 h 567394"/>
                <a:gd name="connsiteX25" fmla="*/ 23865 w 459294"/>
                <a:gd name="connsiteY25" fmla="*/ 327908 h 567394"/>
                <a:gd name="connsiteX26" fmla="*/ 2094 w 459294"/>
                <a:gd name="connsiteY26" fmla="*/ 229937 h 56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9294" h="567394">
                  <a:moveTo>
                    <a:pt x="154494" y="567394"/>
                  </a:moveTo>
                  <a:cubicBezTo>
                    <a:pt x="165380" y="549251"/>
                    <a:pt x="177689" y="531889"/>
                    <a:pt x="187151" y="512965"/>
                  </a:cubicBezTo>
                  <a:cubicBezTo>
                    <a:pt x="208343" y="470582"/>
                    <a:pt x="187986" y="485616"/>
                    <a:pt x="208922" y="436765"/>
                  </a:cubicBezTo>
                  <a:cubicBezTo>
                    <a:pt x="223229" y="403381"/>
                    <a:pt x="240275" y="399143"/>
                    <a:pt x="263351" y="371451"/>
                  </a:cubicBezTo>
                  <a:cubicBezTo>
                    <a:pt x="281548" y="349614"/>
                    <a:pt x="283141" y="332857"/>
                    <a:pt x="306894" y="317022"/>
                  </a:cubicBezTo>
                  <a:cubicBezTo>
                    <a:pt x="320396" y="308021"/>
                    <a:pt x="335923" y="302508"/>
                    <a:pt x="350437" y="295251"/>
                  </a:cubicBezTo>
                  <a:cubicBezTo>
                    <a:pt x="354065" y="284365"/>
                    <a:pt x="353208" y="270708"/>
                    <a:pt x="361322" y="262594"/>
                  </a:cubicBezTo>
                  <a:cubicBezTo>
                    <a:pt x="369436" y="254480"/>
                    <a:pt x="384140" y="257612"/>
                    <a:pt x="393979" y="251708"/>
                  </a:cubicBezTo>
                  <a:cubicBezTo>
                    <a:pt x="463301" y="210115"/>
                    <a:pt x="351901" y="245900"/>
                    <a:pt x="459294" y="219051"/>
                  </a:cubicBezTo>
                  <a:cubicBezTo>
                    <a:pt x="455665" y="179137"/>
                    <a:pt x="460195" y="137615"/>
                    <a:pt x="448408" y="99308"/>
                  </a:cubicBezTo>
                  <a:cubicBezTo>
                    <a:pt x="444560" y="86804"/>
                    <a:pt x="425967" y="85710"/>
                    <a:pt x="415751" y="77537"/>
                  </a:cubicBezTo>
                  <a:cubicBezTo>
                    <a:pt x="338195" y="15492"/>
                    <a:pt x="461835" y="101002"/>
                    <a:pt x="361322" y="33994"/>
                  </a:cubicBezTo>
                  <a:cubicBezTo>
                    <a:pt x="354065" y="23108"/>
                    <a:pt x="351698" y="6196"/>
                    <a:pt x="339551" y="1337"/>
                  </a:cubicBezTo>
                  <a:cubicBezTo>
                    <a:pt x="319363" y="-6738"/>
                    <a:pt x="295145" y="23971"/>
                    <a:pt x="285122" y="33994"/>
                  </a:cubicBezTo>
                  <a:cubicBezTo>
                    <a:pt x="281494" y="84794"/>
                    <a:pt x="280188" y="135813"/>
                    <a:pt x="274237" y="186394"/>
                  </a:cubicBezTo>
                  <a:cubicBezTo>
                    <a:pt x="272896" y="197790"/>
                    <a:pt x="265601" y="207799"/>
                    <a:pt x="263351" y="219051"/>
                  </a:cubicBezTo>
                  <a:cubicBezTo>
                    <a:pt x="256319" y="254212"/>
                    <a:pt x="263789" y="301432"/>
                    <a:pt x="230694" y="327908"/>
                  </a:cubicBezTo>
                  <a:cubicBezTo>
                    <a:pt x="221734" y="335076"/>
                    <a:pt x="208923" y="335165"/>
                    <a:pt x="198037" y="338794"/>
                  </a:cubicBezTo>
                  <a:cubicBezTo>
                    <a:pt x="194408" y="353308"/>
                    <a:pt x="189611" y="367580"/>
                    <a:pt x="187151" y="382337"/>
                  </a:cubicBezTo>
                  <a:cubicBezTo>
                    <a:pt x="178715" y="432955"/>
                    <a:pt x="181607" y="486055"/>
                    <a:pt x="165379" y="534737"/>
                  </a:cubicBezTo>
                  <a:cubicBezTo>
                    <a:pt x="162133" y="544474"/>
                    <a:pt x="149301" y="521505"/>
                    <a:pt x="143608" y="512965"/>
                  </a:cubicBezTo>
                  <a:cubicBezTo>
                    <a:pt x="134607" y="499463"/>
                    <a:pt x="130438" y="483183"/>
                    <a:pt x="121837" y="469422"/>
                  </a:cubicBezTo>
                  <a:cubicBezTo>
                    <a:pt x="112221" y="454037"/>
                    <a:pt x="98795" y="441265"/>
                    <a:pt x="89179" y="425880"/>
                  </a:cubicBezTo>
                  <a:cubicBezTo>
                    <a:pt x="80578" y="412119"/>
                    <a:pt x="73800" y="397252"/>
                    <a:pt x="67408" y="382337"/>
                  </a:cubicBezTo>
                  <a:cubicBezTo>
                    <a:pt x="62888" y="371790"/>
                    <a:pt x="63690" y="358640"/>
                    <a:pt x="56522" y="349680"/>
                  </a:cubicBezTo>
                  <a:cubicBezTo>
                    <a:pt x="48349" y="339464"/>
                    <a:pt x="34751" y="335165"/>
                    <a:pt x="23865" y="327908"/>
                  </a:cubicBezTo>
                  <a:cubicBezTo>
                    <a:pt x="-9982" y="277136"/>
                    <a:pt x="2094" y="308334"/>
                    <a:pt x="2094" y="229937"/>
                  </a:cubicBezTo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вал 14"/>
          <p:cNvSpPr/>
          <p:nvPr/>
        </p:nvSpPr>
        <p:spPr>
          <a:xfrm>
            <a:off x="5292080" y="5098302"/>
            <a:ext cx="567680" cy="639688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6135451" y="2037310"/>
            <a:ext cx="1978504" cy="2079483"/>
            <a:chOff x="5185784" y="1370174"/>
            <a:chExt cx="3058624" cy="2994929"/>
          </a:xfrm>
        </p:grpSpPr>
        <p:sp>
          <p:nvSpPr>
            <p:cNvPr id="7" name="Овал 6"/>
            <p:cNvSpPr/>
            <p:nvPr/>
          </p:nvSpPr>
          <p:spPr>
            <a:xfrm>
              <a:off x="6228184" y="2348880"/>
              <a:ext cx="936104" cy="1008112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185784" y="1370174"/>
              <a:ext cx="3058624" cy="2994929"/>
              <a:chOff x="5185784" y="1370175"/>
              <a:chExt cx="2980782" cy="3020636"/>
            </a:xfrm>
          </p:grpSpPr>
          <p:sp>
            <p:nvSpPr>
              <p:cNvPr id="19" name="Овал 18"/>
              <p:cNvSpPr/>
              <p:nvPr/>
            </p:nvSpPr>
            <p:spPr>
              <a:xfrm rot="17503332">
                <a:off x="5647646" y="2024377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 rot="14324753">
                <a:off x="5730291" y="3006371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rot="16020966">
                <a:off x="5548732" y="2549782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 rot="19247168">
                <a:off x="5980827" y="1540537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 rot="15057149">
                <a:off x="7435759" y="2024377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 rot="13321464">
                <a:off x="7140500" y="1638232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 rot="12877002">
                <a:off x="6171911" y="3342604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8127727">
                <a:off x="7217295" y="3092058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 rot="16200000">
                <a:off x="7515587" y="2576878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 rot="9934977">
                <a:off x="6742917" y="3376884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 rot="10800000">
                <a:off x="6552222" y="1370175"/>
                <a:ext cx="288032" cy="10139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" name="Полилиния 31"/>
          <p:cNvSpPr/>
          <p:nvPr/>
        </p:nvSpPr>
        <p:spPr>
          <a:xfrm>
            <a:off x="6721576" y="3396343"/>
            <a:ext cx="408567" cy="2603981"/>
          </a:xfrm>
          <a:custGeom>
            <a:avLst/>
            <a:gdLst>
              <a:gd name="connsiteX0" fmla="*/ 408567 w 408567"/>
              <a:gd name="connsiteY0" fmla="*/ 0 h 2603981"/>
              <a:gd name="connsiteX1" fmla="*/ 16681 w 408567"/>
              <a:gd name="connsiteY1" fmla="*/ 1785257 h 2603981"/>
              <a:gd name="connsiteX2" fmla="*/ 71110 w 408567"/>
              <a:gd name="connsiteY2" fmla="*/ 2558143 h 2603981"/>
              <a:gd name="connsiteX3" fmla="*/ 60224 w 408567"/>
              <a:gd name="connsiteY3" fmla="*/ 2514600 h 2603981"/>
              <a:gd name="connsiteX4" fmla="*/ 71110 w 408567"/>
              <a:gd name="connsiteY4" fmla="*/ 2514600 h 2603981"/>
              <a:gd name="connsiteX5" fmla="*/ 71110 w 408567"/>
              <a:gd name="connsiteY5" fmla="*/ 2514600 h 260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67" h="2603981">
                <a:moveTo>
                  <a:pt x="408567" y="0"/>
                </a:moveTo>
                <a:cubicBezTo>
                  <a:pt x="240745" y="679450"/>
                  <a:pt x="72924" y="1358900"/>
                  <a:pt x="16681" y="1785257"/>
                </a:cubicBezTo>
                <a:cubicBezTo>
                  <a:pt x="-39562" y="2211614"/>
                  <a:pt x="63853" y="2436586"/>
                  <a:pt x="71110" y="2558143"/>
                </a:cubicBezTo>
                <a:cubicBezTo>
                  <a:pt x="78367" y="2679700"/>
                  <a:pt x="60224" y="2521857"/>
                  <a:pt x="60224" y="2514600"/>
                </a:cubicBezTo>
                <a:cubicBezTo>
                  <a:pt x="60224" y="2507343"/>
                  <a:pt x="71110" y="2514600"/>
                  <a:pt x="71110" y="2514600"/>
                </a:cubicBezTo>
                <a:lnTo>
                  <a:pt x="71110" y="25146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07504" y="4797152"/>
            <a:ext cx="1969368" cy="2060848"/>
            <a:chOff x="107504" y="4797152"/>
            <a:chExt cx="1969368" cy="2060848"/>
          </a:xfrm>
        </p:grpSpPr>
        <p:sp>
          <p:nvSpPr>
            <p:cNvPr id="2" name="Овал 1"/>
            <p:cNvSpPr/>
            <p:nvPr/>
          </p:nvSpPr>
          <p:spPr>
            <a:xfrm>
              <a:off x="780728" y="4797152"/>
              <a:ext cx="1296144" cy="1368152"/>
            </a:xfrm>
            <a:prstGeom prst="ellipse">
              <a:avLst/>
            </a:prstGeom>
            <a:solidFill>
              <a:srgbClr val="92D050"/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>
              <a:off x="107504" y="5013176"/>
              <a:ext cx="1728192" cy="1844824"/>
            </a:xfrm>
            <a:prstGeom prst="arc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Блок-схема: узел 34"/>
          <p:cNvSpPr/>
          <p:nvPr/>
        </p:nvSpPr>
        <p:spPr>
          <a:xfrm>
            <a:off x="3400737" y="469833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 теперь попробуй угадать, в каких словах «спрятался» звук О.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99330"/>
            <a:ext cx="1728192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6" y="4385752"/>
            <a:ext cx="2314543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2806"/>
            <a:ext cx="1584176" cy="2220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42" y="2420888"/>
            <a:ext cx="2099642" cy="1567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400152"/>
            <a:ext cx="1713791" cy="1713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11" y="1299330"/>
            <a:ext cx="1883216" cy="155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26736"/>
            <a:ext cx="1944216" cy="18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2" y="17714"/>
            <a:ext cx="9113777" cy="68402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Правильно, в этих словах мы слышим  звук О.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99330"/>
            <a:ext cx="1728192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6" y="4385752"/>
            <a:ext cx="2314543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2806"/>
            <a:ext cx="1584176" cy="2220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42" y="2420888"/>
            <a:ext cx="2099642" cy="1567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400152"/>
            <a:ext cx="1713791" cy="17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229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8799</dc:creator>
  <cp:lastModifiedBy>8799</cp:lastModifiedBy>
  <cp:revision>18</cp:revision>
  <dcterms:created xsi:type="dcterms:W3CDTF">2012-03-16T21:14:26Z</dcterms:created>
  <dcterms:modified xsi:type="dcterms:W3CDTF">2012-12-04T17:36:01Z</dcterms:modified>
</cp:coreProperties>
</file>