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77867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ФГОУ ВПО ВСГАО на базе МБДОУ г.Иркутска детского сада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124 реализует новую форму вовлечения родителей в образовательную деятельность «Родительский университет»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педагогической культуры и компетенции родителей в вопросах воспитания и развития детей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Формировать у слушателей Университета осознание необходимости своего внутреннего изменения во благо семьи, детей и будущего страны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Содействовать возрождению традиционных устоев и уклада семьи, детей и будущего страны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Повысить родительскую грамотность в вопросах воспитания детей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Вооружить родителей современными психолого-педагогическими знаниями о психическом, физическом, интеллектуальном развитии ребёнка на различных возрастных этапах его жизни 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80010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дошкольного образования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реализуется в соответствии с ФГОС дошкольного образования.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направлена 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создание условий для развития ребенка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его личностное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развитие инициативы и творческих способностей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Содержательный раздел программы включает в себя: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описание образовательной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способы  и направления поддержки детской инициативы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особенности взаимодействия педагогического коллектива с семьями воспитанников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01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питания в детском саду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при наличии договора на оказание услуг общественного питания для воспитанников с МУП Комбинат питания г.Иркутска.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Комбинат питания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 детскому саду примерное цикличное меню на 2 недели с учетом рекомендуемых суточных наборов продуктов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рациональное и качественное питание, а так же отвечает за безопасность здоровья воспитанников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процедуру заключения всех контрактов на привозимые продукты питания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9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86190"/>
            <a:ext cx="3857652" cy="248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9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3857652" cy="232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медицинского обслуживания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при наличии договора о совместной деятельности детского сада и детской поликлиники.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поликлиника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Обеспечивает осуществление медицинской деятельности в детском саду с соблюдением требований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2.4.1. 3049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Обеспечивает дошкольную организацию квалифицированными специалистами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Осуществляет контроль за проведением работы по физическому развитию воспитанников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Организует работу по проведению профилактических осмотров и профилактических прививок. </a:t>
            </a:r>
          </a:p>
        </p:txBody>
      </p:sp>
      <p:pic>
        <p:nvPicPr>
          <p:cNvPr id="3" name="Рисунок 2" descr="DSC09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143380"/>
            <a:ext cx="3786214" cy="239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9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929066"/>
            <a:ext cx="3761317" cy="24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г.Иркутска детский сад №124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199" y="5445224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«Порядок предоставления дошкольного образования в детском саду»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Изображениефото 8 группаэкскурсия 9 группа в библиотеку 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9" y="2366794"/>
            <a:ext cx="4608511" cy="275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786058"/>
            <a:ext cx="2428892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786058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Дошкольная организация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714356"/>
            <a:ext cx="47863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857364"/>
            <a:ext cx="47863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000372"/>
            <a:ext cx="47863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143380"/>
            <a:ext cx="4786346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78579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Учредитель: Департамент образования г.Иркутска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1928802"/>
            <a:ext cx="471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на осуществление образовательной деятельности 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000372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124.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detirkutsk.ru</a:t>
            </a:r>
          </a:p>
          <a:p>
            <a:pPr algn="ctr"/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mdoy_124@mail.ru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214818"/>
            <a:ext cx="47863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управления: Общее собрание работников учреждения, Совет учреждения, руководитель учреждения, педагогический совет ДОУ, родительский совет ДОУ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4" idx="1"/>
          </p:cNvCxnSpPr>
          <p:nvPr/>
        </p:nvCxnSpPr>
        <p:spPr>
          <a:xfrm rot="5400000" flipH="1" flipV="1">
            <a:off x="2786050" y="1500174"/>
            <a:ext cx="1643074" cy="92869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  <a:endCxn id="5" idx="1"/>
          </p:cNvCxnSpPr>
          <p:nvPr/>
        </p:nvCxnSpPr>
        <p:spPr>
          <a:xfrm flipV="1">
            <a:off x="3143240" y="2285992"/>
            <a:ext cx="857256" cy="9771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43240" y="3500438"/>
            <a:ext cx="857256" cy="714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1"/>
          </p:cNvCxnSpPr>
          <p:nvPr/>
        </p:nvCxnSpPr>
        <p:spPr>
          <a:xfrm rot="16200000" flipH="1">
            <a:off x="2966233" y="4034635"/>
            <a:ext cx="1211270" cy="8572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2153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273 –ФЗ «Об образовании» от 21.12.2012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 и организации режима работы в дошкольных организациях от 15.05.2013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2.4.1.3049-13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 (от 17.10.2013 № 1155, зарегистрированном в Минюсте 14.11.2013 № 30384)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от 30.08.2013 № 1014  «Об утверждении о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(зарегистрировано в Минюсте России 26.09.2013 № 30038)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комплектования детей в дошкольные организации г.Иркутска  № 031-06-2786/13 от 18.11.2013г.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приёма детей в дошкольные организации от 08.04.2014г.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МБДОУ г.Иркутска детского сада № 124, утвержденного постановлением администрации г.Иркутска от 08.12.2010г., № 031-06-3021/10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детского сада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14348" y="1500174"/>
            <a:ext cx="7858180" cy="714380"/>
            <a:chOff x="714348" y="1500174"/>
            <a:chExt cx="7858180" cy="7143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14348" y="1500174"/>
              <a:ext cx="3000396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4348" y="150017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Административный персонал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57686" y="1500174"/>
              <a:ext cx="4214842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0628" y="150017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Заведующая, заместитель заведующей по АХЧ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>
              <a:stCxn id="4" idx="3"/>
            </p:cNvCxnSpPr>
            <p:nvPr/>
          </p:nvCxnSpPr>
          <p:spPr>
            <a:xfrm>
              <a:off x="3714744" y="1854117"/>
              <a:ext cx="642942" cy="3247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785786" y="2857496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292893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персонал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2571744"/>
            <a:ext cx="4214842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2571744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Воспитатели, педагог-психолог, старший воспитатель, музыкальный руководитель, инструктор по физической культуре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4286256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85786" y="428625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Обслуживающий персонал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4286256"/>
            <a:ext cx="4143404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29124" y="4286256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Кастелянша, оператор стиральных машин, помощники воспитателя, сторожа, дворник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19" idx="3"/>
          </p:cNvCxnSpPr>
          <p:nvPr/>
        </p:nvCxnSpPr>
        <p:spPr>
          <a:xfrm>
            <a:off x="3786182" y="4640199"/>
            <a:ext cx="642942" cy="324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  <a:endCxn id="15" idx="1"/>
          </p:cNvCxnSpPr>
          <p:nvPr/>
        </p:nvCxnSpPr>
        <p:spPr>
          <a:xfrm>
            <a:off x="3786182" y="3128989"/>
            <a:ext cx="571504" cy="10447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приёма в дошкольные образовательные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процедура комплектования в соответствии с постановлением администрации г.Иркутска от 18.11.2013 № 031-06-2786/13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Запись в АИС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списка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Передача направлений в ДОУ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8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4752"/>
            <a:ext cx="4071966" cy="261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9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86058"/>
            <a:ext cx="379859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процедура приёма ребёнка в детский сад</a:t>
            </a: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Приём документов в соответствии с графиком работы: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04.08.2014 по 31.08.2014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понедельник, среда, пятница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 15.00 до 18.00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для приёма: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Медицинская карта ребёнка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Копия свидетельства о рождении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Справка с места жительства (свидетель-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регистрации)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Заключение договора об образовании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Зачисление ребёнка в детский сад 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Выдача расписки о получении документов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1435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приёма в дошкольные образовательные организации</a:t>
            </a:r>
          </a:p>
        </p:txBody>
      </p:sp>
      <p:pic>
        <p:nvPicPr>
          <p:cNvPr id="6" name="Рисунок 5" descr="SAM_4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78605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  об образовании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 договора в соответствии с 273 –ФЗ «Об образовании» от 21.12.2012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Взаимоотношения сторон в соответствии с законодательством Российской Федерации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Размер, сроки и порядок оплаты в соответствии с постановлением администрации г.Иркутска</a:t>
            </a:r>
          </a:p>
        </p:txBody>
      </p:sp>
      <p:pic>
        <p:nvPicPr>
          <p:cNvPr id="6" name="Рисунок 5" descr="DSC09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429000"/>
            <a:ext cx="5513108" cy="310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64291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71472" y="1285860"/>
            <a:ext cx="7929618" cy="1571636"/>
            <a:chOff x="571472" y="1285860"/>
            <a:chExt cx="7929618" cy="15716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428992" y="1285860"/>
              <a:ext cx="2071702" cy="5715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8992" y="1357298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группы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71472" y="1643050"/>
              <a:ext cx="2143140" cy="500066"/>
              <a:chOff x="357158" y="1643050"/>
              <a:chExt cx="2143140" cy="50006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общеразвивающие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143108" y="2357430"/>
              <a:ext cx="2143140" cy="500066"/>
              <a:chOff x="357158" y="1643050"/>
              <a:chExt cx="2143140" cy="50006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компенсирующие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357950" y="1643050"/>
              <a:ext cx="2143140" cy="500066"/>
              <a:chOff x="357158" y="1643050"/>
              <a:chExt cx="2143140" cy="500066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комбинированные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714876" y="2357430"/>
              <a:ext cx="2143140" cy="500066"/>
              <a:chOff x="357158" y="1643050"/>
              <a:chExt cx="2143140" cy="50006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оздоровительные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2" name="Прямая со стрелкой 21"/>
            <p:cNvCxnSpPr/>
            <p:nvPr/>
          </p:nvCxnSpPr>
          <p:spPr>
            <a:xfrm rot="10800000" flipV="1">
              <a:off x="2714612" y="1571612"/>
              <a:ext cx="714380" cy="3571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4" idx="3"/>
              <a:endCxn id="17" idx="1"/>
            </p:cNvCxnSpPr>
            <p:nvPr/>
          </p:nvCxnSpPr>
          <p:spPr>
            <a:xfrm>
              <a:off x="5500694" y="1541964"/>
              <a:ext cx="857256" cy="3571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endCxn id="13" idx="0"/>
            </p:cNvCxnSpPr>
            <p:nvPr/>
          </p:nvCxnSpPr>
          <p:spPr>
            <a:xfrm rot="10800000" flipV="1">
              <a:off x="3214678" y="1857364"/>
              <a:ext cx="714380" cy="50006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19" idx="0"/>
            </p:cNvCxnSpPr>
            <p:nvPr/>
          </p:nvCxnSpPr>
          <p:spPr>
            <a:xfrm>
              <a:off x="4929190" y="1857364"/>
              <a:ext cx="857256" cy="50006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10"/>
          <p:cNvGrpSpPr/>
          <p:nvPr/>
        </p:nvGrpSpPr>
        <p:grpSpPr>
          <a:xfrm>
            <a:off x="428596" y="4000504"/>
            <a:ext cx="2143140" cy="500066"/>
            <a:chOff x="357158" y="1643050"/>
            <a:chExt cx="2143140" cy="500066"/>
          </a:xfrm>
        </p:grpSpPr>
        <p:sp>
          <p:nvSpPr>
            <p:cNvPr id="47" name="Прямоугольник 4"/>
            <p:cNvSpPr/>
            <p:nvPr/>
          </p:nvSpPr>
          <p:spPr>
            <a:xfrm>
              <a:off x="357158" y="1643050"/>
              <a:ext cx="2143140" cy="50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7158" y="1714488"/>
              <a:ext cx="2143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1-ая мл. 1г6м-2г10м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14348" y="3929066"/>
            <a:ext cx="7858180" cy="1714512"/>
            <a:chOff x="857224" y="3357562"/>
            <a:chExt cx="7858180" cy="171451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428992" y="3357562"/>
              <a:ext cx="2071702" cy="5715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28992" y="3429000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 групп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Группа 11"/>
            <p:cNvGrpSpPr/>
            <p:nvPr/>
          </p:nvGrpSpPr>
          <p:grpSpPr>
            <a:xfrm>
              <a:off x="928662" y="4500570"/>
              <a:ext cx="2214578" cy="500066"/>
              <a:chOff x="357158" y="1643050"/>
              <a:chExt cx="2143140" cy="500066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5" name="Группа 14"/>
            <p:cNvGrpSpPr/>
            <p:nvPr/>
          </p:nvGrpSpPr>
          <p:grpSpPr>
            <a:xfrm>
              <a:off x="6429388" y="3429000"/>
              <a:ext cx="2143140" cy="500066"/>
              <a:chOff x="357158" y="1643050"/>
              <a:chExt cx="2143140" cy="50006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6" name="Группа 17"/>
            <p:cNvGrpSpPr/>
            <p:nvPr/>
          </p:nvGrpSpPr>
          <p:grpSpPr>
            <a:xfrm>
              <a:off x="3571868" y="4500570"/>
              <a:ext cx="2286016" cy="500066"/>
              <a:chOff x="357158" y="1643050"/>
              <a:chExt cx="2143140" cy="50006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37" name="Прямая со стрелкой 36"/>
            <p:cNvCxnSpPr/>
            <p:nvPr/>
          </p:nvCxnSpPr>
          <p:spPr>
            <a:xfrm rot="10800000" flipV="1">
              <a:off x="2714612" y="3357562"/>
              <a:ext cx="785818" cy="31215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endCxn id="44" idx="1"/>
            </p:cNvCxnSpPr>
            <p:nvPr/>
          </p:nvCxnSpPr>
          <p:spPr>
            <a:xfrm>
              <a:off x="5500694" y="3357562"/>
              <a:ext cx="928694" cy="32754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endCxn id="45" idx="0"/>
            </p:cNvCxnSpPr>
            <p:nvPr/>
          </p:nvCxnSpPr>
          <p:spPr>
            <a:xfrm rot="10800000" flipV="1">
              <a:off x="2035952" y="3929066"/>
              <a:ext cx="1393041" cy="571504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429256" y="3929066"/>
              <a:ext cx="1785950" cy="64294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stCxn id="31" idx="2"/>
            </p:cNvCxnSpPr>
            <p:nvPr/>
          </p:nvCxnSpPr>
          <p:spPr>
            <a:xfrm rot="5400000">
              <a:off x="4161232" y="4196959"/>
              <a:ext cx="571504" cy="35719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Группа 17"/>
            <p:cNvGrpSpPr/>
            <p:nvPr/>
          </p:nvGrpSpPr>
          <p:grpSpPr>
            <a:xfrm>
              <a:off x="6143636" y="4572008"/>
              <a:ext cx="2571768" cy="500066"/>
              <a:chOff x="357158" y="1643050"/>
              <a:chExt cx="2143140" cy="500066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357158" y="1643050"/>
                <a:ext cx="2143140" cy="500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7158" y="1714488"/>
                <a:ext cx="214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857224" y="4572008"/>
              <a:ext cx="2345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Средняя 3г10м-4г.10м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500430" y="4572008"/>
              <a:ext cx="237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Старшая 4г10м-5л10м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357950" y="3500438"/>
              <a:ext cx="2270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2-ая мл. 2г10м-3г10м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215074" y="4643446"/>
              <a:ext cx="2317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Подготовит. 5г10м-8л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ля вновь прибывших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вновь прибывших</Template>
  <TotalTime>296</TotalTime>
  <Words>688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для вновь прибывших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Сад1</dc:creator>
  <cp:lastModifiedBy>Сад1</cp:lastModifiedBy>
  <cp:revision>1</cp:revision>
  <dcterms:created xsi:type="dcterms:W3CDTF">2014-07-25T01:10:47Z</dcterms:created>
  <dcterms:modified xsi:type="dcterms:W3CDTF">2014-07-25T06:07:10Z</dcterms:modified>
</cp:coreProperties>
</file>