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63" r:id="rId2"/>
    <p:sldId id="267" r:id="rId3"/>
    <p:sldId id="268" r:id="rId4"/>
    <p:sldId id="264" r:id="rId5"/>
    <p:sldId id="265" r:id="rId6"/>
    <p:sldId id="266" r:id="rId7"/>
    <p:sldId id="269" r:id="rId8"/>
    <p:sldId id="272" r:id="rId9"/>
    <p:sldId id="270" r:id="rId10"/>
    <p:sldId id="273" r:id="rId11"/>
    <p:sldId id="271" r:id="rId12"/>
    <p:sldId id="274" r:id="rId13"/>
    <p:sldId id="275" r:id="rId14"/>
    <p:sldId id="257" r:id="rId15"/>
    <p:sldId id="258" r:id="rId16"/>
    <p:sldId id="259" r:id="rId17"/>
    <p:sldId id="260" r:id="rId18"/>
    <p:sldId id="261" r:id="rId19"/>
    <p:sldId id="262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289" autoAdjust="0"/>
    <p:restoredTop sz="94660"/>
  </p:normalViewPr>
  <p:slideViewPr>
    <p:cSldViewPr>
      <p:cViewPr varScale="1">
        <p:scale>
          <a:sx n="65" d="100"/>
          <a:sy n="65" d="100"/>
        </p:scale>
        <p:origin x="-618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D0B6DC-D691-4440-9972-9B04EEB4AF89}" type="datetimeFigureOut">
              <a:rPr lang="ru-RU" smtClean="0"/>
              <a:pPr/>
              <a:t>27.02.2014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F35F37-C780-4EDE-ABD8-177E23BEB52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D0B6DC-D691-4440-9972-9B04EEB4AF89}" type="datetimeFigureOut">
              <a:rPr lang="ru-RU" smtClean="0"/>
              <a:pPr/>
              <a:t>27.02.2014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F35F37-C780-4EDE-ABD8-177E23BEB52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D0B6DC-D691-4440-9972-9B04EEB4AF89}" type="datetimeFigureOut">
              <a:rPr lang="ru-RU" smtClean="0"/>
              <a:pPr/>
              <a:t>27.02.2014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F35F37-C780-4EDE-ABD8-177E23BEB52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D0B6DC-D691-4440-9972-9B04EEB4AF89}" type="datetimeFigureOut">
              <a:rPr lang="ru-RU" smtClean="0"/>
              <a:pPr/>
              <a:t>27.02.2014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F35F37-C780-4EDE-ABD8-177E23BEB52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D0B6DC-D691-4440-9972-9B04EEB4AF89}" type="datetimeFigureOut">
              <a:rPr lang="ru-RU" smtClean="0"/>
              <a:pPr/>
              <a:t>27.02.2014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F35F37-C780-4EDE-ABD8-177E23BEB52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D0B6DC-D691-4440-9972-9B04EEB4AF89}" type="datetimeFigureOut">
              <a:rPr lang="ru-RU" smtClean="0"/>
              <a:pPr/>
              <a:t>27.02.2014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F35F37-C780-4EDE-ABD8-177E23BEB52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D0B6DC-D691-4440-9972-9B04EEB4AF89}" type="datetimeFigureOut">
              <a:rPr lang="ru-RU" smtClean="0"/>
              <a:pPr/>
              <a:t>27.02.2014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F35F37-C780-4EDE-ABD8-177E23BEB52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D0B6DC-D691-4440-9972-9B04EEB4AF89}" type="datetimeFigureOut">
              <a:rPr lang="ru-RU" smtClean="0"/>
              <a:pPr/>
              <a:t>27.02.2014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F35F37-C780-4EDE-ABD8-177E23BEB52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D0B6DC-D691-4440-9972-9B04EEB4AF89}" type="datetimeFigureOut">
              <a:rPr lang="ru-RU" smtClean="0"/>
              <a:pPr/>
              <a:t>27.02.2014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F35F37-C780-4EDE-ABD8-177E23BEB52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D0B6DC-D691-4440-9972-9B04EEB4AF89}" type="datetimeFigureOut">
              <a:rPr lang="ru-RU" smtClean="0"/>
              <a:pPr/>
              <a:t>27.02.2014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F35F37-C780-4EDE-ABD8-177E23BEB52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D0B6DC-D691-4440-9972-9B04EEB4AF89}" type="datetimeFigureOut">
              <a:rPr lang="ru-RU" smtClean="0"/>
              <a:pPr/>
              <a:t>27.02.2014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31F35F37-C780-4EDE-ABD8-177E23BEB52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9CD0B6DC-D691-4440-9972-9B04EEB4AF89}" type="datetimeFigureOut">
              <a:rPr lang="ru-RU" smtClean="0"/>
              <a:pPr/>
              <a:t>27.02.2014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31F35F37-C780-4EDE-ABD8-177E23BEB525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9.jpeg"/><Relationship Id="rId4" Type="http://schemas.openxmlformats.org/officeDocument/2006/relationships/image" Target="../media/image38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5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gif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png"/><Relationship Id="rId4" Type="http://schemas.openxmlformats.org/officeDocument/2006/relationships/image" Target="../media/image12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7" Type="http://schemas.openxmlformats.org/officeDocument/2006/relationships/image" Target="../media/image26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7" Type="http://schemas.openxmlformats.org/officeDocument/2006/relationships/image" Target="../media/image32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1.jpeg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C:\Documents and Settings\пользователь\Мои документы\Мои рисунки\topl.gif"/>
          <p:cNvPicPr>
            <a:picLocks noChangeAspect="1" noChangeArrowheads="1" noCrop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323528" y="404664"/>
            <a:ext cx="2824735" cy="2808312"/>
          </a:xfrm>
          <a:prstGeom prst="ellipse">
            <a:avLst/>
          </a:prstGeom>
          <a:noFill/>
          <a:effectLst>
            <a:softEdge rad="31750"/>
          </a:effectLst>
        </p:spPr>
      </p:pic>
      <p:pic>
        <p:nvPicPr>
          <p:cNvPr id="1028" name="Picture 4" descr="http://freelance.ru/img/portfolio/pics/00/04/B3/308051.jpg"/>
          <p:cNvPicPr>
            <a:picLocks noChangeAspect="1" noChangeArrowheads="1"/>
          </p:cNvPicPr>
          <p:nvPr/>
        </p:nvPicPr>
        <p:blipFill>
          <a:blip r:embed="rId3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347864" y="112083"/>
            <a:ext cx="5472608" cy="6745917"/>
          </a:xfrm>
          <a:prstGeom prst="rect">
            <a:avLst/>
          </a:prstGeom>
          <a:noFill/>
        </p:spPr>
      </p:pic>
      <p:sp>
        <p:nvSpPr>
          <p:cNvPr id="2" name="Прямоугольник 1"/>
          <p:cNvSpPr/>
          <p:nvPr/>
        </p:nvSpPr>
        <p:spPr>
          <a:xfrm>
            <a:off x="2915816" y="1268759"/>
            <a:ext cx="5832648" cy="1296145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Up">
              <a:avLst/>
            </a:prstTxWarp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6000" b="1" spc="50" dirty="0" smtClean="0">
                <a:ln w="11430">
                  <a:solidFill>
                    <a:srgbClr val="FF0000"/>
                  </a:solidFill>
                </a:ln>
                <a:gradFill flip="none" rotWithShape="1">
                  <a:gsLst>
                    <a:gs pos="0">
                      <a:srgbClr val="FF0000">
                        <a:tint val="66000"/>
                        <a:satMod val="160000"/>
                      </a:srgbClr>
                    </a:gs>
                    <a:gs pos="50000">
                      <a:srgbClr val="FF0000">
                        <a:tint val="44500"/>
                        <a:satMod val="160000"/>
                      </a:srgbClr>
                    </a:gs>
                    <a:gs pos="100000">
                      <a:srgbClr val="FF0000">
                        <a:tint val="23500"/>
                        <a:satMod val="160000"/>
                      </a:srgb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С  А  М  О  В  А  Р</a:t>
            </a:r>
            <a:endParaRPr lang="ru-RU" sz="6000" b="1" spc="50" dirty="0">
              <a:ln w="11430">
                <a:solidFill>
                  <a:srgbClr val="FF0000"/>
                </a:solidFill>
              </a:ln>
              <a:gradFill flip="none" rotWithShape="1">
                <a:gsLst>
                  <a:gs pos="0">
                    <a:srgbClr val="FF0000">
                      <a:tint val="66000"/>
                      <a:satMod val="160000"/>
                    </a:srgbClr>
                  </a:gs>
                  <a:gs pos="50000">
                    <a:srgbClr val="FF0000">
                      <a:tint val="44500"/>
                      <a:satMod val="160000"/>
                    </a:srgbClr>
                  </a:gs>
                  <a:gs pos="100000">
                    <a:srgbClr val="FF0000">
                      <a:tint val="23500"/>
                      <a:satMod val="160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7" name="Круглая лента лицом вниз 6"/>
          <p:cNvSpPr/>
          <p:nvPr/>
        </p:nvSpPr>
        <p:spPr>
          <a:xfrm>
            <a:off x="2915816" y="1844824"/>
            <a:ext cx="4680520" cy="1440160"/>
          </a:xfrm>
          <a:prstGeom prst="ellipseRibbon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4139952" y="2204864"/>
            <a:ext cx="2232248" cy="954107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2000" b="1" spc="50" dirty="0" smtClean="0">
                <a:ln w="11430"/>
                <a:solidFill>
                  <a:schemeClr val="accent1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Цель : </a:t>
            </a:r>
          </a:p>
          <a:p>
            <a:r>
              <a:rPr lang="ru-RU" b="1" spc="50" dirty="0" smtClean="0">
                <a:ln w="11430"/>
                <a:solidFill>
                  <a:schemeClr val="accent1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Вернуть Федоре</a:t>
            </a:r>
          </a:p>
          <a:p>
            <a:r>
              <a:rPr lang="ru-RU" b="1" spc="50" dirty="0" smtClean="0">
                <a:ln w="11430"/>
                <a:solidFill>
                  <a:schemeClr val="accent1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её посуду</a:t>
            </a:r>
            <a:endParaRPr lang="ru-RU" b="1" spc="50" dirty="0">
              <a:ln w="11430"/>
              <a:solidFill>
                <a:schemeClr val="accent1">
                  <a:lumMod val="75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1026" name="Picture 2" descr="C:\Users\пользователь\Documents\Scanned Documents\самовар.jpeg"/>
          <p:cNvPicPr>
            <a:picLocks noChangeAspect="1" noChangeArrowheads="1"/>
          </p:cNvPicPr>
          <p:nvPr/>
        </p:nvPicPr>
        <p:blipFill>
          <a:blip r:embed="rId4" cstate="screen"/>
          <a:srcRect l="8884" t="4307"/>
          <a:stretch>
            <a:fillRect/>
          </a:stretch>
        </p:blipFill>
        <p:spPr bwMode="auto">
          <a:xfrm>
            <a:off x="755576" y="3429000"/>
            <a:ext cx="2215485" cy="3199806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  <a:softEdge rad="127000"/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/>
            <a:extrusionClr>
              <a:srgbClr val="000000"/>
            </a:extrusion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 descr="http://www.samovarcheg.ru/published/publicdata/SAMOVARCWEBASYST/attachments/SC/products_pictures/A5716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489198" y="818501"/>
            <a:ext cx="3506738" cy="331236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glow rad="228600">
              <a:schemeClr val="accent2">
                <a:satMod val="175000"/>
                <a:alpha val="40000"/>
              </a:schemeClr>
            </a:glow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9704" name="Picture 8" descr="http://www.agey7.ru/w/presents/prsnts/pi3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4624205" y="862744"/>
            <a:ext cx="4196267" cy="331236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glow rad="228600">
              <a:schemeClr val="accent2">
                <a:satMod val="175000"/>
                <a:alpha val="40000"/>
              </a:schemeClr>
            </a:glow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9706" name="Picture 10" descr="http://www.pereslavlru.ru/Photoalbums/10Parovoz/pr10v04.jpg"/>
          <p:cNvPicPr>
            <a:picLocks noChangeAspect="1" noChangeArrowheads="1"/>
          </p:cNvPicPr>
          <p:nvPr/>
        </p:nvPicPr>
        <p:blipFill>
          <a:blip r:embed="rId4" cstate="screen"/>
          <a:srcRect l="13773"/>
          <a:stretch>
            <a:fillRect/>
          </a:stretch>
        </p:blipFill>
        <p:spPr bwMode="auto">
          <a:xfrm>
            <a:off x="4644008" y="4553364"/>
            <a:ext cx="4176464" cy="194421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glow rad="228600">
              <a:schemeClr val="accent4">
                <a:satMod val="175000"/>
                <a:alpha val="40000"/>
              </a:schemeClr>
            </a:glow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9710" name="Picture 14" descr="http://upload.wikimedia.org/wikipedia/commons/f/fb/Exhibition_of_Russian_railway_equipment_1900.jpg"/>
          <p:cNvPicPr>
            <a:picLocks noChangeAspect="1" noChangeArrowheads="1"/>
          </p:cNvPicPr>
          <p:nvPr/>
        </p:nvPicPr>
        <p:blipFill>
          <a:blip r:embed="rId5" cstate="screen"/>
          <a:srcRect l="17501" t="24482" r="19118"/>
          <a:stretch>
            <a:fillRect/>
          </a:stretch>
        </p:blipFill>
        <p:spPr bwMode="auto">
          <a:xfrm flipH="1">
            <a:off x="510056" y="4538616"/>
            <a:ext cx="3528392" cy="201622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glow rad="228600">
              <a:schemeClr val="accent4">
                <a:satMod val="175000"/>
                <a:alpha val="40000"/>
              </a:schemeClr>
            </a:glow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6" name="TextBox 5"/>
          <p:cNvSpPr txBox="1"/>
          <p:nvPr/>
        </p:nvSpPr>
        <p:spPr>
          <a:xfrm>
            <a:off x="1979712" y="0"/>
            <a:ext cx="5163593" cy="830997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4800" b="1" spc="50" dirty="0" smtClean="0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Monotype Corsiva" pitchFamily="66" charset="0"/>
              </a:rPr>
              <a:t>Самовар  « Паровоз »</a:t>
            </a:r>
            <a:endParaRPr lang="ru-RU" sz="4800" b="1" spc="50" dirty="0">
              <a:ln w="11430"/>
              <a:solidFill>
                <a:srgbClr val="7030A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Monotype Corsiva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пользователь\Documents\картинки самовара\718840-1-f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755576" y="404664"/>
            <a:ext cx="7488427" cy="589713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glow rad="228600">
              <a:schemeClr val="accent2">
                <a:satMod val="175000"/>
                <a:alpha val="40000"/>
              </a:schemeClr>
            </a:glow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пользователь\Documents\Scanned Documents\редактированный самовар.jpg"/>
          <p:cNvPicPr>
            <a:picLocks noChangeAspect="1" noChangeArrowheads="1"/>
          </p:cNvPicPr>
          <p:nvPr/>
        </p:nvPicPr>
        <p:blipFill>
          <a:blip r:embed="rId2" cstate="screen"/>
          <a:srcRect l="19845" t="4416" r="27236" b="2981"/>
          <a:stretch>
            <a:fillRect/>
          </a:stretch>
        </p:blipFill>
        <p:spPr bwMode="auto">
          <a:xfrm>
            <a:off x="2483768" y="908720"/>
            <a:ext cx="4032448" cy="554461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glow rad="228600">
              <a:schemeClr val="accent2">
                <a:satMod val="175000"/>
                <a:alpha val="40000"/>
              </a:schemeClr>
            </a:glow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" name="Прямоугольник 4"/>
          <p:cNvSpPr/>
          <p:nvPr/>
        </p:nvSpPr>
        <p:spPr>
          <a:xfrm>
            <a:off x="3551279" y="836712"/>
            <a:ext cx="248786" cy="33855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1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entury" pitchFamily="18" charset="0"/>
              </a:rPr>
              <a:t> </a:t>
            </a:r>
            <a:endParaRPr lang="ru-RU" sz="16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Century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51520" y="188640"/>
            <a:ext cx="8496944" cy="1432500"/>
          </a:xfrm>
          <a:prstGeom prst="ribbon">
            <a:avLst/>
          </a:prstGeom>
          <a:effectLst>
            <a:glow rad="228600">
              <a:schemeClr val="accent2">
                <a:satMod val="175000"/>
                <a:alpha val="40000"/>
              </a:schemeClr>
            </a:glow>
            <a:outerShdw blurRad="57150" dist="38100" dir="5400000" algn="ctr" rotWithShape="0">
              <a:schemeClr val="accent3">
                <a:shade val="9000"/>
                <a:satMod val="105000"/>
                <a:alpha val="48000"/>
              </a:scheme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dirty="0" err="1" smtClean="0">
                <a:solidFill>
                  <a:srgbClr val="002060"/>
                </a:solidFill>
                <a:latin typeface="Monotype Corsiva" pitchFamily="66" charset="0"/>
              </a:rPr>
              <a:t>Аты</a:t>
            </a:r>
            <a:r>
              <a:rPr lang="ru-RU" dirty="0" smtClean="0">
                <a:solidFill>
                  <a:srgbClr val="002060"/>
                </a:solidFill>
                <a:latin typeface="Monotype Corsiva" pitchFamily="66" charset="0"/>
              </a:rPr>
              <a:t> – баты , шли солдаты</a:t>
            </a:r>
          </a:p>
          <a:p>
            <a:pPr algn="ctr"/>
            <a:r>
              <a:rPr lang="ru-RU" dirty="0" err="1" smtClean="0">
                <a:solidFill>
                  <a:srgbClr val="002060"/>
                </a:solidFill>
                <a:latin typeface="Monotype Corsiva" pitchFamily="66" charset="0"/>
              </a:rPr>
              <a:t>Аты</a:t>
            </a:r>
            <a:r>
              <a:rPr lang="ru-RU" dirty="0" smtClean="0">
                <a:solidFill>
                  <a:srgbClr val="002060"/>
                </a:solidFill>
                <a:latin typeface="Monotype Corsiva" pitchFamily="66" charset="0"/>
              </a:rPr>
              <a:t> – баты , на базар</a:t>
            </a:r>
          </a:p>
          <a:p>
            <a:pPr algn="ctr"/>
            <a:r>
              <a:rPr lang="ru-RU" dirty="0" err="1" smtClean="0">
                <a:solidFill>
                  <a:srgbClr val="002060"/>
                </a:solidFill>
                <a:latin typeface="Monotype Corsiva" pitchFamily="66" charset="0"/>
              </a:rPr>
              <a:t>Аты</a:t>
            </a:r>
            <a:r>
              <a:rPr lang="ru-RU" dirty="0" smtClean="0">
                <a:solidFill>
                  <a:srgbClr val="002060"/>
                </a:solidFill>
                <a:latin typeface="Monotype Corsiva" pitchFamily="66" charset="0"/>
              </a:rPr>
              <a:t> – баты , что  купили ?</a:t>
            </a:r>
          </a:p>
          <a:p>
            <a:pPr algn="ctr"/>
            <a:r>
              <a:rPr lang="ru-RU" dirty="0" smtClean="0">
                <a:solidFill>
                  <a:srgbClr val="002060"/>
                </a:solidFill>
                <a:latin typeface="Monotype Corsiva" pitchFamily="66" charset="0"/>
              </a:rPr>
              <a:t> </a:t>
            </a:r>
            <a:r>
              <a:rPr lang="ru-RU" dirty="0" err="1" smtClean="0">
                <a:solidFill>
                  <a:srgbClr val="002060"/>
                </a:solidFill>
                <a:latin typeface="Monotype Corsiva" pitchFamily="66" charset="0"/>
              </a:rPr>
              <a:t>Аты</a:t>
            </a:r>
            <a:r>
              <a:rPr lang="ru-RU" dirty="0" smtClean="0">
                <a:solidFill>
                  <a:srgbClr val="002060"/>
                </a:solidFill>
                <a:latin typeface="Monotype Corsiva" pitchFamily="66" charset="0"/>
              </a:rPr>
              <a:t> – баты , САМОВАР .</a:t>
            </a:r>
          </a:p>
        </p:txBody>
      </p:sp>
      <p:pic>
        <p:nvPicPr>
          <p:cNvPr id="3" name="Picture 3" descr="D:\disc_C\Мои документы\Мои рисунки\60180356_0_c65_8783f81_L.jpg"/>
          <p:cNvPicPr>
            <a:picLocks noChangeAspect="1" noChangeArrowheads="1"/>
          </p:cNvPicPr>
          <p:nvPr/>
        </p:nvPicPr>
        <p:blipFill>
          <a:blip r:embed="rId3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79512" y="404664"/>
            <a:ext cx="2036914" cy="1987233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5940152" y="2060848"/>
            <a:ext cx="2954655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2400" b="1" spc="50" dirty="0" smtClean="0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Monotype Corsiva" pitchFamily="66" charset="0"/>
              </a:rPr>
              <a:t>Предложить детям </a:t>
            </a:r>
          </a:p>
          <a:p>
            <a:pPr algn="ctr"/>
            <a:r>
              <a:rPr lang="ru-RU" sz="2400" b="1" cap="none" spc="50" dirty="0" smtClean="0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Monotype Corsiva" pitchFamily="66" charset="0"/>
              </a:rPr>
              <a:t>Выложить из палочек </a:t>
            </a:r>
          </a:p>
          <a:p>
            <a:pPr algn="ctr"/>
            <a:r>
              <a:rPr lang="ru-RU" sz="2400" b="1" spc="50" dirty="0" err="1" smtClean="0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Monotype Corsiva" pitchFamily="66" charset="0"/>
              </a:rPr>
              <a:t>Кюизенера</a:t>
            </a:r>
            <a:r>
              <a:rPr lang="ru-RU" sz="2400" b="1" spc="50" dirty="0" smtClean="0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Monotype Corsiva" pitchFamily="66" charset="0"/>
              </a:rPr>
              <a:t> самовар</a:t>
            </a:r>
          </a:p>
          <a:p>
            <a:pPr algn="ctr"/>
            <a:r>
              <a:rPr lang="ru-RU" sz="2400" b="1" cap="none" spc="50" dirty="0" smtClean="0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Monotype Corsiva" pitchFamily="66" charset="0"/>
              </a:rPr>
              <a:t>« Толстячок »</a:t>
            </a:r>
            <a:endParaRPr lang="ru-RU" sz="2400" b="1" cap="none" spc="50" dirty="0">
              <a:ln w="11430"/>
              <a:solidFill>
                <a:srgbClr val="7030A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Monotype Corsiva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пользователь\Documents\Scanned Documents\Рисунок (7).jpg"/>
          <p:cNvPicPr>
            <a:picLocks noChangeAspect="1" noChangeArrowheads="1"/>
          </p:cNvPicPr>
          <p:nvPr/>
        </p:nvPicPr>
        <p:blipFill>
          <a:blip r:embed="rId2" cstate="screen"/>
          <a:srcRect t="1432" r="3432"/>
          <a:stretch>
            <a:fillRect/>
          </a:stretch>
        </p:blipFill>
        <p:spPr bwMode="auto">
          <a:xfrm rot="10800000">
            <a:off x="4860032" y="836712"/>
            <a:ext cx="4052646" cy="568863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glow rad="228600">
              <a:schemeClr val="accent5">
                <a:satMod val="175000"/>
                <a:alpha val="40000"/>
              </a:schemeClr>
            </a:glow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26" name="Picture 2" descr="C:\Users\пользователь\Documents\Scanned Documents\Рисунок (6).jpg"/>
          <p:cNvPicPr>
            <a:picLocks noChangeAspect="1" noChangeArrowheads="1"/>
          </p:cNvPicPr>
          <p:nvPr/>
        </p:nvPicPr>
        <p:blipFill>
          <a:blip r:embed="rId3" cstate="screen"/>
          <a:srcRect t="1569" r="3426"/>
          <a:stretch>
            <a:fillRect/>
          </a:stretch>
        </p:blipFill>
        <p:spPr bwMode="auto">
          <a:xfrm rot="10800000">
            <a:off x="251520" y="836712"/>
            <a:ext cx="4058475" cy="568863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glow rad="228600">
              <a:schemeClr val="accent4">
                <a:satMod val="175000"/>
                <a:alpha val="40000"/>
              </a:schemeClr>
            </a:glow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174" name="Picture 6" descr="http://i036.radikal.ru/1104/e3/07ac17657d3a.jpg"/>
          <p:cNvPicPr>
            <a:picLocks noChangeAspect="1" noChangeArrowheads="1"/>
          </p:cNvPicPr>
          <p:nvPr/>
        </p:nvPicPr>
        <p:blipFill>
          <a:blip r:embed="rId4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19663658">
            <a:off x="3129221" y="599982"/>
            <a:ext cx="2189407" cy="2241953"/>
          </a:xfrm>
          <a:prstGeom prst="rect">
            <a:avLst/>
          </a:prstGeom>
          <a:noFill/>
        </p:spPr>
      </p:pic>
      <p:sp>
        <p:nvSpPr>
          <p:cNvPr id="8" name="Прямоугольник 7"/>
          <p:cNvSpPr/>
          <p:nvPr/>
        </p:nvSpPr>
        <p:spPr>
          <a:xfrm>
            <a:off x="1691680" y="0"/>
            <a:ext cx="5487400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000" b="1" spc="50" dirty="0" smtClean="0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Gabriola" pitchFamily="82" charset="0"/>
              </a:rPr>
              <a:t>Вторую половину выложи сам !</a:t>
            </a:r>
            <a:endParaRPr lang="ru-RU" sz="4000" b="1" cap="none" spc="50" dirty="0">
              <a:ln w="11430"/>
              <a:solidFill>
                <a:srgbClr val="7030A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Gabriola" pitchFamily="82" charset="0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8" name="Прямая соединительная линия 47"/>
          <p:cNvCxnSpPr>
            <a:stCxn id="8" idx="0"/>
            <a:endCxn id="30" idx="2"/>
          </p:cNvCxnSpPr>
          <p:nvPr/>
        </p:nvCxnSpPr>
        <p:spPr>
          <a:xfrm flipH="1">
            <a:off x="827584" y="4149080"/>
            <a:ext cx="864096" cy="720080"/>
          </a:xfrm>
          <a:prstGeom prst="line">
            <a:avLst/>
          </a:prstGeom>
          <a:ln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Прямоугольник 1"/>
          <p:cNvSpPr/>
          <p:nvPr/>
        </p:nvSpPr>
        <p:spPr>
          <a:xfrm rot="2765772">
            <a:off x="1387140" y="976487"/>
            <a:ext cx="2049240" cy="2025351"/>
          </a:xfrm>
          <a:prstGeom prst="rect">
            <a:avLst/>
          </a:prstGeom>
          <a:solidFill>
            <a:schemeClr val="bg1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с одним вырезанным углом 2"/>
          <p:cNvSpPr/>
          <p:nvPr/>
        </p:nvSpPr>
        <p:spPr>
          <a:xfrm rot="18913535">
            <a:off x="4917430" y="987223"/>
            <a:ext cx="2087801" cy="2045356"/>
          </a:xfrm>
          <a:prstGeom prst="snip1Rect">
            <a:avLst>
              <a:gd name="adj" fmla="val 48400"/>
            </a:avLst>
          </a:prstGeom>
          <a:solidFill>
            <a:schemeClr val="bg1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ый треугольник 3"/>
          <p:cNvSpPr/>
          <p:nvPr/>
        </p:nvSpPr>
        <p:spPr>
          <a:xfrm rot="18976552">
            <a:off x="5493594" y="768548"/>
            <a:ext cx="1037121" cy="999221"/>
          </a:xfrm>
          <a:prstGeom prst="rtTriangle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Трапеция 4"/>
          <p:cNvSpPr/>
          <p:nvPr/>
        </p:nvSpPr>
        <p:spPr>
          <a:xfrm rot="10800000">
            <a:off x="1691680" y="4149080"/>
            <a:ext cx="1440160" cy="1944216"/>
          </a:xfrm>
          <a:prstGeom prst="trapezoid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ый треугольник 5"/>
          <p:cNvSpPr/>
          <p:nvPr/>
        </p:nvSpPr>
        <p:spPr>
          <a:xfrm rot="18976552">
            <a:off x="1893194" y="3648869"/>
            <a:ext cx="1037121" cy="999221"/>
          </a:xfrm>
          <a:prstGeom prst="rtTriangle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ый треугольник 6"/>
          <p:cNvSpPr/>
          <p:nvPr/>
        </p:nvSpPr>
        <p:spPr>
          <a:xfrm rot="8142640">
            <a:off x="2154034" y="5841776"/>
            <a:ext cx="515450" cy="502820"/>
          </a:xfrm>
          <a:prstGeom prst="rtTriangle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ый треугольник 7"/>
          <p:cNvSpPr/>
          <p:nvPr/>
        </p:nvSpPr>
        <p:spPr>
          <a:xfrm rot="2780460">
            <a:off x="1044138" y="4580316"/>
            <a:ext cx="1655124" cy="1081744"/>
          </a:xfrm>
          <a:prstGeom prst="rtTriangl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ый треугольник 8"/>
          <p:cNvSpPr/>
          <p:nvPr/>
        </p:nvSpPr>
        <p:spPr>
          <a:xfrm rot="13401216">
            <a:off x="2406132" y="4294425"/>
            <a:ext cx="1080681" cy="1653525"/>
          </a:xfrm>
          <a:prstGeom prst="rtTriangl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Трапеция 10"/>
          <p:cNvSpPr/>
          <p:nvPr/>
        </p:nvSpPr>
        <p:spPr>
          <a:xfrm rot="10800000">
            <a:off x="5292080" y="4221088"/>
            <a:ext cx="1440160" cy="1944216"/>
          </a:xfrm>
          <a:prstGeom prst="trapezoid">
            <a:avLst/>
          </a:prstGeom>
          <a:solidFill>
            <a:schemeClr val="bg1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ый треугольник 11"/>
          <p:cNvSpPr/>
          <p:nvPr/>
        </p:nvSpPr>
        <p:spPr>
          <a:xfrm rot="13401216">
            <a:off x="6000242" y="4294424"/>
            <a:ext cx="1080681" cy="1653525"/>
          </a:xfrm>
          <a:prstGeom prst="rtTriangl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ый треугольник 13"/>
          <p:cNvSpPr/>
          <p:nvPr/>
        </p:nvSpPr>
        <p:spPr>
          <a:xfrm rot="18976552">
            <a:off x="5493595" y="3648868"/>
            <a:ext cx="1037121" cy="999221"/>
          </a:xfrm>
          <a:prstGeom prst="rtTriangle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рямоугольный треугольник 14"/>
          <p:cNvSpPr/>
          <p:nvPr/>
        </p:nvSpPr>
        <p:spPr>
          <a:xfrm rot="8142640">
            <a:off x="5754434" y="5841776"/>
            <a:ext cx="515450" cy="502820"/>
          </a:xfrm>
          <a:prstGeom prst="rtTriangle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рямоугольный треугольник 15"/>
          <p:cNvSpPr/>
          <p:nvPr/>
        </p:nvSpPr>
        <p:spPr>
          <a:xfrm rot="12164377">
            <a:off x="4921587" y="4293682"/>
            <a:ext cx="1080681" cy="1653525"/>
          </a:xfrm>
          <a:prstGeom prst="rtTriangle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Выгнутая вверх стрелка 23"/>
          <p:cNvSpPr/>
          <p:nvPr/>
        </p:nvSpPr>
        <p:spPr>
          <a:xfrm rot="16898179">
            <a:off x="5017740" y="2572665"/>
            <a:ext cx="1072135" cy="754767"/>
          </a:xfrm>
          <a:prstGeom prst="curvedDownArrow">
            <a:avLst>
              <a:gd name="adj1" fmla="val 9573"/>
              <a:gd name="adj2" fmla="val 53039"/>
              <a:gd name="adj3" fmla="val 20933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5" name="Блок-схема: узел 24"/>
          <p:cNvSpPr/>
          <p:nvPr/>
        </p:nvSpPr>
        <p:spPr>
          <a:xfrm>
            <a:off x="2339752" y="404664"/>
            <a:ext cx="144016" cy="144016"/>
          </a:xfrm>
          <a:prstGeom prst="flowChartConnector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Выгнутая вверх стрелка 25"/>
          <p:cNvSpPr/>
          <p:nvPr/>
        </p:nvSpPr>
        <p:spPr>
          <a:xfrm rot="5400000">
            <a:off x="2379748" y="652700"/>
            <a:ext cx="1072135" cy="720080"/>
          </a:xfrm>
          <a:prstGeom prst="curvedDownArrow">
            <a:avLst>
              <a:gd name="adj1" fmla="val 9573"/>
              <a:gd name="adj2" fmla="val 53039"/>
              <a:gd name="adj3" fmla="val 20933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8" name="Блок-схема: узел 27"/>
          <p:cNvSpPr/>
          <p:nvPr/>
        </p:nvSpPr>
        <p:spPr>
          <a:xfrm>
            <a:off x="5868144" y="3429000"/>
            <a:ext cx="144016" cy="144016"/>
          </a:xfrm>
          <a:prstGeom prst="flowChartConnector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Выгнутая вверх стрелка 28"/>
          <p:cNvSpPr/>
          <p:nvPr/>
        </p:nvSpPr>
        <p:spPr>
          <a:xfrm rot="962639">
            <a:off x="968491" y="4241551"/>
            <a:ext cx="1817724" cy="754767"/>
          </a:xfrm>
          <a:prstGeom prst="curvedDownArrow">
            <a:avLst>
              <a:gd name="adj1" fmla="val 9573"/>
              <a:gd name="adj2" fmla="val 53039"/>
              <a:gd name="adj3" fmla="val 20933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30" name="Блок-схема: узел 29"/>
          <p:cNvSpPr/>
          <p:nvPr/>
        </p:nvSpPr>
        <p:spPr>
          <a:xfrm>
            <a:off x="827584" y="4797152"/>
            <a:ext cx="144016" cy="144016"/>
          </a:xfrm>
          <a:prstGeom prst="flowChartConnector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Блок-схема: узел 30"/>
          <p:cNvSpPr/>
          <p:nvPr/>
        </p:nvSpPr>
        <p:spPr>
          <a:xfrm>
            <a:off x="7524328" y="4797152"/>
            <a:ext cx="144016" cy="144016"/>
          </a:xfrm>
          <a:prstGeom prst="flowChartConnector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" name="Выгнутая вверх стрелка 33"/>
          <p:cNvSpPr/>
          <p:nvPr/>
        </p:nvSpPr>
        <p:spPr>
          <a:xfrm rot="6360000">
            <a:off x="6181498" y="3874504"/>
            <a:ext cx="1799683" cy="959385"/>
          </a:xfrm>
          <a:prstGeom prst="curvedDownArrow">
            <a:avLst>
              <a:gd name="adj1" fmla="val 9573"/>
              <a:gd name="adj2" fmla="val 30675"/>
              <a:gd name="adj3" fmla="val 28592"/>
            </a:avLst>
          </a:prstGeom>
          <a:solidFill>
            <a:srgbClr val="FF0000"/>
          </a:solidFill>
          <a:ln>
            <a:solidFill>
              <a:srgbClr val="FF0000"/>
            </a:solidFill>
          </a:ln>
          <a:scene3d>
            <a:camera prst="orthographicFront">
              <a:rot lat="21573878" lon="11698872" rev="5698868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1835696" y="188640"/>
            <a:ext cx="41549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endParaRPr lang="ru-RU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6156176" y="3068960"/>
            <a:ext cx="41549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endParaRPr lang="ru-RU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611560" y="5013176"/>
            <a:ext cx="41549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endParaRPr lang="ru-RU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7452320" y="5013176"/>
            <a:ext cx="41549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endParaRPr lang="ru-RU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42" name="Прямая соединительная линия 41"/>
          <p:cNvCxnSpPr>
            <a:stCxn id="9" idx="4"/>
            <a:endCxn id="9" idx="2"/>
          </p:cNvCxnSpPr>
          <p:nvPr/>
        </p:nvCxnSpPr>
        <p:spPr>
          <a:xfrm>
            <a:off x="3121146" y="4149080"/>
            <a:ext cx="785796" cy="741886"/>
          </a:xfrm>
          <a:prstGeom prst="line">
            <a:avLst/>
          </a:prstGeom>
          <a:ln>
            <a:solidFill>
              <a:srgbClr val="FFFF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44" name="Прямая соединительная линия 43"/>
          <p:cNvCxnSpPr>
            <a:stCxn id="9" idx="2"/>
            <a:endCxn id="7" idx="0"/>
          </p:cNvCxnSpPr>
          <p:nvPr/>
        </p:nvCxnSpPr>
        <p:spPr>
          <a:xfrm flipH="1">
            <a:off x="2771800" y="4890966"/>
            <a:ext cx="1135142" cy="1202220"/>
          </a:xfrm>
          <a:prstGeom prst="line">
            <a:avLst/>
          </a:prstGeom>
          <a:ln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Прямая соединительная линия 49"/>
          <p:cNvCxnSpPr>
            <a:stCxn id="30" idx="4"/>
            <a:endCxn id="8" idx="4"/>
          </p:cNvCxnSpPr>
          <p:nvPr/>
        </p:nvCxnSpPr>
        <p:spPr>
          <a:xfrm>
            <a:off x="899592" y="4941168"/>
            <a:ext cx="1152128" cy="1152128"/>
          </a:xfrm>
          <a:prstGeom prst="line">
            <a:avLst/>
          </a:prstGeom>
          <a:ln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Прямая соединительная линия 51"/>
          <p:cNvCxnSpPr>
            <a:stCxn id="14" idx="4"/>
            <a:endCxn id="12" idx="2"/>
          </p:cNvCxnSpPr>
          <p:nvPr/>
        </p:nvCxnSpPr>
        <p:spPr>
          <a:xfrm>
            <a:off x="6732231" y="4151113"/>
            <a:ext cx="768821" cy="739852"/>
          </a:xfrm>
          <a:prstGeom prst="line">
            <a:avLst/>
          </a:prstGeom>
          <a:ln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Прямая соединительная линия 53"/>
          <p:cNvCxnSpPr/>
          <p:nvPr/>
        </p:nvCxnSpPr>
        <p:spPr>
          <a:xfrm flipH="1">
            <a:off x="6372200" y="4869160"/>
            <a:ext cx="1128851" cy="1274230"/>
          </a:xfrm>
          <a:prstGeom prst="line">
            <a:avLst/>
          </a:prstGeom>
          <a:ln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Box 32"/>
          <p:cNvSpPr txBox="1"/>
          <p:nvPr/>
        </p:nvSpPr>
        <p:spPr>
          <a:xfrm>
            <a:off x="3419872" y="260648"/>
            <a:ext cx="5472608" cy="872807"/>
          </a:xfrm>
          <a:prstGeom prst="rect">
            <a:avLst/>
          </a:prstGeom>
          <a:noFill/>
        </p:spPr>
        <p:txBody>
          <a:bodyPr wrap="none" rtlCol="0">
            <a:prstTxWarp prst="textDeflate">
              <a:avLst>
                <a:gd name="adj" fmla="val 25509"/>
              </a:avLst>
            </a:prstTxWarp>
            <a:spAutoFit/>
          </a:bodyPr>
          <a:lstStyle/>
          <a:p>
            <a:r>
              <a:rPr lang="ru-RU" sz="3200" b="1" spc="300" dirty="0" smtClean="0">
                <a:ln w="11430" cmpd="sng">
                  <a:solidFill>
                    <a:srgbClr val="7030A0"/>
                  </a:solidFill>
                  <a:prstDash val="solid"/>
                  <a:miter lim="800000"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Основа самовара</a:t>
            </a:r>
            <a:endParaRPr lang="ru-RU" sz="3200" dirty="0">
              <a:ln w="11430" cmpd="sng">
                <a:solidFill>
                  <a:srgbClr val="7030A0"/>
                </a:solidFill>
                <a:prstDash val="solid"/>
                <a:miter lim="800000"/>
              </a:ln>
              <a:solidFill>
                <a:schemeClr val="accent1">
                  <a:lumMod val="60000"/>
                  <a:lumOff val="4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Группа 13"/>
          <p:cNvGrpSpPr/>
          <p:nvPr/>
        </p:nvGrpSpPr>
        <p:grpSpPr>
          <a:xfrm>
            <a:off x="673116" y="476672"/>
            <a:ext cx="6622009" cy="6381328"/>
            <a:chOff x="673116" y="476672"/>
            <a:chExt cx="6622009" cy="6381328"/>
          </a:xfrm>
        </p:grpSpPr>
        <p:sp>
          <p:nvSpPr>
            <p:cNvPr id="10" name="Выгнутая вверх стрелка 9"/>
            <p:cNvSpPr/>
            <p:nvPr/>
          </p:nvSpPr>
          <p:spPr>
            <a:xfrm rot="4228132">
              <a:off x="2125046" y="1366024"/>
              <a:ext cx="1277386" cy="1516278"/>
            </a:xfrm>
            <a:prstGeom prst="curvedDownArrow">
              <a:avLst>
                <a:gd name="adj1" fmla="val 9573"/>
                <a:gd name="adj2" fmla="val 53039"/>
                <a:gd name="adj3" fmla="val 20933"/>
              </a:avLst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  <p:sp>
          <p:nvSpPr>
            <p:cNvPr id="2" name="Трапеция 1"/>
            <p:cNvSpPr/>
            <p:nvPr/>
          </p:nvSpPr>
          <p:spPr>
            <a:xfrm rot="10800000">
              <a:off x="1043608" y="1988840"/>
              <a:ext cx="1440160" cy="1944216"/>
            </a:xfrm>
            <a:prstGeom prst="trapezoid">
              <a:avLst/>
            </a:prstGeom>
            <a:solidFill>
              <a:schemeClr val="bg1"/>
            </a:solidFill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" name="Прямоугольный треугольник 3"/>
            <p:cNvSpPr/>
            <p:nvPr/>
          </p:nvSpPr>
          <p:spPr>
            <a:xfrm rot="8142640">
              <a:off x="1505963" y="3681535"/>
              <a:ext cx="515450" cy="502820"/>
            </a:xfrm>
            <a:prstGeom prst="rtTriangle">
              <a:avLst/>
            </a:prstGeom>
            <a:solidFill>
              <a:srgbClr val="FFFF00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" name="Прямоугольный треугольник 5"/>
            <p:cNvSpPr/>
            <p:nvPr/>
          </p:nvSpPr>
          <p:spPr>
            <a:xfrm rot="18976552">
              <a:off x="1245124" y="1488629"/>
              <a:ext cx="1037121" cy="999221"/>
            </a:xfrm>
            <a:prstGeom prst="rtTriangle">
              <a:avLst/>
            </a:prstGeom>
            <a:solidFill>
              <a:srgbClr val="FFFF00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" name="Прямоугольный треугольник 4"/>
            <p:cNvSpPr/>
            <p:nvPr/>
          </p:nvSpPr>
          <p:spPr>
            <a:xfrm rot="12164377">
              <a:off x="673116" y="2133444"/>
              <a:ext cx="1080681" cy="1653525"/>
            </a:xfrm>
            <a:prstGeom prst="rtTriangle">
              <a:avLst/>
            </a:prstGeom>
            <a:solidFill>
              <a:srgbClr val="FFFF00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" name="Прямоугольный треугольник 6"/>
            <p:cNvSpPr/>
            <p:nvPr/>
          </p:nvSpPr>
          <p:spPr>
            <a:xfrm rot="3954160">
              <a:off x="1479715" y="2424242"/>
              <a:ext cx="1655124" cy="1081744"/>
            </a:xfrm>
            <a:prstGeom prst="rtTriangle">
              <a:avLst/>
            </a:prstGeom>
            <a:solidFill>
              <a:srgbClr val="FFFF00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" name="Трапеция 7"/>
            <p:cNvSpPr/>
            <p:nvPr/>
          </p:nvSpPr>
          <p:spPr>
            <a:xfrm rot="10800000">
              <a:off x="5436096" y="1988840"/>
              <a:ext cx="1440160" cy="1944216"/>
            </a:xfrm>
            <a:prstGeom prst="trapezoid">
              <a:avLst/>
            </a:prstGeom>
            <a:solidFill>
              <a:srgbClr val="FFFF00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1547664" y="1052736"/>
              <a:ext cx="41549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36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5</a:t>
              </a:r>
              <a:endParaRPr lang="ru-RU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1" name="Блок-схема: узел 10"/>
            <p:cNvSpPr/>
            <p:nvPr/>
          </p:nvSpPr>
          <p:spPr>
            <a:xfrm>
              <a:off x="1691680" y="1772816"/>
              <a:ext cx="144016" cy="144016"/>
            </a:xfrm>
            <a:prstGeom prst="flowChartConnector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5076056" y="476672"/>
              <a:ext cx="2219069" cy="2952328"/>
            </a:xfrm>
            <a:prstGeom prst="rect">
              <a:avLst/>
            </a:prstGeom>
            <a:noFill/>
          </p:spPr>
          <p:txBody>
            <a:bodyPr wrap="none" rtlCol="0">
              <a:prstTxWarp prst="textArchUpPour">
                <a:avLst/>
              </a:prstTxWarp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r>
                <a:rPr lang="ru-RU" b="1" spc="50" dirty="0" smtClean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Основа самовара</a:t>
              </a:r>
              <a:endParaRPr lang="ru-RU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endParaRPr>
            </a:p>
          </p:txBody>
        </p:sp>
        <p:pic>
          <p:nvPicPr>
            <p:cNvPr id="1028" name="Picture 4" descr="http://kollektsionirovanie.i-r.com.ua/content/2011/20110515/u11672/offers/201210/09/i20121009164729-08-s-samovar-na-drovah-45-l-4200-grn.j.jpg"/>
            <p:cNvPicPr>
              <a:picLocks noChangeAspect="1" noChangeArrowheads="1"/>
            </p:cNvPicPr>
            <p:nvPr/>
          </p:nvPicPr>
          <p:blipFill>
            <a:blip r:embed="rId2" cstate="screen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2339752" y="2748558"/>
              <a:ext cx="2958827" cy="4109442"/>
            </a:xfrm>
            <a:prstGeom prst="rect">
              <a:avLst/>
            </a:prstGeom>
            <a:noFill/>
          </p:spPr>
        </p:pic>
        <p:pic>
          <p:nvPicPr>
            <p:cNvPr id="17" name="Рисунок 16" descr="1234295388_gnom1 (1).gif"/>
            <p:cNvPicPr>
              <a:picLocks noChangeAspect="1"/>
            </p:cNvPicPr>
            <p:nvPr/>
          </p:nvPicPr>
          <p:blipFill>
            <a:blip r:embed="rId3" cstate="screen"/>
            <a:stretch>
              <a:fillRect/>
            </a:stretch>
          </p:blipFill>
          <p:spPr>
            <a:xfrm>
              <a:off x="4283968" y="3645024"/>
              <a:ext cx="2000250" cy="2971800"/>
            </a:xfrm>
            <a:prstGeom prst="rect">
              <a:avLst/>
            </a:prstGeom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Picture 6" descr="http://t2.gstatic.com/images?q=tbn:ANd9GcSf1aVCvPL8a-MW87FOEbAbj71eFZxrYgfOgSK5I2mInL074zkt5rUL80o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3851920" y="3284983"/>
            <a:ext cx="1440160" cy="936105"/>
          </a:xfrm>
          <a:prstGeom prst="rect">
            <a:avLst/>
          </a:prstGeom>
          <a:noFill/>
          <a:effectLst>
            <a:softEdge rad="63500"/>
          </a:effectLst>
        </p:spPr>
      </p:pic>
      <p:sp>
        <p:nvSpPr>
          <p:cNvPr id="29" name="Выгнутая вверх стрелка 28"/>
          <p:cNvSpPr/>
          <p:nvPr/>
        </p:nvSpPr>
        <p:spPr>
          <a:xfrm rot="3244024">
            <a:off x="3080832" y="3852427"/>
            <a:ext cx="1577484" cy="1390391"/>
          </a:xfrm>
          <a:prstGeom prst="curvedDownArrow">
            <a:avLst>
              <a:gd name="adj1" fmla="val 9573"/>
              <a:gd name="adj2" fmla="val 16436"/>
              <a:gd name="adj3" fmla="val 34627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 rot="5400000">
            <a:off x="1727683" y="1304765"/>
            <a:ext cx="2160239" cy="2088230"/>
          </a:xfrm>
          <a:prstGeom prst="rect">
            <a:avLst/>
          </a:prstGeom>
          <a:solidFill>
            <a:schemeClr val="bg1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Прямоугольник с одним вырезанным углом 18"/>
          <p:cNvSpPr/>
          <p:nvPr/>
        </p:nvSpPr>
        <p:spPr>
          <a:xfrm rot="5400000">
            <a:off x="5328084" y="1232756"/>
            <a:ext cx="2016224" cy="2088232"/>
          </a:xfrm>
          <a:prstGeom prst="snip1Rect">
            <a:avLst>
              <a:gd name="adj" fmla="val 50000"/>
            </a:avLst>
          </a:prstGeom>
          <a:solidFill>
            <a:schemeClr val="bg1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Прямоугольный треугольник 19"/>
          <p:cNvSpPr/>
          <p:nvPr/>
        </p:nvSpPr>
        <p:spPr>
          <a:xfrm rot="5400000">
            <a:off x="6372200" y="2276872"/>
            <a:ext cx="1008112" cy="1008112"/>
          </a:xfrm>
          <a:prstGeom prst="rtTriangle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5292080" y="4149080"/>
            <a:ext cx="2160240" cy="144016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ый треугольник 9"/>
          <p:cNvSpPr/>
          <p:nvPr/>
        </p:nvSpPr>
        <p:spPr>
          <a:xfrm rot="18880988">
            <a:off x="5612675" y="4821268"/>
            <a:ext cx="1519049" cy="1535944"/>
          </a:xfrm>
          <a:prstGeom prst="rtTriangle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1691680" y="4149080"/>
            <a:ext cx="2160240" cy="1440160"/>
          </a:xfrm>
          <a:prstGeom prst="rect">
            <a:avLst/>
          </a:prstGeom>
          <a:solidFill>
            <a:schemeClr val="bg1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ый треугольник 11"/>
          <p:cNvSpPr/>
          <p:nvPr/>
        </p:nvSpPr>
        <p:spPr>
          <a:xfrm rot="5400000">
            <a:off x="2800314" y="5577239"/>
            <a:ext cx="991599" cy="1048628"/>
          </a:xfrm>
          <a:prstGeom prst="rtTriangle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рямоугольный треугольник 14"/>
          <p:cNvSpPr/>
          <p:nvPr/>
        </p:nvSpPr>
        <p:spPr>
          <a:xfrm rot="10800000">
            <a:off x="1691678" y="5589240"/>
            <a:ext cx="1080121" cy="1018004"/>
          </a:xfrm>
          <a:prstGeom prst="rtTriangle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TextBox 15"/>
          <p:cNvSpPr txBox="1"/>
          <p:nvPr/>
        </p:nvSpPr>
        <p:spPr>
          <a:xfrm>
            <a:off x="755576" y="260648"/>
            <a:ext cx="7416824" cy="1440160"/>
          </a:xfrm>
          <a:prstGeom prst="rect">
            <a:avLst/>
          </a:prstGeom>
          <a:noFill/>
        </p:spPr>
        <p:txBody>
          <a:bodyPr wrap="none" rtlCol="0">
            <a:prstTxWarp prst="textDeflateBottom">
              <a:avLst>
                <a:gd name="adj" fmla="val 75346"/>
              </a:avLst>
            </a:prstTxWarp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3200" b="1" dirty="0" smtClean="0">
                <a:ln w="17780" cmpd="sng">
                  <a:solidFill>
                    <a:srgbClr val="7030A0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Горлышко для самовара</a:t>
            </a:r>
            <a:endParaRPr lang="ru-RU" sz="3200" b="1" spc="50" dirty="0">
              <a:ln w="17780" cmpd="sng">
                <a:solidFill>
                  <a:srgbClr val="7030A0"/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115616" y="1988840"/>
            <a:ext cx="41549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endParaRPr lang="ru-RU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4644008" y="1988840"/>
            <a:ext cx="41549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endParaRPr lang="ru-RU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1043608" y="4509120"/>
            <a:ext cx="41549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endParaRPr lang="ru-RU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6156176" y="4725144"/>
            <a:ext cx="41549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endParaRPr lang="ru-RU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Блок-схема: узел 23"/>
          <p:cNvSpPr/>
          <p:nvPr/>
        </p:nvSpPr>
        <p:spPr>
          <a:xfrm>
            <a:off x="3851920" y="3429000"/>
            <a:ext cx="144016" cy="144016"/>
          </a:xfrm>
          <a:prstGeom prst="flowChartConnector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Выгнутая вверх стрелка 24"/>
          <p:cNvSpPr/>
          <p:nvPr/>
        </p:nvSpPr>
        <p:spPr>
          <a:xfrm rot="13451387">
            <a:off x="2065609" y="2887329"/>
            <a:ext cx="1761081" cy="754767"/>
          </a:xfrm>
          <a:prstGeom prst="curvedDownArrow">
            <a:avLst>
              <a:gd name="adj1" fmla="val 9573"/>
              <a:gd name="adj2" fmla="val 53039"/>
              <a:gd name="adj3" fmla="val 20933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6" name="Блок-схема: узел 25"/>
          <p:cNvSpPr/>
          <p:nvPr/>
        </p:nvSpPr>
        <p:spPr>
          <a:xfrm>
            <a:off x="5148064" y="3429000"/>
            <a:ext cx="144016" cy="144016"/>
          </a:xfrm>
          <a:prstGeom prst="flowChartConnector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Выгнутая вверх стрелка 26"/>
          <p:cNvSpPr/>
          <p:nvPr/>
        </p:nvSpPr>
        <p:spPr>
          <a:xfrm rot="8148613" flipH="1">
            <a:off x="5389318" y="2783855"/>
            <a:ext cx="1761081" cy="754767"/>
          </a:xfrm>
          <a:prstGeom prst="curvedDownArrow">
            <a:avLst>
              <a:gd name="adj1" fmla="val 9573"/>
              <a:gd name="adj2" fmla="val 53039"/>
              <a:gd name="adj3" fmla="val 20933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32" name="Блок-схема: узел 31"/>
          <p:cNvSpPr/>
          <p:nvPr/>
        </p:nvSpPr>
        <p:spPr>
          <a:xfrm>
            <a:off x="3131840" y="4077072"/>
            <a:ext cx="144016" cy="144016"/>
          </a:xfrm>
          <a:prstGeom prst="flowChartConnector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ый треугольник 4"/>
          <p:cNvSpPr/>
          <p:nvPr/>
        </p:nvSpPr>
        <p:spPr>
          <a:xfrm rot="18944611">
            <a:off x="805685" y="2627337"/>
            <a:ext cx="979902" cy="954794"/>
          </a:xfrm>
          <a:prstGeom prst="rtTriangle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Трапеция 1"/>
          <p:cNvSpPr/>
          <p:nvPr/>
        </p:nvSpPr>
        <p:spPr>
          <a:xfrm rot="10800000">
            <a:off x="251520" y="3429000"/>
            <a:ext cx="2160240" cy="2880320"/>
          </a:xfrm>
          <a:prstGeom prst="trapezoid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611560" y="2348880"/>
            <a:ext cx="1368152" cy="792087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611560" y="2348879"/>
            <a:ext cx="1368152" cy="0"/>
          </a:xfrm>
          <a:prstGeom prst="line">
            <a:avLst/>
          </a:prstGeom>
          <a:ln>
            <a:solidFill>
              <a:srgbClr val="FFC000"/>
            </a:solidFill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/>
          <p:cNvCxnSpPr/>
          <p:nvPr/>
        </p:nvCxnSpPr>
        <p:spPr>
          <a:xfrm flipH="1">
            <a:off x="1691680" y="3068959"/>
            <a:ext cx="288032" cy="360040"/>
          </a:xfrm>
          <a:prstGeom prst="line">
            <a:avLst/>
          </a:prstGeom>
          <a:ln>
            <a:solidFill>
              <a:srgbClr val="FFC000"/>
            </a:solidFill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611560" y="2420887"/>
            <a:ext cx="0" cy="648072"/>
          </a:xfrm>
          <a:prstGeom prst="line">
            <a:avLst/>
          </a:prstGeom>
          <a:ln>
            <a:solidFill>
              <a:srgbClr val="FFC000"/>
            </a:solidFill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611560" y="3068959"/>
            <a:ext cx="360040" cy="360040"/>
          </a:xfrm>
          <a:prstGeom prst="line">
            <a:avLst/>
          </a:prstGeom>
          <a:ln>
            <a:solidFill>
              <a:srgbClr val="FFC000"/>
            </a:solidFill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19" name="Прямая соединительная линия 18"/>
          <p:cNvCxnSpPr/>
          <p:nvPr/>
        </p:nvCxnSpPr>
        <p:spPr>
          <a:xfrm>
            <a:off x="1979712" y="2348879"/>
            <a:ext cx="0" cy="720080"/>
          </a:xfrm>
          <a:prstGeom prst="line">
            <a:avLst/>
          </a:prstGeom>
          <a:ln>
            <a:solidFill>
              <a:srgbClr val="FFC000"/>
            </a:solidFill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1367136" y="-2187624"/>
            <a:ext cx="7776864" cy="5760640"/>
          </a:xfrm>
          <a:prstGeom prst="rect">
            <a:avLst/>
          </a:prstGeom>
          <a:noFill/>
        </p:spPr>
        <p:txBody>
          <a:bodyPr wrap="square" rtlCol="0">
            <a:prstTxWarp prst="textArchDownPour">
              <a:avLst>
                <a:gd name="adj1" fmla="val 21282073"/>
                <a:gd name="adj2" fmla="val 29881"/>
              </a:avLst>
            </a:prstTxWarp>
            <a:spAutoFit/>
          </a:bodyPr>
          <a:lstStyle/>
          <a:p>
            <a:r>
              <a:rPr lang="ru-RU" sz="32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Соединяем горлышко </a:t>
            </a:r>
          </a:p>
          <a:p>
            <a:r>
              <a:rPr lang="ru-RU" sz="32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самовара с основ</a:t>
            </a:r>
            <a:r>
              <a:rPr lang="ru-RU" sz="32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ой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http://www.medrounds.org/guide-to-realistic-parenting/uploaded_images/origami-736004.jpg"/>
          <p:cNvPicPr>
            <a:picLocks noChangeAspect="1" noChangeArrowheads="1"/>
          </p:cNvPicPr>
          <p:nvPr/>
        </p:nvPicPr>
        <p:blipFill>
          <a:blip r:embed="rId2" cstate="screen"/>
          <a:srcRect r="5263"/>
          <a:stretch>
            <a:fillRect/>
          </a:stretch>
        </p:blipFill>
        <p:spPr bwMode="auto">
          <a:xfrm>
            <a:off x="5148064" y="3933056"/>
            <a:ext cx="2003132" cy="2448272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glow rad="228600">
              <a:schemeClr val="accent2">
                <a:satMod val="175000"/>
                <a:alpha val="40000"/>
              </a:schemeClr>
            </a:glow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 flipH="1">
            <a:off x="971600" y="1268760"/>
            <a:ext cx="2160240" cy="2160240"/>
          </a:xfrm>
          <a:prstGeom prst="rect">
            <a:avLst/>
          </a:prstGeom>
          <a:solidFill>
            <a:schemeClr val="bg1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с одним вырезанным углом 3"/>
          <p:cNvSpPr/>
          <p:nvPr/>
        </p:nvSpPr>
        <p:spPr>
          <a:xfrm>
            <a:off x="3779912" y="1268760"/>
            <a:ext cx="2160240" cy="2160240"/>
          </a:xfrm>
          <a:prstGeom prst="snip1Rect">
            <a:avLst>
              <a:gd name="adj" fmla="val 50000"/>
            </a:avLst>
          </a:prstGeom>
          <a:solidFill>
            <a:schemeClr val="bg1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ый треугольник 4"/>
          <p:cNvSpPr/>
          <p:nvPr/>
        </p:nvSpPr>
        <p:spPr>
          <a:xfrm>
            <a:off x="4840478" y="1268760"/>
            <a:ext cx="1099674" cy="1078976"/>
          </a:xfrm>
          <a:prstGeom prst="rtTriangle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6660232" y="2348880"/>
            <a:ext cx="2160240" cy="864096"/>
          </a:xfrm>
          <a:prstGeom prst="rect">
            <a:avLst/>
          </a:prstGeom>
          <a:solidFill>
            <a:schemeClr val="bg1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ый треугольник 6"/>
          <p:cNvSpPr/>
          <p:nvPr/>
        </p:nvSpPr>
        <p:spPr>
          <a:xfrm>
            <a:off x="7740352" y="1268760"/>
            <a:ext cx="1099674" cy="1078976"/>
          </a:xfrm>
          <a:prstGeom prst="rtTriangle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ый треугольник 7"/>
          <p:cNvSpPr/>
          <p:nvPr/>
        </p:nvSpPr>
        <p:spPr>
          <a:xfrm flipH="1">
            <a:off x="6660232" y="1268760"/>
            <a:ext cx="1099674" cy="1078976"/>
          </a:xfrm>
          <a:prstGeom prst="rtTriangle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ый треугольник 10"/>
          <p:cNvSpPr/>
          <p:nvPr/>
        </p:nvSpPr>
        <p:spPr>
          <a:xfrm>
            <a:off x="3131840" y="4149080"/>
            <a:ext cx="1080120" cy="1008112"/>
          </a:xfrm>
          <a:prstGeom prst="rtTriangle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3131840" y="5157192"/>
            <a:ext cx="1080120" cy="1152128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4" name="Прямая соединительная линия 13"/>
          <p:cNvCxnSpPr/>
          <p:nvPr/>
        </p:nvCxnSpPr>
        <p:spPr>
          <a:xfrm flipV="1">
            <a:off x="3851920" y="6021288"/>
            <a:ext cx="0" cy="288032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/>
          <p:cNvCxnSpPr/>
          <p:nvPr/>
        </p:nvCxnSpPr>
        <p:spPr>
          <a:xfrm flipH="1">
            <a:off x="3131840" y="6021288"/>
            <a:ext cx="720080" cy="0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Прямоугольный треугольник 16"/>
          <p:cNvSpPr/>
          <p:nvPr/>
        </p:nvSpPr>
        <p:spPr>
          <a:xfrm>
            <a:off x="971600" y="4149080"/>
            <a:ext cx="1080120" cy="1008112"/>
          </a:xfrm>
          <a:prstGeom prst="rtTriangle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Прямоугольник 17"/>
          <p:cNvSpPr/>
          <p:nvPr/>
        </p:nvSpPr>
        <p:spPr>
          <a:xfrm>
            <a:off x="971600" y="5157192"/>
            <a:ext cx="1080120" cy="1152128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7410" name="Picture 2" descr="http://www.pcmag.ru/upload/elearning/openoffice/06-42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E9E8F0"/>
              </a:clrFrom>
              <a:clrTo>
                <a:srgbClr val="E9E8F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563888" y="6237312"/>
            <a:ext cx="648072" cy="504056"/>
          </a:xfrm>
          <a:prstGeom prst="rect">
            <a:avLst/>
          </a:prstGeom>
          <a:noFill/>
        </p:spPr>
      </p:pic>
      <p:sp>
        <p:nvSpPr>
          <p:cNvPr id="20" name="Прямоугольный треугольник 19"/>
          <p:cNvSpPr/>
          <p:nvPr/>
        </p:nvSpPr>
        <p:spPr>
          <a:xfrm rot="8094582">
            <a:off x="5609812" y="4392056"/>
            <a:ext cx="1524775" cy="1530262"/>
          </a:xfrm>
          <a:prstGeom prst="rtTriangle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FFFF00"/>
              </a:solidFill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5292080" y="5157192"/>
            <a:ext cx="2160240" cy="72008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Прямоугольник 21"/>
          <p:cNvSpPr/>
          <p:nvPr/>
        </p:nvSpPr>
        <p:spPr>
          <a:xfrm>
            <a:off x="6948264" y="5589240"/>
            <a:ext cx="504056" cy="72008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Прямоугольник 22"/>
          <p:cNvSpPr/>
          <p:nvPr/>
        </p:nvSpPr>
        <p:spPr>
          <a:xfrm>
            <a:off x="5292080" y="5589240"/>
            <a:ext cx="504056" cy="72008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971600" y="1268760"/>
            <a:ext cx="41549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endParaRPr lang="ru-RU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3779912" y="1268760"/>
            <a:ext cx="41549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endParaRPr lang="ru-RU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6516216" y="1268760"/>
            <a:ext cx="41549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endParaRPr lang="ru-RU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395536" y="4149080"/>
            <a:ext cx="41549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endParaRPr lang="ru-RU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2411760" y="4149080"/>
            <a:ext cx="41549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5</a:t>
            </a:r>
            <a:endParaRPr lang="ru-RU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4860032" y="4149080"/>
            <a:ext cx="41549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6</a:t>
            </a:r>
            <a:endParaRPr lang="ru-RU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251520" y="0"/>
            <a:ext cx="8568952" cy="1296144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Wave1">
              <a:avLst/>
            </a:prstTxWarp>
            <a:spAutoFit/>
          </a:bodyPr>
          <a:lstStyle/>
          <a:p>
            <a:pPr algn="ctr"/>
            <a:r>
              <a:rPr lang="ru-RU" sz="54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Ножка для самовара</a:t>
            </a:r>
            <a:endParaRPr lang="ru-RU" sz="54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sp>
        <p:nvSpPr>
          <p:cNvPr id="31" name="Блок-схема: узел 30"/>
          <p:cNvSpPr/>
          <p:nvPr/>
        </p:nvSpPr>
        <p:spPr>
          <a:xfrm>
            <a:off x="3131840" y="1124744"/>
            <a:ext cx="144016" cy="144016"/>
          </a:xfrm>
          <a:prstGeom prst="flowChartConnector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Выгнутая вверх стрелка 31"/>
          <p:cNvSpPr/>
          <p:nvPr/>
        </p:nvSpPr>
        <p:spPr>
          <a:xfrm rot="8514317">
            <a:off x="2202705" y="1645482"/>
            <a:ext cx="1578332" cy="1034368"/>
          </a:xfrm>
          <a:prstGeom prst="curvedDownArrow">
            <a:avLst>
              <a:gd name="adj1" fmla="val 9890"/>
              <a:gd name="adj2" fmla="val 25122"/>
              <a:gd name="adj3" fmla="val 30525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33" name="Блок-схема: узел 32"/>
          <p:cNvSpPr/>
          <p:nvPr/>
        </p:nvSpPr>
        <p:spPr>
          <a:xfrm>
            <a:off x="3635896" y="1124744"/>
            <a:ext cx="144016" cy="144016"/>
          </a:xfrm>
          <a:prstGeom prst="flowChartConnector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" name="Выгнутая вверх стрелка 33"/>
          <p:cNvSpPr/>
          <p:nvPr/>
        </p:nvSpPr>
        <p:spPr>
          <a:xfrm rot="13525179" flipH="1">
            <a:off x="2885905" y="1746985"/>
            <a:ext cx="1882773" cy="1038399"/>
          </a:xfrm>
          <a:prstGeom prst="curvedDownArrow">
            <a:avLst>
              <a:gd name="adj1" fmla="val 9890"/>
              <a:gd name="adj2" fmla="val 25122"/>
              <a:gd name="adj3" fmla="val 30525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35" name="Блок-схема: узел 34"/>
          <p:cNvSpPr/>
          <p:nvPr/>
        </p:nvSpPr>
        <p:spPr>
          <a:xfrm>
            <a:off x="6588224" y="2276872"/>
            <a:ext cx="144016" cy="144016"/>
          </a:xfrm>
          <a:prstGeom prst="flowChartConnector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6" name="Выгнутая вверх стрелка 35"/>
          <p:cNvSpPr/>
          <p:nvPr/>
        </p:nvSpPr>
        <p:spPr>
          <a:xfrm rot="10800000" flipH="1">
            <a:off x="6588224" y="2492895"/>
            <a:ext cx="2365204" cy="943347"/>
          </a:xfrm>
          <a:prstGeom prst="curvedDownArrow">
            <a:avLst>
              <a:gd name="adj1" fmla="val 9890"/>
              <a:gd name="adj2" fmla="val 25122"/>
              <a:gd name="adj3" fmla="val 30525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pic>
        <p:nvPicPr>
          <p:cNvPr id="17418" name="Picture 10" descr="http://www.lapindesign.ru/images/UserFiles/Image/Process/art/pencil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43301"/>
          <a:stretch>
            <a:fillRect/>
          </a:stretch>
        </p:blipFill>
        <p:spPr bwMode="auto">
          <a:xfrm rot="8018768">
            <a:off x="1174733" y="5532407"/>
            <a:ext cx="449992" cy="95311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Группа 20"/>
          <p:cNvGrpSpPr/>
          <p:nvPr/>
        </p:nvGrpSpPr>
        <p:grpSpPr>
          <a:xfrm>
            <a:off x="372556" y="260648"/>
            <a:ext cx="8231892" cy="5988469"/>
            <a:chOff x="372556" y="260648"/>
            <a:chExt cx="8231892" cy="5988469"/>
          </a:xfrm>
        </p:grpSpPr>
        <p:sp>
          <p:nvSpPr>
            <p:cNvPr id="17" name="Прямоугольный треугольник 16"/>
            <p:cNvSpPr/>
            <p:nvPr/>
          </p:nvSpPr>
          <p:spPr>
            <a:xfrm rot="8113787">
              <a:off x="1955100" y="4992285"/>
              <a:ext cx="936973" cy="929487"/>
            </a:xfrm>
            <a:prstGeom prst="rtTriangle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srgbClr val="FFFF00"/>
                </a:solidFill>
              </a:endParaRPr>
            </a:p>
          </p:txBody>
        </p:sp>
        <p:sp>
          <p:nvSpPr>
            <p:cNvPr id="18" name="Прямоугольник 17"/>
            <p:cNvSpPr/>
            <p:nvPr/>
          </p:nvSpPr>
          <p:spPr>
            <a:xfrm>
              <a:off x="1787341" y="5457029"/>
              <a:ext cx="1296144" cy="432048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9" name="Прямоугольник 18"/>
            <p:cNvSpPr/>
            <p:nvPr/>
          </p:nvSpPr>
          <p:spPr>
            <a:xfrm>
              <a:off x="2795453" y="5889077"/>
              <a:ext cx="288032" cy="360040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0" name="Прямоугольник 19"/>
            <p:cNvSpPr/>
            <p:nvPr/>
          </p:nvSpPr>
          <p:spPr>
            <a:xfrm>
              <a:off x="1787341" y="5889077"/>
              <a:ext cx="288032" cy="360040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" name="Прямоугольный треугольник 1"/>
            <p:cNvSpPr/>
            <p:nvPr/>
          </p:nvSpPr>
          <p:spPr>
            <a:xfrm rot="18944611">
              <a:off x="1885805" y="1547217"/>
              <a:ext cx="979902" cy="954794"/>
            </a:xfrm>
            <a:prstGeom prst="rtTriangle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" name="Трапеция 2"/>
            <p:cNvSpPr/>
            <p:nvPr/>
          </p:nvSpPr>
          <p:spPr>
            <a:xfrm rot="10800000">
              <a:off x="1331640" y="2348880"/>
              <a:ext cx="2160240" cy="2880320"/>
            </a:xfrm>
            <a:prstGeom prst="trapezoid">
              <a:avLst/>
            </a:prstGeom>
            <a:solidFill>
              <a:srgbClr val="FFFF00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" name="Прямоугольник 3"/>
            <p:cNvSpPr/>
            <p:nvPr/>
          </p:nvSpPr>
          <p:spPr>
            <a:xfrm>
              <a:off x="1691680" y="1268760"/>
              <a:ext cx="1368152" cy="792087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cxnSp>
          <p:nvCxnSpPr>
            <p:cNvPr id="5" name="Прямая соединительная линия 4"/>
            <p:cNvCxnSpPr/>
            <p:nvPr/>
          </p:nvCxnSpPr>
          <p:spPr>
            <a:xfrm>
              <a:off x="1691680" y="1268759"/>
              <a:ext cx="1368152" cy="0"/>
            </a:xfrm>
            <a:prstGeom prst="line">
              <a:avLst/>
            </a:prstGeom>
            <a:ln>
              <a:solidFill>
                <a:srgbClr val="FFC000"/>
              </a:solidFill>
            </a:ln>
          </p:spPr>
          <p:style>
            <a:lnRef idx="2">
              <a:schemeClr val="accent3"/>
            </a:lnRef>
            <a:fillRef idx="0">
              <a:schemeClr val="accent3"/>
            </a:fillRef>
            <a:effectRef idx="1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6" name="Прямая соединительная линия 5"/>
            <p:cNvCxnSpPr/>
            <p:nvPr/>
          </p:nvCxnSpPr>
          <p:spPr>
            <a:xfrm flipH="1">
              <a:off x="2771800" y="1988839"/>
              <a:ext cx="288032" cy="360040"/>
            </a:xfrm>
            <a:prstGeom prst="line">
              <a:avLst/>
            </a:prstGeom>
            <a:ln>
              <a:solidFill>
                <a:srgbClr val="FFC000"/>
              </a:solidFill>
            </a:ln>
          </p:spPr>
          <p:style>
            <a:lnRef idx="2">
              <a:schemeClr val="accent3"/>
            </a:lnRef>
            <a:fillRef idx="0">
              <a:schemeClr val="accent3"/>
            </a:fillRef>
            <a:effectRef idx="1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7" name="Прямая соединительная линия 6"/>
            <p:cNvCxnSpPr/>
            <p:nvPr/>
          </p:nvCxnSpPr>
          <p:spPr>
            <a:xfrm>
              <a:off x="1691680" y="1340767"/>
              <a:ext cx="0" cy="648072"/>
            </a:xfrm>
            <a:prstGeom prst="line">
              <a:avLst/>
            </a:prstGeom>
            <a:ln>
              <a:solidFill>
                <a:srgbClr val="FFC000"/>
              </a:solidFill>
            </a:ln>
          </p:spPr>
          <p:style>
            <a:lnRef idx="2">
              <a:schemeClr val="accent3"/>
            </a:lnRef>
            <a:fillRef idx="0">
              <a:schemeClr val="accent3"/>
            </a:fillRef>
            <a:effectRef idx="1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8" name="Прямая соединительная линия 7"/>
            <p:cNvCxnSpPr/>
            <p:nvPr/>
          </p:nvCxnSpPr>
          <p:spPr>
            <a:xfrm>
              <a:off x="1691680" y="1988839"/>
              <a:ext cx="360040" cy="360040"/>
            </a:xfrm>
            <a:prstGeom prst="line">
              <a:avLst/>
            </a:prstGeom>
            <a:ln>
              <a:solidFill>
                <a:srgbClr val="FFC000"/>
              </a:solidFill>
            </a:ln>
          </p:spPr>
          <p:style>
            <a:lnRef idx="2">
              <a:schemeClr val="accent3"/>
            </a:lnRef>
            <a:fillRef idx="0">
              <a:schemeClr val="accent3"/>
            </a:fillRef>
            <a:effectRef idx="1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9" name="Прямая соединительная линия 8"/>
            <p:cNvCxnSpPr/>
            <p:nvPr/>
          </p:nvCxnSpPr>
          <p:spPr>
            <a:xfrm>
              <a:off x="3059832" y="1268759"/>
              <a:ext cx="0" cy="720080"/>
            </a:xfrm>
            <a:prstGeom prst="line">
              <a:avLst/>
            </a:prstGeom>
            <a:ln>
              <a:solidFill>
                <a:srgbClr val="FFC000"/>
              </a:solidFill>
            </a:ln>
          </p:spPr>
          <p:style>
            <a:lnRef idx="2">
              <a:schemeClr val="accent3"/>
            </a:lnRef>
            <a:fillRef idx="0">
              <a:schemeClr val="accent3"/>
            </a:fillRef>
            <a:effectRef idx="1">
              <a:schemeClr val="accent3"/>
            </a:effectRef>
            <a:fontRef idx="minor">
              <a:schemeClr val="tx1"/>
            </a:fontRef>
          </p:style>
        </p:cxnSp>
        <p:pic>
          <p:nvPicPr>
            <p:cNvPr id="18436" name="Picture 4" descr="http://www.silver-world.ru/img/pages/Image/plate/IMG_8637_3.jpg"/>
            <p:cNvPicPr>
              <a:picLocks noChangeAspect="1" noChangeArrowheads="1"/>
            </p:cNvPicPr>
            <p:nvPr/>
          </p:nvPicPr>
          <p:blipFill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70559" t="32760" b="24401"/>
            <a:stretch>
              <a:fillRect/>
            </a:stretch>
          </p:blipFill>
          <p:spPr bwMode="auto">
            <a:xfrm>
              <a:off x="2483768" y="2996952"/>
              <a:ext cx="1656184" cy="1224136"/>
            </a:xfrm>
            <a:prstGeom prst="rect">
              <a:avLst/>
            </a:prstGeom>
            <a:noFill/>
          </p:spPr>
        </p:pic>
        <p:pic>
          <p:nvPicPr>
            <p:cNvPr id="18438" name="Picture 6" descr="http://img2.board.com.ua/a/2000706018/wm/3-ugolnyij-samovar-yajtso-dolnoe-samovaryi-dlya.JPG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71714" t="33468" r="8365" b="43891"/>
            <a:stretch>
              <a:fillRect/>
            </a:stretch>
          </p:blipFill>
          <p:spPr bwMode="auto">
            <a:xfrm rot="304100">
              <a:off x="3383264" y="2154249"/>
              <a:ext cx="1031652" cy="1155591"/>
            </a:xfrm>
            <a:prstGeom prst="rect">
              <a:avLst/>
            </a:prstGeom>
            <a:noFill/>
          </p:spPr>
        </p:pic>
        <p:pic>
          <p:nvPicPr>
            <p:cNvPr id="24" name="Picture 6" descr="http://img2.board.com.ua/a/2000706018/wm/3-ugolnyij-samovar-yajtso-dolnoe-samovaryi-dlya.JPG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71714" t="33468" r="8365" b="43891"/>
            <a:stretch>
              <a:fillRect/>
            </a:stretch>
          </p:blipFill>
          <p:spPr bwMode="auto">
            <a:xfrm rot="21295900" flipH="1">
              <a:off x="372556" y="2032151"/>
              <a:ext cx="1031652" cy="1155591"/>
            </a:xfrm>
            <a:prstGeom prst="rect">
              <a:avLst/>
            </a:prstGeom>
            <a:noFill/>
          </p:spPr>
        </p:pic>
        <p:sp>
          <p:nvSpPr>
            <p:cNvPr id="25" name="Выноска-облако 24"/>
            <p:cNvSpPr/>
            <p:nvPr/>
          </p:nvSpPr>
          <p:spPr>
            <a:xfrm>
              <a:off x="1979712" y="260648"/>
              <a:ext cx="6480720" cy="792088"/>
            </a:xfrm>
            <a:prstGeom prst="cloudCallout">
              <a:avLst>
                <a:gd name="adj1" fmla="val -45431"/>
                <a:gd name="adj2" fmla="val 67321"/>
              </a:avLst>
            </a:prstGeom>
            <a:solidFill>
              <a:schemeClr val="accent2">
                <a:lumMod val="60000"/>
                <a:lumOff val="40000"/>
              </a:schemeClr>
            </a:solidFill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26" name="Прямоугольник 25"/>
            <p:cNvSpPr/>
            <p:nvPr/>
          </p:nvSpPr>
          <p:spPr>
            <a:xfrm>
              <a:off x="4644008" y="1772816"/>
              <a:ext cx="3960440" cy="4247317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ru-RU" sz="5400" b="1" dirty="0" smtClean="0">
                  <a:ln w="17780" cmpd="sng">
                    <a:solidFill>
                      <a:schemeClr val="accent1">
                        <a:tint val="3000"/>
                      </a:schemeClr>
                    </a:solidFill>
                    <a:prstDash val="solid"/>
                    <a:miter lim="800000"/>
                  </a:ln>
                  <a:gradFill>
                    <a:gsLst>
                      <a:gs pos="10000">
                        <a:schemeClr val="accent1">
                          <a:tint val="63000"/>
                          <a:sat val="105000"/>
                        </a:schemeClr>
                      </a:gs>
                      <a:gs pos="90000">
                        <a:schemeClr val="accent1">
                          <a:shade val="50000"/>
                          <a:satMod val="100000"/>
                        </a:schemeClr>
                      </a:gs>
                    </a:gsLst>
                    <a:lin ang="5400000"/>
                  </a:gradFill>
                  <a:effectLst>
                    <a:outerShdw blurRad="55000" dist="50800" dir="5400000" algn="tl">
                      <a:srgbClr val="000000">
                        <a:alpha val="33000"/>
                      </a:srgbClr>
                    </a:outerShdw>
                  </a:effectLst>
                </a:rPr>
                <a:t>Соединяем основу , горлышко с ножкой самовара</a:t>
              </a:r>
              <a:endParaRPr lang="ru-RU" sz="5400" b="1" cap="none" spc="0" dirty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C:\Users\пользователь\Downloads\самовар\p1120288.JPG"/>
          <p:cNvPicPr>
            <a:picLocks noChangeAspect="1" noChangeArrowheads="1"/>
          </p:cNvPicPr>
          <p:nvPr/>
        </p:nvPicPr>
        <p:blipFill>
          <a:blip r:embed="rId2" cstate="screen"/>
          <a:srcRect l="9738" r="13858"/>
          <a:stretch>
            <a:fillRect/>
          </a:stretch>
        </p:blipFill>
        <p:spPr bwMode="auto">
          <a:xfrm>
            <a:off x="251520" y="188640"/>
            <a:ext cx="2304256" cy="640871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glow rad="228600">
              <a:schemeClr val="accent2">
                <a:satMod val="175000"/>
                <a:alpha val="40000"/>
              </a:schemeClr>
            </a:glow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" name="Picture 2" descr="D:\disc_C\Мои документы\Детский сад\самовар копия.jpg"/>
          <p:cNvPicPr>
            <a:picLocks noChangeAspect="1" noChangeArrowheads="1"/>
          </p:cNvPicPr>
          <p:nvPr/>
        </p:nvPicPr>
        <p:blipFill>
          <a:blip r:embed="rId3" cstate="screen">
            <a:clrChange>
              <a:clrFrom>
                <a:srgbClr val="03F5FF"/>
              </a:clrFrom>
              <a:clrTo>
                <a:srgbClr val="03F5FF">
                  <a:alpha val="0"/>
                </a:srgbClr>
              </a:clrTo>
            </a:clrChange>
          </a:blip>
          <a:srcRect l="4877" t="13824" r="1219" b="24459"/>
          <a:stretch>
            <a:fillRect/>
          </a:stretch>
        </p:blipFill>
        <p:spPr bwMode="auto">
          <a:xfrm>
            <a:off x="2483768" y="1458620"/>
            <a:ext cx="4032448" cy="5210740"/>
          </a:xfrm>
          <a:prstGeom prst="rect">
            <a:avLst/>
          </a:prstGeom>
          <a:noFill/>
        </p:spPr>
      </p:pic>
      <p:pic>
        <p:nvPicPr>
          <p:cNvPr id="3" name="Picture 4" descr="http://im4-tub-ru.yandex.net/i?id=113730272-01-73&amp;n=21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3214632">
            <a:off x="4164379" y="901187"/>
            <a:ext cx="738987" cy="791772"/>
          </a:xfrm>
          <a:prstGeom prst="rect">
            <a:avLst/>
          </a:prstGeom>
          <a:noFill/>
        </p:spPr>
      </p:pic>
      <p:pic>
        <p:nvPicPr>
          <p:cNvPr id="10244" name="Picture 4" descr="http://pix.academ.org/img/2012/09/13/b4f0aaeb146fa298ecb320897a946302.jpg"/>
          <p:cNvPicPr>
            <a:picLocks noChangeAspect="1" noChangeArrowheads="1"/>
          </p:cNvPicPr>
          <p:nvPr/>
        </p:nvPicPr>
        <p:blipFill>
          <a:blip r:embed="rId5" cstate="screen"/>
          <a:srcRect l="13530" t="9807"/>
          <a:stretch>
            <a:fillRect/>
          </a:stretch>
        </p:blipFill>
        <p:spPr bwMode="auto">
          <a:xfrm>
            <a:off x="6516216" y="2636912"/>
            <a:ext cx="2301010" cy="400506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glow rad="228600">
              <a:schemeClr val="accent2">
                <a:satMod val="175000"/>
                <a:alpha val="40000"/>
              </a:schemeClr>
            </a:glow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26" name="Picture 2" descr="C:\Users\пользователь\Documents\картинки самовара\wnnkuiv 8.JPG"/>
          <p:cNvPicPr>
            <a:picLocks noChangeAspect="1" noChangeArrowheads="1"/>
          </p:cNvPicPr>
          <p:nvPr/>
        </p:nvPicPr>
        <p:blipFill>
          <a:blip r:embed="rId6" cstate="screen"/>
          <a:srcRect/>
          <a:stretch>
            <a:fillRect/>
          </a:stretch>
        </p:blipFill>
        <p:spPr bwMode="auto">
          <a:xfrm>
            <a:off x="6516216" y="188640"/>
            <a:ext cx="2304256" cy="208508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glow rad="228600">
              <a:schemeClr val="accent1">
                <a:satMod val="175000"/>
                <a:alpha val="40000"/>
              </a:schemeClr>
            </a:glow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7" name="Прямоугольник 6"/>
          <p:cNvSpPr/>
          <p:nvPr/>
        </p:nvSpPr>
        <p:spPr>
          <a:xfrm>
            <a:off x="2699792" y="0"/>
            <a:ext cx="357982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Жаровый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http://sibelectrika.ru/userfiles/catalog/419340230_IMG_0273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611560" y="620688"/>
            <a:ext cx="3215680" cy="2411760"/>
          </a:xfrm>
          <a:prstGeom prst="wedgeEllipseCallout">
            <a:avLst/>
          </a:prstGeom>
          <a:noFill/>
          <a:effectLst>
            <a:glow rad="228600">
              <a:schemeClr val="accent1">
                <a:satMod val="175000"/>
                <a:alpha val="40000"/>
              </a:schemeClr>
            </a:glow>
            <a:softEdge rad="127000"/>
          </a:effectLst>
        </p:spPr>
      </p:pic>
      <p:pic>
        <p:nvPicPr>
          <p:cNvPr id="24582" name="Picture 6" descr="http://uhouse.ru/uploads/posts/2012-01/1327366049_samovar-01.jpg"/>
          <p:cNvPicPr>
            <a:picLocks noChangeAspect="1" noChangeArrowheads="1"/>
          </p:cNvPicPr>
          <p:nvPr/>
        </p:nvPicPr>
        <p:blipFill>
          <a:blip r:embed="rId3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635896" y="2115264"/>
            <a:ext cx="2621733" cy="3617992"/>
          </a:xfrm>
          <a:prstGeom prst="rect">
            <a:avLst/>
          </a:prstGeom>
          <a:noFill/>
        </p:spPr>
      </p:pic>
      <p:pic>
        <p:nvPicPr>
          <p:cNvPr id="13314" name="Picture 2" descr="http://www.abn.ru/catalog/hyperline/cable_iec/images/big/schuko_iec.jpg"/>
          <p:cNvPicPr>
            <a:picLocks noChangeAspect="1" noChangeArrowheads="1"/>
          </p:cNvPicPr>
          <p:nvPr/>
        </p:nvPicPr>
        <p:blipFill>
          <a:blip r:embed="rId4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27584" y="3789040"/>
            <a:ext cx="2699370" cy="2097203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611560" y="188640"/>
            <a:ext cx="8208912" cy="58477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200" b="1" spc="50" dirty="0" smtClean="0">
                <a:ln w="17780" cmpd="sng">
                  <a:solidFill>
                    <a:srgbClr val="002060"/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Century" pitchFamily="18" charset="0"/>
              </a:rPr>
              <a:t>Электрический  </a:t>
            </a:r>
            <a:r>
              <a:rPr lang="ru-RU" sz="3200" b="1" spc="50" dirty="0" smtClean="0">
                <a:ln w="17780" cmpd="sng">
                  <a:solidFill>
                    <a:srgbClr val="002060"/>
                  </a:solidFill>
                  <a:prstDash val="solid"/>
                  <a:miter lim="800000"/>
                </a:ln>
                <a:solidFill>
                  <a:srgbClr val="7030A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Century" pitchFamily="18" charset="0"/>
              </a:rPr>
              <a:t>Тульский</a:t>
            </a:r>
            <a:r>
              <a:rPr lang="ru-RU" sz="3200" b="1" spc="50" dirty="0" smtClean="0">
                <a:ln w="17780" cmpd="sng">
                  <a:solidFill>
                    <a:srgbClr val="002060"/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Century" pitchFamily="18" charset="0"/>
              </a:rPr>
              <a:t>  Самовар</a:t>
            </a:r>
            <a:endParaRPr lang="ru-RU" sz="3200" b="1" spc="50" dirty="0">
              <a:ln w="17780" cmpd="sng">
                <a:solidFill>
                  <a:srgbClr val="002060"/>
                </a:solidFill>
                <a:prstDash val="solid"/>
                <a:miter lim="800000"/>
              </a:ln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Century" pitchFamily="18" charset="0"/>
            </a:endParaRPr>
          </a:p>
        </p:txBody>
      </p:sp>
      <p:pic>
        <p:nvPicPr>
          <p:cNvPr id="24580" name="Picture 4" descr="http://bt-test.ru/images/Fotki/Samovar/Elis/el_4016.png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6372200" y="2420888"/>
            <a:ext cx="2555776" cy="3833665"/>
          </a:xfrm>
          <a:prstGeom prst="rect">
            <a:avLst/>
          </a:prstGeom>
          <a:noFill/>
        </p:spPr>
      </p:pic>
      <p:sp>
        <p:nvSpPr>
          <p:cNvPr id="8" name="Выноска со стрелкой влево 7"/>
          <p:cNvSpPr/>
          <p:nvPr/>
        </p:nvSpPr>
        <p:spPr>
          <a:xfrm>
            <a:off x="3707904" y="1002432"/>
            <a:ext cx="3240360" cy="914400"/>
          </a:xfrm>
          <a:prstGeom prst="leftArrowCallout">
            <a:avLst>
              <a:gd name="adj1" fmla="val 25000"/>
              <a:gd name="adj2" fmla="val 25000"/>
              <a:gd name="adj3" fmla="val 92742"/>
              <a:gd name="adj4" fmla="val 64977"/>
            </a:avLst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Спираль  для нагрева  воды</a:t>
            </a:r>
            <a:endParaRPr lang="ru-RU" dirty="0"/>
          </a:p>
        </p:txBody>
      </p:sp>
      <p:sp>
        <p:nvSpPr>
          <p:cNvPr id="10" name="Выноска со стрелкой вверх 9"/>
          <p:cNvSpPr/>
          <p:nvPr/>
        </p:nvSpPr>
        <p:spPr>
          <a:xfrm>
            <a:off x="683568" y="5589240"/>
            <a:ext cx="3096344" cy="914400"/>
          </a:xfrm>
          <a:prstGeom prst="upArrowCallout">
            <a:avLst>
              <a:gd name="adj1" fmla="val 22581"/>
              <a:gd name="adj2" fmla="val 25000"/>
              <a:gd name="adj3" fmla="val 26613"/>
              <a:gd name="adj4" fmla="val 64977"/>
            </a:avLst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Электрический провод для самовара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пользователь\Downloads\самовар\photo_12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683568" y="764704"/>
            <a:ext cx="4762500" cy="523875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glow rad="228600">
              <a:schemeClr val="accent1">
                <a:satMod val="175000"/>
                <a:alpha val="40000"/>
              </a:schemeClr>
            </a:glow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1029" name="Picture 5" descr="http://www.tula-samovar.com.ru/upload/image/_(5)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5511874" y="4005064"/>
            <a:ext cx="2876550" cy="227647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glow rad="228600">
              <a:schemeClr val="accent2">
                <a:satMod val="175000"/>
                <a:alpha val="40000"/>
              </a:schemeClr>
            </a:glow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7" name="Выноска со стрелкой влево 6"/>
          <p:cNvSpPr/>
          <p:nvPr/>
        </p:nvSpPr>
        <p:spPr>
          <a:xfrm>
            <a:off x="4716016" y="908720"/>
            <a:ext cx="3744416" cy="1440160"/>
          </a:xfrm>
          <a:prstGeom prst="leftArrowCallout">
            <a:avLst>
              <a:gd name="adj1" fmla="val 0"/>
              <a:gd name="adj2" fmla="val 40817"/>
              <a:gd name="adj3" fmla="val 19587"/>
              <a:gd name="adj4" fmla="val 86499"/>
            </a:avLst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 smtClean="0"/>
              <a:t>Самый большой действующий самовар высотой  1,8, весом 305 кг  и объемом в 360 литров</a:t>
            </a:r>
          </a:p>
        </p:txBody>
      </p:sp>
      <p:sp>
        <p:nvSpPr>
          <p:cNvPr id="8" name="Выноска со стрелкой вниз 7"/>
          <p:cNvSpPr/>
          <p:nvPr/>
        </p:nvSpPr>
        <p:spPr>
          <a:xfrm>
            <a:off x="5796136" y="2636912"/>
            <a:ext cx="3096344" cy="914400"/>
          </a:xfrm>
          <a:prstGeom prst="downArrowCallout">
            <a:avLst>
              <a:gd name="adj1" fmla="val 50000"/>
              <a:gd name="adj2" fmla="val 92742"/>
              <a:gd name="adj3" fmla="val 25001"/>
              <a:gd name="adj4" fmla="val 63364"/>
            </a:avLst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Самый маленький самовар в мире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755576" y="77723"/>
            <a:ext cx="7416824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8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Monotype Corsiva" pitchFamily="66" charset="0"/>
              </a:rPr>
              <a:t>Какие бывают самовары …</a:t>
            </a:r>
            <a:endParaRPr lang="ru-RU" sz="4800" b="1" cap="none" spc="50" dirty="0">
              <a:ln w="11430">
                <a:solidFill>
                  <a:schemeClr val="bg1"/>
                </a:solidFill>
              </a:ln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Monotype Corsiva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C:\Users\пользователь\Downloads\самовар\dcsjxwg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611560" y="1700808"/>
            <a:ext cx="3116504" cy="459947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glow rad="228600">
              <a:schemeClr val="accent3">
                <a:satMod val="175000"/>
                <a:alpha val="40000"/>
              </a:schemeClr>
            </a:glow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21507" name="Picture 3" descr="C:\Users\пользователь\Downloads\самовар\samovar-elabyga01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4778478" y="1728792"/>
            <a:ext cx="3431290" cy="458052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glow rad="228600">
              <a:schemeClr val="accent3">
                <a:satMod val="175000"/>
                <a:alpha val="40000"/>
              </a:schemeClr>
            </a:glow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6" name="Выноска со стрелкой вниз 5"/>
          <p:cNvSpPr/>
          <p:nvPr/>
        </p:nvSpPr>
        <p:spPr>
          <a:xfrm>
            <a:off x="395536" y="476672"/>
            <a:ext cx="3528392" cy="1152128"/>
          </a:xfrm>
          <a:prstGeom prst="downArrowCallou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Фонтан самовар в г. Туле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Выноска со стрелкой вниз 6"/>
          <p:cNvSpPr/>
          <p:nvPr/>
        </p:nvSpPr>
        <p:spPr>
          <a:xfrm>
            <a:off x="4427984" y="548680"/>
            <a:ext cx="3888432" cy="1152128"/>
          </a:xfrm>
          <a:prstGeom prst="downArrowCallou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Памятник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Елабужскому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купеческому самовару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C:\Users\пользователь\Downloads\самовар\____._______.____5062f7b7ea4c8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3419872" y="2852936"/>
            <a:ext cx="2430324" cy="331236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glow rad="228600">
              <a:schemeClr val="accent2">
                <a:satMod val="175000"/>
                <a:alpha val="40000"/>
              </a:schemeClr>
            </a:glow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3555" name="Picture 3" descr="C:\Users\пользователь\Downloads\самовар\90.jpg"/>
          <p:cNvPicPr>
            <a:picLocks noChangeAspect="1" noChangeArrowheads="1"/>
          </p:cNvPicPr>
          <p:nvPr/>
        </p:nvPicPr>
        <p:blipFill>
          <a:blip r:embed="rId3" cstate="screen"/>
          <a:srcRect r="5405" b="4652"/>
          <a:stretch>
            <a:fillRect/>
          </a:stretch>
        </p:blipFill>
        <p:spPr bwMode="auto">
          <a:xfrm>
            <a:off x="6228184" y="2852936"/>
            <a:ext cx="2448272" cy="331236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glow rad="228600">
              <a:schemeClr val="accent1">
                <a:satMod val="175000"/>
                <a:alpha val="40000"/>
              </a:schemeClr>
            </a:glow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3556" name="Picture 4" descr="C:\Users\пользователь\Downloads\самовар\SIBORN-R093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467544" y="2856400"/>
            <a:ext cx="2520281" cy="330890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glow rad="228600">
              <a:schemeClr val="accent1">
                <a:satMod val="175000"/>
                <a:alpha val="40000"/>
              </a:schemeClr>
            </a:glow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7" name="Выноска со стрелкой вниз 6"/>
          <p:cNvSpPr/>
          <p:nvPr/>
        </p:nvSpPr>
        <p:spPr>
          <a:xfrm>
            <a:off x="395536" y="1916832"/>
            <a:ext cx="2736304" cy="914400"/>
          </a:xfrm>
          <a:prstGeom prst="downArrowCallou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Самовар из бересты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Выноска со стрелкой вниз 7"/>
          <p:cNvSpPr/>
          <p:nvPr/>
        </p:nvSpPr>
        <p:spPr>
          <a:xfrm>
            <a:off x="3203848" y="1916832"/>
            <a:ext cx="2736304" cy="914400"/>
          </a:xfrm>
          <a:prstGeom prst="downArrowCallou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Ёлочная игрушка</a:t>
            </a:r>
            <a:endParaRPr lang="ru-RU" dirty="0"/>
          </a:p>
        </p:txBody>
      </p:sp>
      <p:sp>
        <p:nvSpPr>
          <p:cNvPr id="9" name="Выноска со стрелкой вниз 8"/>
          <p:cNvSpPr/>
          <p:nvPr/>
        </p:nvSpPr>
        <p:spPr>
          <a:xfrm>
            <a:off x="6012160" y="1916832"/>
            <a:ext cx="2736304" cy="914400"/>
          </a:xfrm>
          <a:prstGeom prst="downArrowCallou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Самовар из льда</a:t>
            </a:r>
            <a:endParaRPr lang="ru-RU" dirty="0"/>
          </a:p>
        </p:txBody>
      </p:sp>
      <p:sp>
        <p:nvSpPr>
          <p:cNvPr id="10" name="Рамка 9"/>
          <p:cNvSpPr/>
          <p:nvPr/>
        </p:nvSpPr>
        <p:spPr>
          <a:xfrm>
            <a:off x="251520" y="620688"/>
            <a:ext cx="8568952" cy="914400"/>
          </a:xfrm>
          <a:prstGeom prst="frame">
            <a:avLst>
              <a:gd name="adj1" fmla="val 7662"/>
            </a:avLst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00B0F0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300190" y="879103"/>
            <a:ext cx="8520282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2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entury" pitchFamily="18" charset="0"/>
              </a:rPr>
              <a:t>Различные материалы для изготовления САМОВАРА</a:t>
            </a:r>
            <a:endParaRPr lang="ru-RU" sz="2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Century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http://samovar-holm.ru/images/63-1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395536" y="3501008"/>
            <a:ext cx="2102371" cy="316344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glow rad="228600">
              <a:schemeClr val="accent1">
                <a:satMod val="175000"/>
                <a:alpha val="40000"/>
              </a:schemeClr>
            </a:glow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5604" name="Picture 4" descr="http://s56.radikal.ru/i153/1006/eb/8cbc5c5d1c8b.jpg"/>
          <p:cNvPicPr>
            <a:picLocks noChangeAspect="1" noChangeArrowheads="1"/>
          </p:cNvPicPr>
          <p:nvPr/>
        </p:nvPicPr>
        <p:blipFill>
          <a:blip r:embed="rId3" cstate="screen">
            <a:clrChange>
              <a:clrFrom>
                <a:srgbClr val="E4EDEC"/>
              </a:clrFrom>
              <a:clrTo>
                <a:srgbClr val="E4EDEC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95536" y="0"/>
            <a:ext cx="2052228" cy="2736304"/>
          </a:xfrm>
          <a:prstGeom prst="rect">
            <a:avLst/>
          </a:prstGeom>
          <a:noFill/>
        </p:spPr>
      </p:pic>
      <p:pic>
        <p:nvPicPr>
          <p:cNvPr id="25608" name="Picture 8" descr="http://www.samovaroff.net/upload/iblock/cd6/888T0628_1%20ham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3275856" y="3501008"/>
            <a:ext cx="2033513" cy="305983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glow rad="228600">
              <a:schemeClr val="accent1">
                <a:satMod val="175000"/>
                <a:alpha val="40000"/>
              </a:schemeClr>
            </a:glow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5610" name="Picture 10" descr="http://im2-tub-ru.yandex.net/i?id=142118171-65-73&amp;n=21"/>
          <p:cNvPicPr>
            <a:picLocks noChangeAspect="1" noChangeArrowheads="1"/>
          </p:cNvPicPr>
          <p:nvPr/>
        </p:nvPicPr>
        <p:blipFill>
          <a:blip r:embed="rId5" cstate="screen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203848" y="116632"/>
            <a:ext cx="2016224" cy="2592288"/>
          </a:xfrm>
          <a:prstGeom prst="rect">
            <a:avLst/>
          </a:prstGeom>
          <a:noFill/>
        </p:spPr>
      </p:pic>
      <p:pic>
        <p:nvPicPr>
          <p:cNvPr id="25612" name="Picture 12" descr="http://www.neir0mancer.ru/images/pictures/store_apendix_big3967_4514.jpg"/>
          <p:cNvPicPr>
            <a:picLocks noChangeAspect="1" noChangeArrowheads="1"/>
          </p:cNvPicPr>
          <p:nvPr/>
        </p:nvPicPr>
        <p:blipFill>
          <a:blip r:embed="rId6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012160" y="332656"/>
            <a:ext cx="2253630" cy="2253630"/>
          </a:xfrm>
          <a:prstGeom prst="rect">
            <a:avLst/>
          </a:prstGeom>
          <a:noFill/>
        </p:spPr>
      </p:pic>
      <p:pic>
        <p:nvPicPr>
          <p:cNvPr id="25616" name="Picture 16" descr="http://samovar-holm.ru/images/106-1.JPG"/>
          <p:cNvPicPr>
            <a:picLocks noChangeAspect="1" noChangeArrowheads="1"/>
          </p:cNvPicPr>
          <p:nvPr/>
        </p:nvPicPr>
        <p:blipFill>
          <a:blip r:embed="rId7" cstate="screen"/>
          <a:srcRect/>
          <a:stretch>
            <a:fillRect/>
          </a:stretch>
        </p:blipFill>
        <p:spPr bwMode="auto">
          <a:xfrm>
            <a:off x="6084168" y="3429000"/>
            <a:ext cx="2160240" cy="316835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glow rad="228600">
              <a:schemeClr val="accent1">
                <a:satMod val="175000"/>
                <a:alpha val="40000"/>
              </a:schemeClr>
            </a:glow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2" name="Выноска со стрелками влево/вправо 11"/>
          <p:cNvSpPr/>
          <p:nvPr/>
        </p:nvSpPr>
        <p:spPr>
          <a:xfrm rot="16200000" flipH="1">
            <a:off x="795572" y="1732820"/>
            <a:ext cx="1216152" cy="2304256"/>
          </a:xfrm>
          <a:prstGeom prst="leftRightArrowCallou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vert" rtlCol="0" anchor="ctr"/>
          <a:lstStyle/>
          <a:p>
            <a:pPr algn="ctr"/>
            <a:r>
              <a:rPr lang="ru-RU" sz="4400" dirty="0" smtClean="0">
                <a:solidFill>
                  <a:srgbClr val="7030A0"/>
                </a:solidFill>
              </a:rPr>
              <a:t>Банка</a:t>
            </a:r>
            <a:endParaRPr lang="ru-RU" sz="4400" dirty="0">
              <a:solidFill>
                <a:srgbClr val="7030A0"/>
              </a:solidFill>
            </a:endParaRPr>
          </a:p>
        </p:txBody>
      </p:sp>
      <p:sp>
        <p:nvSpPr>
          <p:cNvPr id="15" name="Выноска со стрелками влево/вправо 14"/>
          <p:cNvSpPr/>
          <p:nvPr/>
        </p:nvSpPr>
        <p:spPr>
          <a:xfrm rot="16200000">
            <a:off x="3603884" y="1732820"/>
            <a:ext cx="1216152" cy="2304256"/>
          </a:xfrm>
          <a:prstGeom prst="leftRightArrowCallou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vert" rtlCol="0" anchor="ctr"/>
          <a:lstStyle/>
          <a:p>
            <a:pPr algn="ctr"/>
            <a:r>
              <a:rPr lang="ru-RU" sz="4000" dirty="0" smtClean="0">
                <a:solidFill>
                  <a:srgbClr val="7030A0"/>
                </a:solidFill>
              </a:rPr>
              <a:t>Рюмка</a:t>
            </a:r>
            <a:endParaRPr lang="ru-RU" sz="4000" dirty="0">
              <a:solidFill>
                <a:srgbClr val="7030A0"/>
              </a:solidFill>
            </a:endParaRPr>
          </a:p>
        </p:txBody>
      </p:sp>
      <p:sp>
        <p:nvSpPr>
          <p:cNvPr id="16" name="Выноска со стрелками влево/вправо 15"/>
          <p:cNvSpPr/>
          <p:nvPr/>
        </p:nvSpPr>
        <p:spPr>
          <a:xfrm rot="16200000">
            <a:off x="6556212" y="1732821"/>
            <a:ext cx="1216152" cy="2304256"/>
          </a:xfrm>
          <a:prstGeom prst="leftRightArrowCallou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vert" rtlCol="0" anchor="ctr"/>
          <a:lstStyle/>
          <a:p>
            <a:pPr algn="ctr"/>
            <a:r>
              <a:rPr lang="ru-RU" sz="3600" dirty="0" smtClean="0">
                <a:solidFill>
                  <a:srgbClr val="7030A0"/>
                </a:solidFill>
              </a:rPr>
              <a:t>Шар</a:t>
            </a:r>
            <a:endParaRPr lang="ru-RU" sz="3600" dirty="0">
              <a:solidFill>
                <a:srgbClr val="7030A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 descr="http://www.antikvar.dn.ua/_ph/8/759027914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251520" y="3068960"/>
            <a:ext cx="2588865" cy="345182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glow rad="228600">
              <a:schemeClr val="accent1">
                <a:satMod val="175000"/>
                <a:alpha val="40000"/>
              </a:schemeClr>
            </a:glow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8678" name="Picture 6" descr="http://samovarchiki.ru/published/publicdata/K73SPBRUSAMOVARY/attachments/SC/products_pictures/grusha-puchkov-iz_enl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2987824" y="3068960"/>
            <a:ext cx="2880320" cy="345638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glow rad="228600">
              <a:schemeClr val="accent3">
                <a:satMod val="175000"/>
                <a:alpha val="40000"/>
              </a:schemeClr>
            </a:glow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8682" name="Picture 10" descr="http://pics.photographer.ru/nonstop/pics/pictures/719/719328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6012160" y="3068960"/>
            <a:ext cx="2880320" cy="345638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glow rad="228600">
              <a:schemeClr val="accent1">
                <a:satMod val="175000"/>
                <a:alpha val="40000"/>
              </a:schemeClr>
            </a:glow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8684" name="Picture 12" descr="http://www.fitfit.ru/c/img/pbf758ca1dc64d22482eb99c8b5dcd6dc_w640_h640_te"/>
          <p:cNvPicPr>
            <a:picLocks noChangeAspect="1" noChangeArrowheads="1"/>
          </p:cNvPicPr>
          <p:nvPr/>
        </p:nvPicPr>
        <p:blipFill>
          <a:blip r:embed="rId5" cstate="screen">
            <a:clrChange>
              <a:clrFrom>
                <a:srgbClr val="F9F8E4"/>
              </a:clrFrom>
              <a:clrTo>
                <a:srgbClr val="F9F8E4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3466401">
            <a:off x="588366" y="165445"/>
            <a:ext cx="1776543" cy="1776544"/>
          </a:xfrm>
          <a:prstGeom prst="rect">
            <a:avLst/>
          </a:prstGeom>
          <a:noFill/>
        </p:spPr>
      </p:pic>
      <p:pic>
        <p:nvPicPr>
          <p:cNvPr id="28686" name="Picture 14" descr="http://www.fruit.kiev.ua/publication/upload/123/545/melo1.jpg"/>
          <p:cNvPicPr>
            <a:picLocks noChangeAspect="1" noChangeArrowheads="1"/>
          </p:cNvPicPr>
          <p:nvPr/>
        </p:nvPicPr>
        <p:blipFill>
          <a:blip r:embed="rId6" cstate="screen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660232" y="188640"/>
            <a:ext cx="2136251" cy="1512168"/>
          </a:xfrm>
          <a:prstGeom prst="rect">
            <a:avLst/>
          </a:prstGeom>
          <a:noFill/>
        </p:spPr>
      </p:pic>
      <p:sp>
        <p:nvSpPr>
          <p:cNvPr id="11" name="Выноска со стрелками влево/вправо 10"/>
          <p:cNvSpPr/>
          <p:nvPr/>
        </p:nvSpPr>
        <p:spPr>
          <a:xfrm rot="5400000">
            <a:off x="755576" y="1124744"/>
            <a:ext cx="1512168" cy="2664296"/>
          </a:xfrm>
          <a:prstGeom prst="leftRightArrowCallout">
            <a:avLst>
              <a:gd name="adj1" fmla="val 14470"/>
              <a:gd name="adj2" fmla="val 33772"/>
              <a:gd name="adj3" fmla="val 22494"/>
              <a:gd name="adj4" fmla="val 42481"/>
            </a:avLst>
          </a:prstGeom>
          <a:ln>
            <a:solidFill>
              <a:schemeClr val="bg1"/>
            </a:solidFill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ru-RU" sz="3600" dirty="0" smtClean="0">
                <a:latin typeface="Century" pitchFamily="18" charset="0"/>
              </a:rPr>
              <a:t>Арбуз</a:t>
            </a:r>
            <a:endParaRPr lang="ru-RU" sz="3600" dirty="0">
              <a:latin typeface="Century" pitchFamily="18" charset="0"/>
            </a:endParaRPr>
          </a:p>
        </p:txBody>
      </p:sp>
      <p:sp>
        <p:nvSpPr>
          <p:cNvPr id="14" name="Выноска со стрелками влево/вправо 13"/>
          <p:cNvSpPr/>
          <p:nvPr/>
        </p:nvSpPr>
        <p:spPr>
          <a:xfrm rot="5400000">
            <a:off x="3707904" y="1124744"/>
            <a:ext cx="1512168" cy="2664296"/>
          </a:xfrm>
          <a:prstGeom prst="leftRightArrowCallout">
            <a:avLst>
              <a:gd name="adj1" fmla="val 14470"/>
              <a:gd name="adj2" fmla="val 33772"/>
              <a:gd name="adj3" fmla="val 22494"/>
              <a:gd name="adj4" fmla="val 42481"/>
            </a:avLst>
          </a:prstGeom>
          <a:ln>
            <a:solidFill>
              <a:schemeClr val="bg1"/>
            </a:solidFill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ru-RU" sz="3600" dirty="0" smtClean="0">
                <a:latin typeface="Century" pitchFamily="18" charset="0"/>
              </a:rPr>
              <a:t>Груша</a:t>
            </a:r>
            <a:endParaRPr lang="ru-RU" sz="3600" dirty="0">
              <a:latin typeface="Century" pitchFamily="18" charset="0"/>
            </a:endParaRPr>
          </a:p>
        </p:txBody>
      </p:sp>
      <p:pic>
        <p:nvPicPr>
          <p:cNvPr id="28689" name="Picture 17" descr="D:\disc_C\Мои документы\Детский сад\груша копия.jpg"/>
          <p:cNvPicPr>
            <a:picLocks noChangeAspect="1" noChangeArrowheads="1"/>
          </p:cNvPicPr>
          <p:nvPr/>
        </p:nvPicPr>
        <p:blipFill>
          <a:blip r:embed="rId7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8668" t="7057" r="11790"/>
          <a:stretch>
            <a:fillRect/>
          </a:stretch>
        </p:blipFill>
        <p:spPr bwMode="auto">
          <a:xfrm rot="10800000">
            <a:off x="3757408" y="92043"/>
            <a:ext cx="1606680" cy="1880998"/>
          </a:xfrm>
          <a:prstGeom prst="rect">
            <a:avLst/>
          </a:prstGeom>
          <a:noFill/>
        </p:spPr>
      </p:pic>
      <p:sp>
        <p:nvSpPr>
          <p:cNvPr id="15" name="Выноска со стрелками влево/вправо 14"/>
          <p:cNvSpPr/>
          <p:nvPr/>
        </p:nvSpPr>
        <p:spPr>
          <a:xfrm rot="5400000">
            <a:off x="6804248" y="1124744"/>
            <a:ext cx="1512168" cy="2664296"/>
          </a:xfrm>
          <a:prstGeom prst="leftRightArrowCallout">
            <a:avLst>
              <a:gd name="adj1" fmla="val 14470"/>
              <a:gd name="adj2" fmla="val 33772"/>
              <a:gd name="adj3" fmla="val 22494"/>
              <a:gd name="adj4" fmla="val 42481"/>
            </a:avLst>
          </a:prstGeom>
          <a:ln>
            <a:solidFill>
              <a:schemeClr val="bg1"/>
            </a:solidFill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ru-RU" sz="3600" dirty="0" smtClean="0">
                <a:latin typeface="Century" pitchFamily="18" charset="0"/>
              </a:rPr>
              <a:t>Дыня</a:t>
            </a:r>
            <a:endParaRPr lang="ru-RU" sz="3600" dirty="0">
              <a:latin typeface="Century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C:\Users\пользователь\Documents\картинки самовара\samovar-flor-vaza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395536" y="332656"/>
            <a:ext cx="2879725" cy="36576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26628" name="Picture 4" descr="http://img1.liveinternet.ru/images/attach/c/3/74/903/74903581_3453311_7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3203848" y="1124744"/>
            <a:ext cx="2880320" cy="367240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26634" name="Picture 10" descr="http://magazin-samovarov.ru/upload/medialibrary/130/gngwaiz-pvyxhlp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6228184" y="2060848"/>
            <a:ext cx="2592287" cy="367240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5" name="Выноска со стрелкой вверх 4"/>
          <p:cNvSpPr/>
          <p:nvPr/>
        </p:nvSpPr>
        <p:spPr>
          <a:xfrm>
            <a:off x="323528" y="3861048"/>
            <a:ext cx="2592288" cy="1152128"/>
          </a:xfrm>
          <a:prstGeom prst="upArrowCallout">
            <a:avLst>
              <a:gd name="adj1" fmla="val 18532"/>
              <a:gd name="adj2" fmla="val 37691"/>
              <a:gd name="adj3" fmla="val 24194"/>
              <a:gd name="adj4" fmla="val 64977"/>
            </a:avLst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dirty="0" smtClean="0">
                <a:latin typeface="Century" pitchFamily="18" charset="0"/>
              </a:rPr>
              <a:t>Ваза</a:t>
            </a:r>
            <a:endParaRPr lang="ru-RU" sz="4000" dirty="0">
              <a:latin typeface="Century" pitchFamily="18" charset="0"/>
            </a:endParaRPr>
          </a:p>
        </p:txBody>
      </p:sp>
      <p:sp>
        <p:nvSpPr>
          <p:cNvPr id="7" name="Выноска со стрелкой вверх 6"/>
          <p:cNvSpPr/>
          <p:nvPr/>
        </p:nvSpPr>
        <p:spPr>
          <a:xfrm>
            <a:off x="3203848" y="4725144"/>
            <a:ext cx="2592288" cy="1152128"/>
          </a:xfrm>
          <a:prstGeom prst="upArrowCallout">
            <a:avLst>
              <a:gd name="adj1" fmla="val 18532"/>
              <a:gd name="adj2" fmla="val 37691"/>
              <a:gd name="adj3" fmla="val 24194"/>
              <a:gd name="adj4" fmla="val 64977"/>
            </a:avLst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dirty="0" smtClean="0">
                <a:latin typeface="Century" pitchFamily="18" charset="0"/>
              </a:rPr>
              <a:t>Петух</a:t>
            </a:r>
            <a:endParaRPr lang="ru-RU" sz="4000" dirty="0">
              <a:latin typeface="Century" pitchFamily="18" charset="0"/>
            </a:endParaRPr>
          </a:p>
        </p:txBody>
      </p:sp>
      <p:sp>
        <p:nvSpPr>
          <p:cNvPr id="8" name="Выноска со стрелкой вверх 7"/>
          <p:cNvSpPr/>
          <p:nvPr/>
        </p:nvSpPr>
        <p:spPr>
          <a:xfrm>
            <a:off x="6372200" y="5589240"/>
            <a:ext cx="2592288" cy="1152128"/>
          </a:xfrm>
          <a:prstGeom prst="upArrowCallout">
            <a:avLst>
              <a:gd name="adj1" fmla="val 18532"/>
              <a:gd name="adj2" fmla="val 37691"/>
              <a:gd name="adj3" fmla="val 24194"/>
              <a:gd name="adj4" fmla="val 64977"/>
            </a:avLst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dirty="0" smtClean="0">
                <a:latin typeface="Century" pitchFamily="18" charset="0"/>
              </a:rPr>
              <a:t>Бочонок</a:t>
            </a:r>
            <a:endParaRPr lang="ru-RU" sz="4000" dirty="0">
              <a:latin typeface="Century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985</TotalTime>
  <Words>165</Words>
  <Application>Microsoft Office PowerPoint</Application>
  <PresentationFormat>Экран (4:3)</PresentationFormat>
  <Paragraphs>59</Paragraphs>
  <Slides>19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Поток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</vt:vector>
  </TitlesOfParts>
  <Company>Reanimator Extreme Edition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пользователь</dc:creator>
  <cp:lastModifiedBy>пользователь</cp:lastModifiedBy>
  <cp:revision>117</cp:revision>
  <dcterms:created xsi:type="dcterms:W3CDTF">2013-02-15T16:32:25Z</dcterms:created>
  <dcterms:modified xsi:type="dcterms:W3CDTF">2014-02-27T12:36:01Z</dcterms:modified>
</cp:coreProperties>
</file>