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81" r:id="rId3"/>
    <p:sldId id="277" r:id="rId4"/>
    <p:sldId id="268" r:id="rId5"/>
    <p:sldId id="269" r:id="rId6"/>
    <p:sldId id="264" r:id="rId7"/>
    <p:sldId id="325" r:id="rId8"/>
    <p:sldId id="351" r:id="rId9"/>
    <p:sldId id="292" r:id="rId10"/>
    <p:sldId id="356" r:id="rId11"/>
    <p:sldId id="296" r:id="rId12"/>
    <p:sldId id="304" r:id="rId13"/>
    <p:sldId id="311" r:id="rId14"/>
    <p:sldId id="307" r:id="rId15"/>
    <p:sldId id="313" r:id="rId16"/>
    <p:sldId id="316" r:id="rId17"/>
    <p:sldId id="322" r:id="rId18"/>
    <p:sldId id="342" r:id="rId19"/>
    <p:sldId id="326" r:id="rId20"/>
    <p:sldId id="340" r:id="rId21"/>
    <p:sldId id="346" r:id="rId22"/>
    <p:sldId id="345" r:id="rId23"/>
    <p:sldId id="328" r:id="rId24"/>
    <p:sldId id="32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A23E7-0630-4CD0-BA7A-E4C3D11F478E}" type="datetimeFigureOut">
              <a:rPr lang="ru-RU"/>
              <a:pPr>
                <a:defRPr/>
              </a:pPr>
              <a:t>16.04.2012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FD5F-49C7-4CDD-8D17-EBC2D25BE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2746-DDD7-4AB4-A4AC-0AA295CF88D1}" type="datetimeFigureOut">
              <a:rPr lang="ru-RU"/>
              <a:pPr>
                <a:defRPr/>
              </a:pPr>
              <a:t>16.04.2012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48546-9F45-4BD2-B80F-E95DB51E7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B33B-B025-4769-805D-191D3F471328}" type="datetimeFigureOut">
              <a:rPr lang="ru-RU"/>
              <a:pPr>
                <a:defRPr/>
              </a:pPr>
              <a:t>16.04.2012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5FB3-07C2-4261-8E44-562DF276B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C695EE-BD7C-4B6E-A4E2-719FE67FFB72}" type="datetimeFigureOut">
              <a:rPr lang="ru-RU"/>
              <a:pPr>
                <a:defRPr/>
              </a:pPr>
              <a:t>16.04.2012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27163B-C082-4225-96B0-7E529E902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130AE-0577-42EA-8A42-5FBDD11466CD}" type="datetimeFigureOut">
              <a:rPr lang="ru-RU"/>
              <a:pPr>
                <a:defRPr/>
              </a:pPr>
              <a:t>16.04.2012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BA729-55EA-49FC-9E53-B9C6BCA3E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3FF3-A83E-438F-9DE6-7FB81F924D1C}" type="datetimeFigureOut">
              <a:rPr lang="ru-RU"/>
              <a:pPr>
                <a:defRPr/>
              </a:pPr>
              <a:t>16.04.2012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5E507-B50E-479F-8A8E-B4845442B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57E0-F36B-4080-8820-E0565E7BCDD0}" type="datetimeFigureOut">
              <a:rPr lang="ru-RU"/>
              <a:pPr>
                <a:defRPr/>
              </a:pPr>
              <a:t>16.04.2012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605A4-B9B4-4220-A6D7-51AF74519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CACCFD-0BAB-40C1-A64E-1C429FBDD12A}" type="datetimeFigureOut">
              <a:rPr lang="ru-RU"/>
              <a:pPr>
                <a:defRPr/>
              </a:pPr>
              <a:t>16.04.2012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66293D-2785-473A-B3F6-A77D75D93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0E72-0328-4E07-AA4C-56E2531731E5}" type="datetimeFigureOut">
              <a:rPr lang="ru-RU"/>
              <a:pPr>
                <a:defRPr/>
              </a:pPr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64EB-96F7-451A-9DBD-6CEF740DF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6C9FC8-51F1-45FB-85FA-D193A5A0D52F}" type="datetimeFigureOut">
              <a:rPr lang="ru-RU"/>
              <a:pPr>
                <a:defRPr/>
              </a:pPr>
              <a:t>16.04.2012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B4839C-9A68-4E9A-B8B8-CE561B333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BE3372-F363-4227-BCB9-0EDD8C2331C1}" type="datetimeFigureOut">
              <a:rPr lang="ru-RU"/>
              <a:pPr>
                <a:defRPr/>
              </a:pPr>
              <a:t>16.04.2012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F3B4FB-32A0-4E67-9FAA-2F49A3723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5E63EC9-381D-413A-ACA5-11C259E4EC6B}" type="datetimeFigureOut">
              <a:rPr lang="ru-RU"/>
              <a:pPr>
                <a:defRPr/>
              </a:pPr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E986078-62AD-467F-AE8A-60963F770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5" r:id="rId4"/>
    <p:sldLayoutId id="2147483696" r:id="rId5"/>
    <p:sldLayoutId id="2147483703" r:id="rId6"/>
    <p:sldLayoutId id="2147483697" r:id="rId7"/>
    <p:sldLayoutId id="2147483704" r:id="rId8"/>
    <p:sldLayoutId id="2147483705" r:id="rId9"/>
    <p:sldLayoutId id="2147483698" r:id="rId10"/>
    <p:sldLayoutId id="2147483699" r:id="rId11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357166"/>
            <a:ext cx="66437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3399"/>
                </a:solidFill>
                <a:latin typeface="Times New Roman" pitchFamily="18" charset="0"/>
              </a:rPr>
              <a:t>«Логико-математические игры в работе с дошкольниками как средство формирования логического мышления»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572008"/>
            <a:ext cx="357186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200" b="1" dirty="0" smtClean="0">
                <a:solidFill>
                  <a:srgbClr val="00B0F0"/>
                </a:solidFill>
              </a:rPr>
              <a:t>ВОСПИТАТЕЛЬ  МБДОУ №85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>
                <a:solidFill>
                  <a:srgbClr val="00B0F0"/>
                </a:solidFill>
              </a:rPr>
              <a:t>КАТОВИЧ А.В.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smtClean="0">
                <a:solidFill>
                  <a:srgbClr val="00B0F0"/>
                </a:solidFill>
              </a:rPr>
              <a:t>Г.Мурманск</a:t>
            </a:r>
            <a:endParaRPr lang="ru-RU" sz="3200" b="1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714753"/>
            <a:ext cx="4429188" cy="2133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00B0F0"/>
                </a:solidFill>
              </a:rPr>
              <a:t>умение ориентироваться в форме и размере геометрических фигур,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пространственных отношениях; </a:t>
            </a:r>
          </a:p>
          <a:p>
            <a:endParaRPr lang="ru-RU" sz="2000" dirty="0" smtClean="0">
              <a:solidFill>
                <a:srgbClr val="00B0F0"/>
              </a:solidFill>
            </a:endParaRPr>
          </a:p>
          <a:p>
            <a:endParaRPr lang="ru-RU" sz="2000" dirty="0" smtClean="0">
              <a:solidFill>
                <a:srgbClr val="00B0F0"/>
              </a:solidFill>
            </a:endParaRPr>
          </a:p>
          <a:p>
            <a:endParaRPr lang="ru-RU" sz="2800" dirty="0" smtClean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286180" y="4429132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-</a:t>
            </a:r>
            <a:endParaRPr lang="ru-RU" sz="2800" dirty="0"/>
          </a:p>
        </p:txBody>
      </p:sp>
      <p:pic>
        <p:nvPicPr>
          <p:cNvPr id="8" name="Picture 2" descr="C:\Users\Мама и Папа\Desktop\SDC10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00306"/>
            <a:ext cx="3571900" cy="421484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000240"/>
            <a:ext cx="83582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-</a:t>
            </a:r>
            <a:r>
              <a:rPr lang="ru-RU" sz="2400" dirty="0" smtClean="0">
                <a:solidFill>
                  <a:srgbClr val="00B0F0"/>
                </a:solidFill>
              </a:rPr>
              <a:t>внимание, память, пространственное и логическое мышление;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B0F0"/>
                </a:solidFill>
              </a:rPr>
              <a:t>воображение, 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творческие способности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428604"/>
            <a:ext cx="72152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33CC"/>
                </a:solidFill>
              </a:rPr>
              <a:t>Развивающие игры </a:t>
            </a:r>
            <a:r>
              <a:rPr lang="ru-RU" sz="3200" dirty="0" err="1" smtClean="0">
                <a:solidFill>
                  <a:srgbClr val="FF33CC"/>
                </a:solidFill>
              </a:rPr>
              <a:t>Воскобовича</a:t>
            </a:r>
            <a:endParaRPr lang="ru-RU" sz="3200" dirty="0" smtClean="0">
              <a:solidFill>
                <a:srgbClr val="FF33CC"/>
              </a:solidFill>
            </a:endParaRPr>
          </a:p>
          <a:p>
            <a:endParaRPr lang="ru-RU" sz="3200" dirty="0" smtClean="0">
              <a:solidFill>
                <a:srgbClr val="FF33CC"/>
              </a:solidFill>
            </a:endParaRPr>
          </a:p>
          <a:p>
            <a:r>
              <a:rPr lang="ru-RU" sz="2400" dirty="0" smtClean="0">
                <a:solidFill>
                  <a:srgbClr val="FF33CC"/>
                </a:solidFill>
              </a:rPr>
              <a:t>Что развивают: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643446"/>
            <a:ext cx="4286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-</a:t>
            </a:r>
            <a:r>
              <a:rPr lang="ru-RU" sz="2000" dirty="0" smtClean="0">
                <a:solidFill>
                  <a:srgbClr val="00B0F0"/>
                </a:solidFill>
              </a:rPr>
              <a:t>умение конструировать плоскостные и объемные фигуры, пользуясь пооперационной схемой или собственным замысло</a:t>
            </a:r>
            <a:r>
              <a:rPr lang="ru-RU" dirty="0" smtClean="0">
                <a:solidFill>
                  <a:srgbClr val="00B0F0"/>
                </a:solidFill>
              </a:rPr>
              <a:t>м;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6286520"/>
            <a:ext cx="285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-</a:t>
            </a:r>
            <a:r>
              <a:rPr lang="ru-RU" sz="2000" dirty="0" smtClean="0">
                <a:solidFill>
                  <a:srgbClr val="00B0F0"/>
                </a:solidFill>
              </a:rPr>
              <a:t>мелкую моторику рук.</a:t>
            </a:r>
            <a:endParaRPr lang="ru-RU" sz="2000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3399"/>
                </a:solidFill>
              </a:rPr>
              <a:t>"</a:t>
            </a:r>
            <a:r>
              <a:rPr lang="ru-RU" sz="3200" dirty="0" err="1" smtClean="0">
                <a:solidFill>
                  <a:srgbClr val="FF3399"/>
                </a:solidFill>
              </a:rPr>
              <a:t>Геоконт</a:t>
            </a:r>
            <a:r>
              <a:rPr lang="ru-RU" sz="3200" dirty="0" smtClean="0">
                <a:solidFill>
                  <a:srgbClr val="FF0066"/>
                </a:solidFill>
              </a:rPr>
              <a:t>"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00B0F0"/>
                </a:solidFill>
              </a:rPr>
              <a:t>открывает ребенку мир геометрических и образных превращений, разноцветных приключений. 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71678"/>
            <a:ext cx="5000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33CC"/>
                </a:solidFill>
              </a:rPr>
              <a:t>Что развивает 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00B0F0"/>
                </a:solidFill>
              </a:rPr>
              <a:t>- освоение названий и структуры геометрических фигур, их размера; 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- умение строить симметричные, несимметричные фигуры, узоры ориентироваться в пространстве; 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- умение конструировать фигуры по схеме, картинке, словесному алгоритму и собственному замыслу;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 - внимание, память, элементы логического мышления; 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- воображение, творческие способности; 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- пальцевую и кистевую моторику рук.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Мама и Папа\Desktop\Фотографии\100SSCAM\SDC10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3116"/>
            <a:ext cx="3214710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H="1">
            <a:off x="1214414" y="428604"/>
            <a:ext cx="123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0724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3399"/>
                </a:solidFill>
              </a:rPr>
              <a:t>«Сложи квадрат</a:t>
            </a:r>
            <a:r>
              <a:rPr lang="ru-RU" sz="2400" dirty="0" smtClean="0">
                <a:solidFill>
                  <a:srgbClr val="FF0066"/>
                </a:solidFill>
              </a:rPr>
              <a:t>»</a:t>
            </a:r>
            <a:r>
              <a:rPr lang="ru-RU" sz="2400" dirty="0" smtClean="0">
                <a:solidFill>
                  <a:srgbClr val="00B0F0"/>
                </a:solidFill>
              </a:rPr>
              <a:t> - знаменитая игра Никитина для развития интеллектуального потенциала малышей. Выполнение игровых заданий способствует развитию сообразительности, пространственного воображения, логического мышления, математических и творческих способностей детей дошкольного возраста. 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7" name="Picture 6" descr="C:\Users\Мама и Папа\Desktop\Фотографии\SDC1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32861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3357562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В игре 3 варианта сложности: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FF33CC"/>
                </a:solidFill>
              </a:rPr>
              <a:t>1уровень</a:t>
            </a:r>
            <a:r>
              <a:rPr lang="ru-RU" sz="2400" dirty="0" smtClean="0"/>
              <a:t> – составление квадрата из 2-3 частей.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FF3399"/>
                </a:solidFill>
              </a:rPr>
              <a:t>2уровень</a:t>
            </a:r>
            <a:r>
              <a:rPr lang="ru-RU" sz="2400" dirty="0" smtClean="0"/>
              <a:t>- 3-5.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FF3399"/>
                </a:solidFill>
              </a:rPr>
              <a:t>3уровен</a:t>
            </a:r>
            <a:r>
              <a:rPr lang="ru-RU" sz="2400" dirty="0" smtClean="0"/>
              <a:t>ь- 4-7.</a:t>
            </a: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8001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33CC"/>
                </a:solidFill>
              </a:rPr>
              <a:t>Кубики Никитина </a:t>
            </a:r>
            <a:endParaRPr lang="ru-RU" sz="2400" dirty="0" smtClean="0">
              <a:solidFill>
                <a:srgbClr val="00B0F0"/>
              </a:solidFill>
            </a:endParaRPr>
          </a:p>
          <a:p>
            <a:r>
              <a:rPr lang="ru-RU" sz="2400" dirty="0" smtClean="0">
                <a:solidFill>
                  <a:srgbClr val="00B0F0"/>
                </a:solidFill>
              </a:rPr>
              <a:t> В процессе игры с кубиками Никитина дети тренируют навыки счета, учатся ориентироваться в пространстве и во времени, конструктивные способности, развивают внимание, память, мелкую моторику, логическое мышление, воображение и речь.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 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5" name="Picture 3" descr="C:\Users\Мама и Папа\Desktop\Фотографии\100SSCAM\SDC10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143248"/>
            <a:ext cx="400052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5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3399"/>
                </a:solidFill>
              </a:rPr>
              <a:t>Подбери заплатку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 .</a:t>
            </a:r>
            <a:r>
              <a:rPr lang="ru-RU" sz="2800" dirty="0" smtClean="0">
                <a:solidFill>
                  <a:srgbClr val="00B0F0"/>
                </a:solidFill>
              </a:rPr>
              <a:t>Игра на развитие логического мышления. 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 Задание для ребенка подобрать правильную заплатку к картинкам. 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Picture 5" descr="C:\Users\Мама и Папа\Desktop\Фотографии\SDC10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8"/>
            <a:ext cx="42148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14290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ГЕОМЕТРИЧЕСКИЕ КОНСТРУКТОРЫ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Выноска со стрелкой вверх 4"/>
          <p:cNvSpPr/>
          <p:nvPr/>
        </p:nvSpPr>
        <p:spPr>
          <a:xfrm>
            <a:off x="1571604" y="928670"/>
            <a:ext cx="6119834" cy="71438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472" tIns="220472" rIns="220472" bIns="220472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Aft>
                <a:spcPct val="35000"/>
              </a:spcAft>
            </a:pPr>
            <a:r>
              <a:rPr lang="ru-RU" sz="3100" kern="1200" dirty="0" smtClean="0"/>
              <a:t>Расчлененный </a:t>
            </a:r>
            <a:r>
              <a:rPr lang="ru-RU" sz="3100" dirty="0" smtClean="0"/>
              <a:t>образец (</a:t>
            </a:r>
            <a:r>
              <a:rPr lang="ru-RU" sz="2000" dirty="0" smtClean="0"/>
              <a:t>разбиением на составляющие части)</a:t>
            </a:r>
            <a:endParaRPr lang="ru-RU" sz="2000" kern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214554"/>
            <a:ext cx="6143668" cy="1144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defTabSz="1377950">
              <a:lnSpc>
                <a:spcPct val="90000"/>
              </a:lnSpc>
              <a:spcAft>
                <a:spcPct val="35000"/>
              </a:spcAft>
            </a:pPr>
            <a:r>
              <a:rPr lang="ru-RU" sz="2800" dirty="0" smtClean="0"/>
              <a:t>Нерасчлененный образец (</a:t>
            </a:r>
            <a:r>
              <a:rPr lang="ru-RU" sz="2000" dirty="0" smtClean="0"/>
              <a:t>последовательность складывания  от ребенка скрыта) </a:t>
            </a:r>
            <a:endParaRPr lang="ru-RU" sz="20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357686" y="1643050"/>
            <a:ext cx="571504" cy="571504"/>
          </a:xfrm>
          <a:prstGeom prst="downArrow">
            <a:avLst>
              <a:gd name="adj1" fmla="val 50000"/>
              <a:gd name="adj2" fmla="val 54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верх 4"/>
          <p:cNvSpPr/>
          <p:nvPr/>
        </p:nvSpPr>
        <p:spPr>
          <a:xfrm>
            <a:off x="1571604" y="3857628"/>
            <a:ext cx="6191272" cy="571504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472" tIns="220472" rIns="220472" bIns="220472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100" kern="1200" dirty="0" smtClean="0"/>
              <a:t>Рисунок</a:t>
            </a:r>
            <a:endParaRPr lang="ru-RU" sz="3100" kern="12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57686" y="3357562"/>
            <a:ext cx="571504" cy="50006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4929198"/>
            <a:ext cx="607223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Собственный замысел (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приходится пройти  опыт творца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357686" y="4429132"/>
            <a:ext cx="571504" cy="500066"/>
          </a:xfrm>
          <a:prstGeom prst="downArrow">
            <a:avLst>
              <a:gd name="adj1" fmla="val 50000"/>
              <a:gd name="adj2" fmla="val 58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ма и Папа\Desktop\SDC1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071678"/>
            <a:ext cx="328614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571900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Решение логических задач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4" descr="C:\Users\Мама и Папа\Desktop\Фотографии\SDC100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3116"/>
            <a:ext cx="37147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92961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Шуточные задачи  по математике</a:t>
            </a:r>
          </a:p>
          <a:p>
            <a:pPr eaLnBrk="0" hangingPunct="0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для дошкольников </a:t>
            </a:r>
          </a:p>
          <a:p>
            <a:pPr eaLnBrk="0" hangingPunct="0"/>
            <a:r>
              <a:rPr lang="ru-RU" sz="4000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*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Из какой посуды нельзя ничего съесть? (Из пустой)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* Курица, стоящая на одной ноге, весит 2 кг. Сколько весит курица, стоящая на двух ногах? (2 кг)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 * Одно яйцо варят 4 минуты. Сколько минут надо варить 6 яиц? (4 мин)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* На столе лежало 4 яблока. Одно из них разрезали пополам и положили на стол. Сколько яблок на столе? (4 яблока)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Значительное место по развитию у детей логического мышления в математическом развитии я отвела знакомству детей с числами и цифрами.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571744"/>
            <a:ext cx="850112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Играя и выполняя упражнения, дети постепенно: 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sz="2400" dirty="0" smtClean="0">
                <a:solidFill>
                  <a:srgbClr val="FF0066"/>
                </a:solidFill>
              </a:rPr>
              <a:t>— овладевают умением выделять образы цифр; </a:t>
            </a:r>
          </a:p>
          <a:p>
            <a:r>
              <a:rPr lang="ru-RU" sz="2400" dirty="0" smtClean="0">
                <a:solidFill>
                  <a:srgbClr val="FF0066"/>
                </a:solidFill>
              </a:rPr>
              <a:t> — закрепляют навыки последовательного счета; </a:t>
            </a:r>
          </a:p>
          <a:p>
            <a:r>
              <a:rPr lang="ru-RU" sz="2400" dirty="0" smtClean="0">
                <a:solidFill>
                  <a:srgbClr val="FF0066"/>
                </a:solidFill>
              </a:rPr>
              <a:t> — учатся соотносить количество  предметов с определенной цифрой; </a:t>
            </a:r>
          </a:p>
          <a:p>
            <a:r>
              <a:rPr lang="ru-RU" sz="2400" dirty="0" smtClean="0">
                <a:solidFill>
                  <a:srgbClr val="FF0066"/>
                </a:solidFill>
              </a:rPr>
              <a:t> — развивают зрительную память и ручную моторику, внимание и мышление; </a:t>
            </a:r>
          </a:p>
          <a:p>
            <a:r>
              <a:rPr lang="ru-RU" sz="2400" dirty="0" smtClean="0">
                <a:solidFill>
                  <a:srgbClr val="FF0066"/>
                </a:solidFill>
              </a:rPr>
              <a:t> — овладевают различными речевыми умениями и навыками. </a:t>
            </a:r>
          </a:p>
          <a:p>
            <a:r>
              <a:rPr lang="ru-RU" sz="2400" dirty="0" smtClean="0">
                <a:solidFill>
                  <a:srgbClr val="FF0066"/>
                </a:solidFill>
              </a:rPr>
              <a:t> </a:t>
            </a:r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200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Цель: Активизация мыслительной деятельности детей старшего дошкольного возраста в развивающих математических играх.</a:t>
            </a:r>
            <a:r>
              <a:rPr lang="ru-RU" sz="3200" dirty="0" smtClean="0"/>
              <a:t> </a:t>
            </a:r>
          </a:p>
          <a:p>
            <a:pPr eaLnBrk="0" hangingPunct="0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214554"/>
            <a:ext cx="8001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На решение этой задачи направлена система по развитию у дошкольников  логико-математических представлений и умений, основанная на использовании игр и упражнений с уникальными по своим возможностям дидактическими материалами.</a:t>
            </a:r>
            <a:r>
              <a:rPr lang="ru-RU" sz="3200" dirty="0" smtClean="0"/>
              <a:t> </a:t>
            </a:r>
          </a:p>
          <a:p>
            <a:endParaRPr lang="ru-RU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00612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Вставь пропущенные цифры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C:\Users\Мама и Папа\Desktop\Фотографии\SDC1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4143375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 и Папа\Desktop\Фотографии\100SSCAM\SDC10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14422"/>
            <a:ext cx="4714908" cy="4214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65008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33CC"/>
                </a:solidFill>
              </a:rPr>
              <a:t>Игра- </a:t>
            </a:r>
            <a:r>
              <a:rPr lang="ru-RU" sz="2800" dirty="0" err="1" smtClean="0">
                <a:solidFill>
                  <a:srgbClr val="FF33CC"/>
                </a:solidFill>
              </a:rPr>
              <a:t>паззл</a:t>
            </a:r>
            <a:r>
              <a:rPr lang="ru-RU" sz="2800" dirty="0" smtClean="0">
                <a:solidFill>
                  <a:srgbClr val="FF33CC"/>
                </a:solidFill>
              </a:rPr>
              <a:t> «Цифры» </a:t>
            </a:r>
          </a:p>
          <a:p>
            <a:r>
              <a:rPr lang="ru-RU" sz="2400" dirty="0" smtClean="0"/>
              <a:t>( </a:t>
            </a:r>
            <a:r>
              <a:rPr lang="ru-RU" sz="2400" dirty="0" smtClean="0">
                <a:solidFill>
                  <a:srgbClr val="00B050"/>
                </a:solidFill>
              </a:rPr>
              <a:t>состоит из цифр и картинок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715017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Развивает мелкую моторику, координацию движений, логическое мышление.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428604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 к ним)</a:t>
            </a:r>
            <a:endParaRPr lang="ru-RU" sz="2400" dirty="0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 и Папа\Desktop\Фотографии\100SSCAM\SDC10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357718" cy="3286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Работа с числами, числовым рядом </a:t>
            </a:r>
          </a:p>
        </p:txBody>
      </p:sp>
      <p:pic>
        <p:nvPicPr>
          <p:cNvPr id="7" name="Picture 2" descr="C:\Users\Мама и Папа\Desktop\Фотографии\100SSCAM\SDC10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57562"/>
            <a:ext cx="3857634" cy="31432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14290"/>
            <a:ext cx="7715304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85795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Расселим наши цифры по домикам (кругам). Пусть ребенок предложит свой вариант заселения. Например, по цветовому признаку. </a:t>
            </a:r>
            <a:endParaRPr lang="ru-RU" sz="2000" dirty="0"/>
          </a:p>
        </p:txBody>
      </p:sp>
      <p:pic>
        <p:nvPicPr>
          <p:cNvPr id="7" name="Picture 2" descr="C:\Users\Мама и Папа\Desktop\Фотографии\100SSCAM\SDC1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3714776" cy="3643338"/>
          </a:xfrm>
          <a:prstGeom prst="rect">
            <a:avLst/>
          </a:prstGeom>
          <a:noFill/>
        </p:spPr>
      </p:pic>
      <p:pic>
        <p:nvPicPr>
          <p:cNvPr id="10" name="Picture 2" descr="C:\Users\Мама и Папа\Desktop\Фотографии\100SSCAM\SDC10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86058"/>
            <a:ext cx="3429024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85728"/>
            <a:ext cx="807249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Литература: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Носова Е.А., Непомнящая Р.Л.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«Логика и математика для дошкольников».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Михайлова З.А.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«Игровые задачи для дошкольников».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Гоголева В.Т.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«Логическая азбука для детей 4-6 лет».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Гоголева В.Т.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«Математика от трех до семи». Санкт-Петербург 2001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Колесникова Е.В.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«Развитие математического мышления у детей 5-7 лет».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Волина 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«Праздник чисел». Методические советы к программе «Детство».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Соболевский Р.Ф.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«Логические математические игры».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Соловьева 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«Логический класс» Д/в № 10, 2001г.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Смоленцева А.А.,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Пустовойт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О.В.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«Математика до школы».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571480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Одна из важнейших задач воспитания маленького   ребенка — развитие его ума, формирование таких мыслительных умений и способностей, которые позволяют легко осваивать новое. 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000372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Чтобы школьник не испытывал трудности буквально с первых уроков и ему не пришлось учиться с нуля, уже сейчас, в дошкольный период, нужно готовить ребенка соответствующим образом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28604"/>
            <a:ext cx="750099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Развивать логическое мышление дошкольника целесообразнее всего в русле математического развития</a:t>
            </a:r>
          </a:p>
          <a:p>
            <a:endParaRPr lang="ru-RU" sz="4000" dirty="0" smtClean="0">
              <a:solidFill>
                <a:srgbClr val="00B0F0"/>
              </a:solidFill>
            </a:endParaRPr>
          </a:p>
          <a:p>
            <a:endParaRPr lang="ru-RU" sz="4000" dirty="0" smtClean="0">
              <a:solidFill>
                <a:srgbClr val="00B0F0"/>
              </a:solidFill>
            </a:endParaRPr>
          </a:p>
          <a:p>
            <a:endParaRPr lang="ru-RU" sz="4000" dirty="0" smtClean="0">
              <a:solidFill>
                <a:srgbClr val="00B0F0"/>
              </a:solidFill>
            </a:endParaRPr>
          </a:p>
          <a:p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357562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4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571745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Ничто так, как математика, не способствует развитию мышления, особенно логического.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4643446"/>
            <a:ext cx="71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Причина столь исключительной роли математики в том, что это самая теоретическая наука из всех изучаемых в саду.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85729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процессе мыслительной деятельности человек познаёт окружающий мир с помощью особых умственных операций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вал 9"/>
          <p:cNvSpPr>
            <a:spLocks noChangeArrowheads="1"/>
          </p:cNvSpPr>
          <p:nvPr/>
        </p:nvSpPr>
        <p:spPr bwMode="auto">
          <a:xfrm>
            <a:off x="285720" y="1714488"/>
            <a:ext cx="1785950" cy="121444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Обобщение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2071678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3399"/>
                </a:solidFill>
              </a:rPr>
              <a:t>сравнение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2214546" y="1785926"/>
            <a:ext cx="192882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7030A0"/>
                </a:solidFill>
              </a:rPr>
              <a:t>сравнение</a:t>
            </a:r>
          </a:p>
        </p:txBody>
      </p:sp>
      <p:sp>
        <p:nvSpPr>
          <p:cNvPr id="10" name="Овал 4"/>
          <p:cNvSpPr>
            <a:spLocks noChangeArrowheads="1"/>
          </p:cNvSpPr>
          <p:nvPr/>
        </p:nvSpPr>
        <p:spPr bwMode="auto">
          <a:xfrm>
            <a:off x="4286248" y="1714488"/>
            <a:ext cx="1643074" cy="128588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Анализ</a:t>
            </a:r>
            <a:r>
              <a:rPr lang="ru-RU" dirty="0" smtClean="0">
                <a:solidFill>
                  <a:srgbClr val="FF3399"/>
                </a:solidFill>
              </a:rPr>
              <a:t> 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572132" y="1714488"/>
            <a:ext cx="1643074" cy="128588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Синтез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Овал 17"/>
          <p:cNvSpPr>
            <a:spLocks noChangeArrowheads="1"/>
          </p:cNvSpPr>
          <p:nvPr/>
        </p:nvSpPr>
        <p:spPr bwMode="auto">
          <a:xfrm>
            <a:off x="6429388" y="3929066"/>
            <a:ext cx="2357422" cy="114300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абстрагирование</a:t>
            </a:r>
          </a:p>
        </p:txBody>
      </p:sp>
      <p:sp>
        <p:nvSpPr>
          <p:cNvPr id="15" name="Овал 16"/>
          <p:cNvSpPr>
            <a:spLocks noChangeArrowheads="1"/>
          </p:cNvSpPr>
          <p:nvPr/>
        </p:nvSpPr>
        <p:spPr bwMode="auto">
          <a:xfrm>
            <a:off x="2071670" y="4500570"/>
            <a:ext cx="2286016" cy="135732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систематизация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16" name="Овал 18"/>
          <p:cNvSpPr>
            <a:spLocks noChangeArrowheads="1"/>
          </p:cNvSpPr>
          <p:nvPr/>
        </p:nvSpPr>
        <p:spPr bwMode="auto">
          <a:xfrm>
            <a:off x="214282" y="4572008"/>
            <a:ext cx="1714512" cy="121444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аналогия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7" name="Овал 5"/>
          <p:cNvSpPr>
            <a:spLocks noChangeArrowheads="1"/>
          </p:cNvSpPr>
          <p:nvPr/>
        </p:nvSpPr>
        <p:spPr bwMode="auto">
          <a:xfrm>
            <a:off x="4572000" y="4500570"/>
            <a:ext cx="2000264" cy="121444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err="1" smtClean="0">
                <a:solidFill>
                  <a:srgbClr val="7030A0"/>
                </a:solidFill>
              </a:rPr>
              <a:t>сериация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18" name="Овал 11"/>
          <p:cNvSpPr>
            <a:spLocks noChangeArrowheads="1"/>
          </p:cNvSpPr>
          <p:nvPr/>
        </p:nvSpPr>
        <p:spPr bwMode="auto">
          <a:xfrm>
            <a:off x="6500826" y="2786058"/>
            <a:ext cx="2214578" cy="107157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dirty="0"/>
              <a:t>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классификация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3429000"/>
            <a:ext cx="635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r>
              <a:rPr lang="ru-RU" sz="2400" dirty="0" smtClean="0">
                <a:solidFill>
                  <a:srgbClr val="FF0000"/>
                </a:solidFill>
              </a:rPr>
              <a:t>Основные мыслительные операции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214422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Умение активно перерабатывать в уме информацию, используя приёмы логического мышления, позволяет ребёнку получить более глубокие знания и понимание учебного материала в отличие от тех, кто, обладая невысоким уровнем развития логики, постигает образовательный курс, полагаясь лишь на память.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 В старшем дошкольном возрасте одним из эффективных способов развития мышления являются дидактические игры, логико-математические игры и упражнения.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876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Логико-математические игры – это игры, в которых смоделированы математические отношения, закономерности, предполагающие выполнение логических операций и действий.</a:t>
            </a:r>
            <a:endParaRPr lang="ru-RU" sz="3200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29684" cy="621510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5786446" y="4929198"/>
            <a:ext cx="2857520" cy="1428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Весёлые задачи в стихах, </a:t>
            </a:r>
            <a:r>
              <a:rPr lang="ru-RU" sz="1600" dirty="0" smtClean="0">
                <a:solidFill>
                  <a:srgbClr val="FF0000"/>
                </a:solidFill>
              </a:rPr>
              <a:t>ЗАГАДКИ – ШУТКИ</a:t>
            </a:r>
          </a:p>
          <a:p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0034" y="2786058"/>
            <a:ext cx="2143140" cy="14287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rgbClr val="FF0000"/>
                </a:solidFill>
              </a:rPr>
              <a:t>ЗАГАДКИ С МАТЕМАТИЧЕСКИМ СОДЕРЖАНИЕМ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14678" y="5214950"/>
            <a:ext cx="2500330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rgbClr val="FF0000"/>
                </a:solidFill>
              </a:rPr>
              <a:t>СЛОВЕСНЫЕ ЛОГИЧЕСКИЕ ЗАДАЧИ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86512" y="2857496"/>
            <a:ext cx="2357454" cy="14144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ЗАНИМАТЕЛЬНЫЕ ВОПРОСЫ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57242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Еще более повышает процесс усвоения ребенком знаний в этой области использование заданий логико-конструктивного характера</a:t>
            </a:r>
          </a:p>
          <a:p>
            <a:endParaRPr lang="ru-RU" sz="3200" dirty="0" smtClean="0">
              <a:solidFill>
                <a:srgbClr val="00B0F0"/>
              </a:solidFill>
            </a:endParaRPr>
          </a:p>
          <a:p>
            <a:r>
              <a:rPr lang="ru-RU" sz="2800" dirty="0" smtClean="0">
                <a:solidFill>
                  <a:srgbClr val="00B0F0"/>
                </a:solidFill>
              </a:rPr>
              <a:t>Конструктивная деятельность ребенка в процессе выполнения данных упражнений развивает не только математические способности и логическое мышление ребенка, но и его внимание, воображение, тренирует моторику, глазомер, пространственные представления, точность и т. д.</a:t>
            </a:r>
          </a:p>
          <a:p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1159</TotalTime>
  <Words>964</Words>
  <Application>Microsoft Office PowerPoint</Application>
  <PresentationFormat>Экран (4:3)</PresentationFormat>
  <Paragraphs>136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Натусик</dc:creator>
  <cp:lastModifiedBy>Мама и Папа</cp:lastModifiedBy>
  <cp:revision>139</cp:revision>
  <dcterms:created xsi:type="dcterms:W3CDTF">2010-04-06T19:07:24Z</dcterms:created>
  <dcterms:modified xsi:type="dcterms:W3CDTF">2012-04-15T20:05:54Z</dcterms:modified>
</cp:coreProperties>
</file>