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EE379039-65B6-44FF-A6B6-AF8048733BE2}"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19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9EDBF6-8AB9-48EF-AA35-B83CE71AB06A}" type="datetimeFigureOut">
              <a:rPr lang="ru-RU" smtClean="0"/>
              <a:t>18.01.2014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379039-65B6-44FF-A6B6-AF8048733BE2}" type="slidenum">
              <a:rPr lang="ru-RU" smtClean="0"/>
              <a:t>‹#›</a:t>
            </a:fld>
            <a:endParaRPr lang="ru-RU"/>
          </a:p>
        </p:txBody>
      </p:sp>
    </p:spTree>
    <p:extLst>
      <p:ext uri="{BB962C8B-B14F-4D97-AF65-F5344CB8AC3E}">
        <p14:creationId xmlns:p14="http://schemas.microsoft.com/office/powerpoint/2010/main" val="47012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648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800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spTree>
    <p:extLst>
      <p:ext uri="{BB962C8B-B14F-4D97-AF65-F5344CB8AC3E}">
        <p14:creationId xmlns:p14="http://schemas.microsoft.com/office/powerpoint/2010/main" val="385372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89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724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807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99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spTree>
    <p:extLst>
      <p:ext uri="{BB962C8B-B14F-4D97-AF65-F5344CB8AC3E}">
        <p14:creationId xmlns:p14="http://schemas.microsoft.com/office/powerpoint/2010/main" val="14390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9EDBF6-8AB9-48EF-AA35-B83CE71AB06A}" type="datetimeFigureOut">
              <a:rPr lang="ru-RU" smtClean="0"/>
              <a:t>18.01.2014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E379039-65B6-44FF-A6B6-AF8048733BE2}"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21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9EDBF6-8AB9-48EF-AA35-B83CE71AB06A}" type="datetimeFigureOut">
              <a:rPr lang="ru-RU" smtClean="0"/>
              <a:t>18.01.2014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379039-65B6-44FF-A6B6-AF8048733BE2}" type="slidenum">
              <a:rPr lang="ru-RU" smtClean="0"/>
              <a:t>‹#›</a:t>
            </a:fld>
            <a:endParaRPr lang="ru-RU"/>
          </a:p>
        </p:txBody>
      </p:sp>
    </p:spTree>
    <p:extLst>
      <p:ext uri="{BB962C8B-B14F-4D97-AF65-F5344CB8AC3E}">
        <p14:creationId xmlns:p14="http://schemas.microsoft.com/office/powerpoint/2010/main" val="206470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9EDBF6-8AB9-48EF-AA35-B83CE71AB06A}" type="datetimeFigureOut">
              <a:rPr lang="ru-RU" smtClean="0"/>
              <a:t>18.01.2014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E379039-65B6-44FF-A6B6-AF8048733BE2}"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3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9EDBF6-8AB9-48EF-AA35-B83CE71AB06A}" type="datetimeFigureOut">
              <a:rPr lang="ru-RU" smtClean="0"/>
              <a:t>18.01.2014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E379039-65B6-44FF-A6B6-AF8048733BE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06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EDBF6-8AB9-48EF-AA35-B83CE71AB06A}" type="datetimeFigureOut">
              <a:rPr lang="ru-RU" smtClean="0"/>
              <a:t>18.01.2014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E379039-65B6-44FF-A6B6-AF8048733BE2}" type="slidenum">
              <a:rPr lang="ru-RU" smtClean="0"/>
              <a:t>‹#›</a:t>
            </a:fld>
            <a:endParaRPr lang="ru-RU"/>
          </a:p>
        </p:txBody>
      </p:sp>
    </p:spTree>
    <p:extLst>
      <p:ext uri="{BB962C8B-B14F-4D97-AF65-F5344CB8AC3E}">
        <p14:creationId xmlns:p14="http://schemas.microsoft.com/office/powerpoint/2010/main" val="275170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9EDBF6-8AB9-48EF-AA35-B83CE71AB06A}" type="datetimeFigureOut">
              <a:rPr lang="ru-RU" smtClean="0"/>
              <a:t>18.01.2014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379039-65B6-44FF-A6B6-AF8048733BE2}"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27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9EDBF6-8AB9-48EF-AA35-B83CE71AB06A}" type="datetimeFigureOut">
              <a:rPr lang="ru-RU" smtClean="0"/>
              <a:t>18.01.2014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E379039-65B6-44FF-A6B6-AF8048733BE2}" type="slidenum">
              <a:rPr lang="ru-RU" smtClean="0"/>
              <a:t>‹#›</a:t>
            </a:fld>
            <a:endParaRPr lang="ru-RU"/>
          </a:p>
        </p:txBody>
      </p:sp>
    </p:spTree>
    <p:extLst>
      <p:ext uri="{BB962C8B-B14F-4D97-AF65-F5344CB8AC3E}">
        <p14:creationId xmlns:p14="http://schemas.microsoft.com/office/powerpoint/2010/main" val="411100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9EDBF6-8AB9-48EF-AA35-B83CE71AB06A}" type="datetimeFigureOut">
              <a:rPr lang="ru-RU" smtClean="0"/>
              <a:t>18.01.2014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379039-65B6-44FF-A6B6-AF8048733BE2}" type="slidenum">
              <a:rPr lang="ru-RU" smtClean="0"/>
              <a:t>‹#›</a:t>
            </a:fld>
            <a:endParaRPr lang="ru-RU"/>
          </a:p>
        </p:txBody>
      </p:sp>
    </p:spTree>
    <p:extLst>
      <p:ext uri="{BB962C8B-B14F-4D97-AF65-F5344CB8AC3E}">
        <p14:creationId xmlns:p14="http://schemas.microsoft.com/office/powerpoint/2010/main" val="1936865302"/>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3456" y="1528997"/>
            <a:ext cx="7465102" cy="1903751"/>
          </a:xfrm>
        </p:spPr>
        <p:txBody>
          <a:bodyPr/>
          <a:lstStyle/>
          <a:p>
            <a:pPr algn="ctr"/>
            <a:r>
              <a:rPr lang="ru-RU" dirty="0" smtClean="0"/>
              <a:t>Город каменных </a:t>
            </a:r>
            <a:r>
              <a:rPr lang="ru-RU" dirty="0" smtClean="0"/>
              <a:t>львов</a:t>
            </a:r>
            <a:endParaRPr lang="ru-RU" dirty="0"/>
          </a:p>
        </p:txBody>
      </p:sp>
      <p:sp>
        <p:nvSpPr>
          <p:cNvPr id="3" name="Подзаголовок 2"/>
          <p:cNvSpPr>
            <a:spLocks noGrp="1"/>
          </p:cNvSpPr>
          <p:nvPr>
            <p:ph type="subTitle" idx="1"/>
          </p:nvPr>
        </p:nvSpPr>
        <p:spPr/>
        <p:txBody>
          <a:bodyPr/>
          <a:lstStyle/>
          <a:p>
            <a:r>
              <a:rPr lang="ru-RU" dirty="0" smtClean="0"/>
              <a:t>КОМПЛЕКСНОЕ ЗАНЯТИЕ ДЛЯ СТАРШЕЙ И ПОДГОТОВИТЕЛЬНОЙ ГРУПП</a:t>
            </a:r>
            <a:endParaRPr lang="ru-RU" dirty="0"/>
          </a:p>
        </p:txBody>
      </p:sp>
    </p:spTree>
    <p:extLst>
      <p:ext uri="{BB962C8B-B14F-4D97-AF65-F5344CB8AC3E}">
        <p14:creationId xmlns:p14="http://schemas.microsoft.com/office/powerpoint/2010/main" val="270081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Подвижная игра «каменный лев»</a:t>
            </a:r>
            <a:endParaRPr lang="ru-RU" dirty="0"/>
          </a:p>
        </p:txBody>
      </p:sp>
      <p:sp>
        <p:nvSpPr>
          <p:cNvPr id="3" name="Объект 2"/>
          <p:cNvSpPr>
            <a:spLocks noGrp="1"/>
          </p:cNvSpPr>
          <p:nvPr>
            <p:ph idx="1"/>
          </p:nvPr>
        </p:nvSpPr>
        <p:spPr>
          <a:xfrm>
            <a:off x="1295401" y="2556932"/>
            <a:ext cx="9601196" cy="3678976"/>
          </a:xfrm>
        </p:spPr>
        <p:txBody>
          <a:bodyPr>
            <a:normAutofit/>
          </a:bodyPr>
          <a:lstStyle/>
          <a:p>
            <a:pPr marL="0" indent="0" algn="ctr">
              <a:buNone/>
            </a:pPr>
            <a:r>
              <a:rPr lang="ru-RU" dirty="0" smtClean="0"/>
              <a:t>Дети располагаются в специально отведенном месте. Это могут быть столы в зале или даже в групповой комнате. Каждый выбирает себе силуэт какого-либо моста и с помощью его создает свой собственный рисунок. Воспитатель разъясняет особенности предстоящей работы, затем оказывает индивидуальную помощь, дает советы, поощряет творчество. Звучит негромкая музыка или музыка, посвященная нашему городу. Готовые рисунки оформляются на стенде в выставку.</a:t>
            </a:r>
            <a:endParaRPr lang="ru-RU" dirty="0"/>
          </a:p>
        </p:txBody>
      </p:sp>
    </p:spTree>
    <p:extLst>
      <p:ext uri="{BB962C8B-B14F-4D97-AF65-F5344CB8AC3E}">
        <p14:creationId xmlns:p14="http://schemas.microsoft.com/office/powerpoint/2010/main" val="1368767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Творческая работа детей (ГБДОУ №20 Красногвардейского района)</a:t>
            </a: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7211" y="2556540"/>
            <a:ext cx="4765917" cy="3574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28271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9508" y="914400"/>
            <a:ext cx="10628026" cy="5291528"/>
          </a:xfrm>
        </p:spPr>
        <p:txBody>
          <a:bodyPr/>
          <a:lstStyle/>
          <a:p>
            <a:pPr marL="0" indent="0">
              <a:buNone/>
            </a:pPr>
            <a:r>
              <a:rPr lang="ru-RU" dirty="0" smtClean="0"/>
              <a:t>Дети входят в зал под спокойную лирическую музыку, усаживаются. В музыкальном зале недалеко стоит ширма с фотографиями скульптур (Львы на Адмиралтейской набережной, Львиный мост на канале Грибоедова, грифоны на Банковском мосту)</a:t>
            </a:r>
          </a:p>
          <a:p>
            <a:pPr marL="0" indent="0">
              <a:buNone/>
            </a:pPr>
            <a:r>
              <a:rPr lang="ru-RU" b="1" dirty="0" smtClean="0"/>
              <a:t>Воспитатель: Ребята, наш город очень красивый. В Санкт-Петербурге много различных памятников, статуй. Зачастую зодчие украшали город скульптурами животных их камня и бронзы: львами, конями, грифонами… А вы знаете стихи об этих чудесных скульптурах? Прочтите нам.</a:t>
            </a:r>
          </a:p>
        </p:txBody>
      </p:sp>
    </p:spTree>
    <p:extLst>
      <p:ext uri="{BB962C8B-B14F-4D97-AF65-F5344CB8AC3E}">
        <p14:creationId xmlns:p14="http://schemas.microsoft.com/office/powerpoint/2010/main" val="767721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9508" y="779489"/>
            <a:ext cx="10628026" cy="5426439"/>
          </a:xfrm>
        </p:spPr>
        <p:txBody>
          <a:bodyPr/>
          <a:lstStyle/>
          <a:p>
            <a:pPr marL="0" indent="0" algn="ctr">
              <a:buNone/>
            </a:pPr>
            <a:r>
              <a:rPr lang="ru-RU" dirty="0"/>
              <a:t>Львы, как живые, стоят у фасадов</a:t>
            </a:r>
            <a:br>
              <a:rPr lang="ru-RU" dirty="0"/>
            </a:br>
            <a:r>
              <a:rPr lang="ru-RU" dirty="0"/>
              <a:t>Гости им рады и жители рады.</a:t>
            </a:r>
            <a:br>
              <a:rPr lang="ru-RU" dirty="0"/>
            </a:br>
            <a:r>
              <a:rPr lang="ru-RU" dirty="0"/>
              <a:t>Львы у ступенек, львы у дверей…</a:t>
            </a:r>
            <a:br>
              <a:rPr lang="ru-RU" dirty="0"/>
            </a:br>
            <a:r>
              <a:rPr lang="ru-RU" dirty="0"/>
              <a:t>Только не бойтесь в этих зверей!</a:t>
            </a:r>
          </a:p>
          <a:p>
            <a:pPr marL="0" indent="0" algn="ctr">
              <a:buNone/>
            </a:pPr>
            <a:r>
              <a:rPr lang="ru-RU" dirty="0" smtClean="0"/>
              <a:t>Гуляя в центре города,</a:t>
            </a:r>
            <a:br>
              <a:rPr lang="ru-RU" dirty="0" smtClean="0"/>
            </a:br>
            <a:r>
              <a:rPr lang="ru-RU" dirty="0" smtClean="0"/>
              <a:t>Пройдите вдоль Невы:</a:t>
            </a:r>
            <a:r>
              <a:rPr lang="ru-RU" dirty="0"/>
              <a:t/>
            </a:r>
            <a:br>
              <a:rPr lang="ru-RU" dirty="0"/>
            </a:br>
            <a:r>
              <a:rPr lang="ru-RU" dirty="0" smtClean="0"/>
              <a:t>Стоят вдвоем на набережной</a:t>
            </a:r>
            <a:br>
              <a:rPr lang="ru-RU" dirty="0" smtClean="0"/>
            </a:br>
            <a:r>
              <a:rPr lang="ru-RU" dirty="0" smtClean="0"/>
              <a:t>Каменные львы.</a:t>
            </a:r>
            <a:br>
              <a:rPr lang="ru-RU" dirty="0" smtClean="0"/>
            </a:br>
            <a:r>
              <a:rPr lang="ru-RU" dirty="0" smtClean="0"/>
              <a:t>Они хранят наш город,</a:t>
            </a:r>
            <a:br>
              <a:rPr lang="ru-RU" dirty="0" smtClean="0"/>
            </a:br>
            <a:r>
              <a:rPr lang="ru-RU" dirty="0" smtClean="0"/>
              <a:t>От наводнений, бед,</a:t>
            </a:r>
            <a:br>
              <a:rPr lang="ru-RU" dirty="0" smtClean="0"/>
            </a:br>
            <a:r>
              <a:rPr lang="ru-RU" dirty="0" smtClean="0"/>
              <a:t>Погладьте их за это!</a:t>
            </a:r>
            <a:br>
              <a:rPr lang="ru-RU" dirty="0" smtClean="0"/>
            </a:br>
            <a:r>
              <a:rPr lang="ru-RU" dirty="0" smtClean="0"/>
              <a:t>Плохого в этом нет.</a:t>
            </a:r>
          </a:p>
          <a:p>
            <a:pPr marL="0" indent="0" algn="ctr">
              <a:buNone/>
            </a:pPr>
            <a:r>
              <a:rPr lang="ru-RU" i="1" dirty="0" smtClean="0"/>
              <a:t>(Воспитатель отрывает иллюстрации на ширме и рассматривает вместе с ребятами)</a:t>
            </a:r>
          </a:p>
        </p:txBody>
      </p:sp>
    </p:spTree>
    <p:extLst>
      <p:ext uri="{BB962C8B-B14F-4D97-AF65-F5344CB8AC3E}">
        <p14:creationId xmlns:p14="http://schemas.microsoft.com/office/powerpoint/2010/main" val="3652859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9508" y="779489"/>
            <a:ext cx="10628026" cy="5426439"/>
          </a:xfrm>
        </p:spPr>
        <p:txBody>
          <a:bodyPr>
            <a:normAutofit/>
          </a:bodyPr>
          <a:lstStyle/>
          <a:p>
            <a:pPr marL="0" indent="0" algn="ctr">
              <a:buNone/>
            </a:pPr>
            <a:endParaRPr lang="ru-RU" b="1" dirty="0" smtClean="0"/>
          </a:p>
          <a:p>
            <a:pPr marL="0" indent="0" algn="ctr">
              <a:buNone/>
            </a:pPr>
            <a:r>
              <a:rPr lang="ru-RU" b="1" dirty="0" smtClean="0"/>
              <a:t>Воспитатель: поскольку у нас с вами зашел разговор о львах, давайте вспомним нашу шуточную дразнилку-</a:t>
            </a:r>
            <a:r>
              <a:rPr lang="ru-RU" b="1" dirty="0" err="1" smtClean="0"/>
              <a:t>распевку</a:t>
            </a:r>
            <a:r>
              <a:rPr lang="ru-RU" b="1" dirty="0" smtClean="0"/>
              <a:t> «Рева и Лева»</a:t>
            </a:r>
          </a:p>
          <a:p>
            <a:pPr marL="0" indent="0" algn="ctr">
              <a:buNone/>
            </a:pPr>
            <a:endParaRPr lang="ru-RU" b="1" dirty="0" smtClean="0"/>
          </a:p>
          <a:p>
            <a:pPr marL="0" indent="0" algn="ctr">
              <a:buNone/>
            </a:pPr>
            <a:r>
              <a:rPr lang="ru-RU" dirty="0" smtClean="0"/>
              <a:t>Что за вой? Что за рев?</a:t>
            </a:r>
            <a:br>
              <a:rPr lang="ru-RU" dirty="0" smtClean="0"/>
            </a:br>
            <a:r>
              <a:rPr lang="ru-RU" dirty="0" smtClean="0"/>
              <a:t>Тут не стадо ли коров?</a:t>
            </a:r>
            <a:br>
              <a:rPr lang="ru-RU" dirty="0" smtClean="0"/>
            </a:br>
            <a:r>
              <a:rPr lang="ru-RU" dirty="0" smtClean="0"/>
              <a:t>Не реви, Рева – </a:t>
            </a:r>
            <a:br>
              <a:rPr lang="ru-RU" dirty="0" smtClean="0"/>
            </a:br>
            <a:r>
              <a:rPr lang="ru-RU" dirty="0" smtClean="0"/>
              <a:t>Позовем Леву!</a:t>
            </a:r>
            <a:br>
              <a:rPr lang="ru-RU" dirty="0" smtClean="0"/>
            </a:br>
            <a:r>
              <a:rPr lang="ru-RU" dirty="0" smtClean="0"/>
              <a:t>Этот Лева – царь зверей,</a:t>
            </a:r>
            <a:br>
              <a:rPr lang="ru-RU" dirty="0" smtClean="0"/>
            </a:br>
            <a:r>
              <a:rPr lang="ru-RU" dirty="0" smtClean="0"/>
              <a:t>Позовет своих друзей,</a:t>
            </a:r>
            <a:br>
              <a:rPr lang="ru-RU" dirty="0" smtClean="0"/>
            </a:br>
            <a:r>
              <a:rPr lang="ru-RU" dirty="0" smtClean="0"/>
              <a:t>Будут на тебя рычать,</a:t>
            </a:r>
            <a:br>
              <a:rPr lang="ru-RU" dirty="0" smtClean="0"/>
            </a:br>
            <a:r>
              <a:rPr lang="ru-RU" dirty="0" smtClean="0"/>
              <a:t>А потом начнут кусать! </a:t>
            </a:r>
            <a:br>
              <a:rPr lang="ru-RU" dirty="0" smtClean="0"/>
            </a:br>
            <a:r>
              <a:rPr lang="ru-RU" dirty="0" smtClean="0"/>
              <a:t>Р-р-р!</a:t>
            </a:r>
            <a:endParaRPr lang="ru-RU" dirty="0"/>
          </a:p>
        </p:txBody>
      </p:sp>
    </p:spTree>
    <p:extLst>
      <p:ext uri="{BB962C8B-B14F-4D97-AF65-F5344CB8AC3E}">
        <p14:creationId xmlns:p14="http://schemas.microsoft.com/office/powerpoint/2010/main" val="133384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9508" y="779489"/>
            <a:ext cx="10628026" cy="5426439"/>
          </a:xfrm>
        </p:spPr>
        <p:txBody>
          <a:bodyPr>
            <a:normAutofit/>
          </a:bodyPr>
          <a:lstStyle/>
          <a:p>
            <a:pPr marL="0" indent="0" algn="ctr">
              <a:buNone/>
            </a:pPr>
            <a:endParaRPr lang="ru-RU" b="1" dirty="0" smtClean="0"/>
          </a:p>
          <a:p>
            <a:pPr marL="0" indent="0" algn="ctr">
              <a:buNone/>
            </a:pPr>
            <a:r>
              <a:rPr lang="ru-RU" b="1" dirty="0" smtClean="0"/>
              <a:t>Воспитатель: А еще, ребята, среди скульптур, украшающих наш город, есть не простые львы, а совсем удивительные, сказочные, ведь у них есть крылья. Сейчас я покажу вам открытку и загадаю загадку:</a:t>
            </a:r>
          </a:p>
          <a:p>
            <a:pPr marL="0" indent="0" algn="ctr">
              <a:buNone/>
            </a:pPr>
            <a:endParaRPr lang="ru-RU" b="1" dirty="0" smtClean="0"/>
          </a:p>
          <a:p>
            <a:pPr marL="0" indent="0">
              <a:buNone/>
            </a:pPr>
            <a:r>
              <a:rPr lang="ru-RU" dirty="0" smtClean="0"/>
              <a:t>Охраняет город он,</a:t>
            </a:r>
            <a:br>
              <a:rPr lang="ru-RU" dirty="0" smtClean="0"/>
            </a:br>
            <a:r>
              <a:rPr lang="ru-RU" dirty="0" smtClean="0"/>
              <a:t>Называется ….</a:t>
            </a:r>
            <a:br>
              <a:rPr lang="ru-RU" dirty="0" smtClean="0"/>
            </a:br>
            <a:r>
              <a:rPr lang="ru-RU" i="1" dirty="0" smtClean="0"/>
              <a:t> (грифон)</a:t>
            </a:r>
          </a:p>
          <a:p>
            <a:pPr marL="0" indent="0">
              <a:buNone/>
            </a:pPr>
            <a:r>
              <a:rPr lang="ru-RU" i="1" dirty="0" smtClean="0"/>
              <a:t>Воспитатель рассматривает с детьми </a:t>
            </a:r>
            <a:br>
              <a:rPr lang="ru-RU" i="1" dirty="0" smtClean="0"/>
            </a:br>
            <a:r>
              <a:rPr lang="ru-RU" i="1" dirty="0" smtClean="0"/>
              <a:t>фотографию с изображением Банковского моста, </a:t>
            </a:r>
            <a:br>
              <a:rPr lang="ru-RU" i="1" dirty="0" smtClean="0"/>
            </a:br>
            <a:r>
              <a:rPr lang="ru-RU" i="1" dirty="0" smtClean="0"/>
              <a:t>обращая внимание ребят на сказочность</a:t>
            </a:r>
            <a:br>
              <a:rPr lang="ru-RU" i="1" dirty="0" smtClean="0"/>
            </a:br>
            <a:r>
              <a:rPr lang="ru-RU" i="1" dirty="0" smtClean="0"/>
              <a:t>этих композиций</a:t>
            </a:r>
            <a:endParaRPr lang="ru-RU" i="1"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861" t="4712" r="2712" b="4242"/>
          <a:stretch/>
        </p:blipFill>
        <p:spPr>
          <a:xfrm>
            <a:off x="6670623" y="2818152"/>
            <a:ext cx="4543411" cy="31479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8218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34518"/>
            <a:ext cx="9601196" cy="1603947"/>
          </a:xfrm>
        </p:spPr>
        <p:txBody>
          <a:bodyPr>
            <a:normAutofit/>
          </a:bodyPr>
          <a:lstStyle/>
          <a:p>
            <a:r>
              <a:rPr lang="ru-RU" dirty="0" smtClean="0"/>
              <a:t>О чем мечтают каменные львы?</a:t>
            </a:r>
            <a:endParaRPr lang="ru-RU" dirty="0"/>
          </a:p>
        </p:txBody>
      </p:sp>
      <p:sp>
        <p:nvSpPr>
          <p:cNvPr id="3" name="Объект 2"/>
          <p:cNvSpPr>
            <a:spLocks noGrp="1"/>
          </p:cNvSpPr>
          <p:nvPr>
            <p:ph idx="1"/>
          </p:nvPr>
        </p:nvSpPr>
        <p:spPr/>
        <p:txBody>
          <a:bodyPr>
            <a:normAutofit lnSpcReduction="10000"/>
          </a:bodyPr>
          <a:lstStyle/>
          <a:p>
            <a:pPr marL="0" indent="0" algn="ctr">
              <a:buNone/>
            </a:pPr>
            <a:r>
              <a:rPr lang="ru-RU" b="1" dirty="0" smtClean="0"/>
              <a:t>Воспитатель: Ребята, а давайте сейчас с вами попробуем отгадать, о чем мечтают каменные львы?</a:t>
            </a:r>
            <a:br>
              <a:rPr lang="ru-RU" b="1" dirty="0" smtClean="0"/>
            </a:br>
            <a:r>
              <a:rPr lang="ru-RU" i="1" dirty="0" smtClean="0"/>
              <a:t>(Воспитатель надевает двум детям шапочки и маски львов)</a:t>
            </a:r>
            <a:br>
              <a:rPr lang="ru-RU" i="1" dirty="0" smtClean="0"/>
            </a:br>
            <a:r>
              <a:rPr lang="ru-RU" b="1" dirty="0" smtClean="0"/>
              <a:t>Первый лев:</a:t>
            </a:r>
            <a:br>
              <a:rPr lang="ru-RU" b="1" dirty="0" smtClean="0"/>
            </a:br>
            <a:r>
              <a:rPr lang="ru-RU" b="1" dirty="0" smtClean="0"/>
              <a:t>И</a:t>
            </a:r>
            <a:r>
              <a:rPr lang="ru-RU" dirty="0" smtClean="0"/>
              <a:t>з камня появились мы, и это нам – беда!</a:t>
            </a:r>
            <a:br>
              <a:rPr lang="ru-RU" dirty="0" smtClean="0"/>
            </a:br>
            <a:r>
              <a:rPr lang="ru-RU" dirty="0" smtClean="0"/>
              <a:t>Ну в чем же провинились мы? Что здесь сидим всегда…</a:t>
            </a:r>
            <a:br>
              <a:rPr lang="ru-RU" dirty="0" smtClean="0"/>
            </a:br>
            <a:r>
              <a:rPr lang="ru-RU" b="1" dirty="0" smtClean="0"/>
              <a:t>Второй лев:</a:t>
            </a:r>
            <a:br>
              <a:rPr lang="ru-RU" b="1" dirty="0" smtClean="0"/>
            </a:br>
            <a:r>
              <a:rPr lang="ru-RU" b="1" dirty="0" smtClean="0"/>
              <a:t>С</a:t>
            </a:r>
            <a:r>
              <a:rPr lang="ru-RU" dirty="0" smtClean="0"/>
              <a:t>идим и днем и ночью, уже мы много лет,</a:t>
            </a:r>
            <a:br>
              <a:rPr lang="ru-RU" dirty="0" smtClean="0"/>
            </a:br>
            <a:r>
              <a:rPr lang="ru-RU" dirty="0" smtClean="0"/>
              <a:t>Откроем между прочим, мы вам сейчас секрет.</a:t>
            </a:r>
          </a:p>
          <a:p>
            <a:pPr marL="0" indent="0" algn="ctr">
              <a:buNone/>
            </a:pPr>
            <a:endParaRPr lang="ru-RU" i="1" dirty="0"/>
          </a:p>
        </p:txBody>
      </p:sp>
    </p:spTree>
    <p:extLst>
      <p:ext uri="{BB962C8B-B14F-4D97-AF65-F5344CB8AC3E}">
        <p14:creationId xmlns:p14="http://schemas.microsoft.com/office/powerpoint/2010/main" val="495264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34518"/>
            <a:ext cx="9601196" cy="1603947"/>
          </a:xfrm>
        </p:spPr>
        <p:txBody>
          <a:bodyPr>
            <a:normAutofit/>
          </a:bodyPr>
          <a:lstStyle/>
          <a:p>
            <a:r>
              <a:rPr lang="ru-RU" dirty="0" smtClean="0"/>
              <a:t>О чем мечтают каменные львы?</a:t>
            </a:r>
            <a:endParaRPr lang="ru-RU" dirty="0"/>
          </a:p>
        </p:txBody>
      </p:sp>
      <p:sp>
        <p:nvSpPr>
          <p:cNvPr id="3" name="Объект 2"/>
          <p:cNvSpPr>
            <a:spLocks noGrp="1"/>
          </p:cNvSpPr>
          <p:nvPr>
            <p:ph idx="1"/>
          </p:nvPr>
        </p:nvSpPr>
        <p:spPr/>
        <p:txBody>
          <a:bodyPr>
            <a:normAutofit/>
          </a:bodyPr>
          <a:lstStyle/>
          <a:p>
            <a:pPr marL="0" indent="0" algn="ctr">
              <a:buNone/>
            </a:pPr>
            <a:r>
              <a:rPr lang="ru-RU" b="1" dirty="0" smtClean="0"/>
              <a:t>Оба льва, вместе:</a:t>
            </a:r>
            <a:br>
              <a:rPr lang="ru-RU" b="1" dirty="0" smtClean="0"/>
            </a:br>
            <a:r>
              <a:rPr lang="ru-RU" dirty="0" smtClean="0"/>
              <a:t>Нам холодно зимою, и сыро под дождем,</a:t>
            </a:r>
            <a:br>
              <a:rPr lang="ru-RU" dirty="0" smtClean="0"/>
            </a:br>
            <a:r>
              <a:rPr lang="ru-RU" dirty="0" smtClean="0"/>
              <a:t>И мы от вас не скроем, что Африка – наш дом.</a:t>
            </a:r>
            <a:br>
              <a:rPr lang="ru-RU" dirty="0" smtClean="0"/>
            </a:br>
            <a:r>
              <a:rPr lang="ru-RU" b="1" dirty="0" smtClean="0"/>
              <a:t>Второй лев:</a:t>
            </a:r>
            <a:r>
              <a:rPr lang="ru-RU" dirty="0" smtClean="0"/>
              <a:t/>
            </a:r>
            <a:br>
              <a:rPr lang="ru-RU" dirty="0" smtClean="0"/>
            </a:br>
            <a:r>
              <a:rPr lang="ru-RU" dirty="0" smtClean="0"/>
              <a:t>Хотим мы снова, дети, царями стать зверей!</a:t>
            </a:r>
            <a:br>
              <a:rPr lang="ru-RU" dirty="0" smtClean="0"/>
            </a:br>
            <a:r>
              <a:rPr lang="ru-RU" dirty="0" smtClean="0"/>
              <a:t>Вы нам скорей ответьте, что Африки милей?</a:t>
            </a:r>
          </a:p>
          <a:p>
            <a:pPr marL="0" indent="0" algn="ctr">
              <a:buNone/>
            </a:pPr>
            <a:endParaRPr lang="ru-RU" i="1" dirty="0"/>
          </a:p>
        </p:txBody>
      </p:sp>
    </p:spTree>
    <p:extLst>
      <p:ext uri="{BB962C8B-B14F-4D97-AF65-F5344CB8AC3E}">
        <p14:creationId xmlns:p14="http://schemas.microsoft.com/office/powerpoint/2010/main" val="964298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34518"/>
            <a:ext cx="9601196" cy="1603947"/>
          </a:xfrm>
        </p:spPr>
        <p:txBody>
          <a:bodyPr>
            <a:normAutofit/>
          </a:bodyPr>
          <a:lstStyle/>
          <a:p>
            <a:r>
              <a:rPr lang="ru-RU" dirty="0" smtClean="0"/>
              <a:t>О чем мечтают каменные львы?</a:t>
            </a:r>
            <a:endParaRPr lang="ru-RU" dirty="0"/>
          </a:p>
        </p:txBody>
      </p:sp>
      <p:sp>
        <p:nvSpPr>
          <p:cNvPr id="3" name="Объект 2"/>
          <p:cNvSpPr>
            <a:spLocks noGrp="1"/>
          </p:cNvSpPr>
          <p:nvPr>
            <p:ph idx="1"/>
          </p:nvPr>
        </p:nvSpPr>
        <p:spPr/>
        <p:txBody>
          <a:bodyPr>
            <a:normAutofit/>
          </a:bodyPr>
          <a:lstStyle/>
          <a:p>
            <a:pPr marL="0" indent="0" algn="ctr">
              <a:buNone/>
            </a:pPr>
            <a:r>
              <a:rPr lang="ru-RU" b="1" dirty="0" smtClean="0"/>
              <a:t>Оба льва, вместе:</a:t>
            </a:r>
            <a:br>
              <a:rPr lang="ru-RU" b="1" dirty="0" smtClean="0"/>
            </a:br>
            <a:r>
              <a:rPr lang="ru-RU" dirty="0" smtClean="0"/>
              <a:t>Нам холодно зимою, и сыро под дождем,</a:t>
            </a:r>
            <a:br>
              <a:rPr lang="ru-RU" dirty="0" smtClean="0"/>
            </a:br>
            <a:r>
              <a:rPr lang="ru-RU" dirty="0" smtClean="0"/>
              <a:t>И мы от вас не скроем, что Африка – наш дом.</a:t>
            </a:r>
            <a:br>
              <a:rPr lang="ru-RU" dirty="0" smtClean="0"/>
            </a:br>
            <a:r>
              <a:rPr lang="ru-RU" b="1" dirty="0" smtClean="0"/>
              <a:t>Второй лев:</a:t>
            </a:r>
            <a:r>
              <a:rPr lang="ru-RU" dirty="0" smtClean="0"/>
              <a:t/>
            </a:r>
            <a:br>
              <a:rPr lang="ru-RU" dirty="0" smtClean="0"/>
            </a:br>
            <a:r>
              <a:rPr lang="ru-RU" dirty="0" smtClean="0"/>
              <a:t>Хотим мы снова, дети, царями стать зверей!</a:t>
            </a:r>
            <a:br>
              <a:rPr lang="ru-RU" dirty="0" smtClean="0"/>
            </a:br>
            <a:r>
              <a:rPr lang="ru-RU" dirty="0" smtClean="0"/>
              <a:t>Вы нам скорей ответьте, что Африки милей?</a:t>
            </a:r>
          </a:p>
          <a:p>
            <a:pPr marL="0" indent="0" algn="ctr">
              <a:buNone/>
            </a:pPr>
            <a:endParaRPr lang="ru-RU" i="1" dirty="0"/>
          </a:p>
        </p:txBody>
      </p:sp>
    </p:spTree>
    <p:extLst>
      <p:ext uri="{BB962C8B-B14F-4D97-AF65-F5344CB8AC3E}">
        <p14:creationId xmlns:p14="http://schemas.microsoft.com/office/powerpoint/2010/main" val="358749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Подвижная игра «каменный лев»</a:t>
            </a:r>
            <a:endParaRPr lang="ru-RU" dirty="0"/>
          </a:p>
        </p:txBody>
      </p:sp>
      <p:sp>
        <p:nvSpPr>
          <p:cNvPr id="3" name="Объект 2"/>
          <p:cNvSpPr>
            <a:spLocks noGrp="1"/>
          </p:cNvSpPr>
          <p:nvPr>
            <p:ph idx="1"/>
          </p:nvPr>
        </p:nvSpPr>
        <p:spPr>
          <a:xfrm>
            <a:off x="1295401" y="2556932"/>
            <a:ext cx="9601196" cy="3678976"/>
          </a:xfrm>
        </p:spPr>
        <p:txBody>
          <a:bodyPr>
            <a:normAutofit lnSpcReduction="10000"/>
          </a:bodyPr>
          <a:lstStyle/>
          <a:p>
            <a:pPr marL="0" indent="0">
              <a:buNone/>
            </a:pPr>
            <a:r>
              <a:rPr lang="ru-RU" sz="2000" dirty="0" smtClean="0"/>
              <a:t>Воспитатель. Глядя на всю эту красоту, так и хочется сказать «спасибо» мастерам. А как вы думаете, кому мы должны сказать «спасибо»? </a:t>
            </a:r>
            <a:br>
              <a:rPr lang="ru-RU" sz="2000" dirty="0" smtClean="0"/>
            </a:br>
            <a:r>
              <a:rPr lang="ru-RU" sz="2000" i="1" dirty="0" smtClean="0"/>
              <a:t>(Дети отвечают, взрослый обобщает).</a:t>
            </a:r>
            <a:br>
              <a:rPr lang="ru-RU" sz="2000" i="1" dirty="0" smtClean="0"/>
            </a:br>
            <a:r>
              <a:rPr lang="ru-RU" sz="2000" dirty="0" smtClean="0"/>
              <a:t>Да, ребята, все эти удивительные, красивые мосты создают «золотые руки»:</a:t>
            </a:r>
          </a:p>
          <a:p>
            <a:pPr algn="ctr"/>
            <a:r>
              <a:rPr lang="ru-RU" sz="2000" dirty="0" smtClean="0"/>
              <a:t>Архитекторы</a:t>
            </a:r>
          </a:p>
          <a:p>
            <a:pPr algn="ctr"/>
            <a:r>
              <a:rPr lang="ru-RU" sz="2000" dirty="0" smtClean="0"/>
              <a:t>Инженеры</a:t>
            </a:r>
          </a:p>
          <a:p>
            <a:pPr algn="ctr"/>
            <a:r>
              <a:rPr lang="ru-RU" sz="2000" dirty="0" smtClean="0"/>
              <a:t>Строители</a:t>
            </a:r>
          </a:p>
          <a:p>
            <a:pPr algn="ctr"/>
            <a:r>
              <a:rPr lang="ru-RU" sz="2000" dirty="0" smtClean="0"/>
              <a:t>Скульпторы</a:t>
            </a:r>
          </a:p>
          <a:p>
            <a:pPr marL="0" indent="0">
              <a:buNone/>
            </a:pPr>
            <a:r>
              <a:rPr lang="ru-RU" sz="2000" dirty="0" smtClean="0"/>
              <a:t>Подрастайте скорей и тогда вы тоже сможете стать такими же мастерами, будете строить и украшать любимый город.</a:t>
            </a:r>
            <a:endParaRPr lang="ru-RU" sz="2000" dirty="0"/>
          </a:p>
        </p:txBody>
      </p:sp>
    </p:spTree>
    <p:extLst>
      <p:ext uri="{BB962C8B-B14F-4D97-AF65-F5344CB8AC3E}">
        <p14:creationId xmlns:p14="http://schemas.microsoft.com/office/powerpoint/2010/main" val="3194989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68</TotalTime>
  <Words>341</Words>
  <Application>Microsoft Office PowerPoint</Application>
  <PresentationFormat>Широкоэкранный</PresentationFormat>
  <Paragraphs>32</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Garamond</vt:lpstr>
      <vt:lpstr>Натуральные материалы</vt:lpstr>
      <vt:lpstr>Город каменных львов</vt:lpstr>
      <vt:lpstr>Презентация PowerPoint</vt:lpstr>
      <vt:lpstr>Презентация PowerPoint</vt:lpstr>
      <vt:lpstr>Презентация PowerPoint</vt:lpstr>
      <vt:lpstr>Презентация PowerPoint</vt:lpstr>
      <vt:lpstr>О чем мечтают каменные львы?</vt:lpstr>
      <vt:lpstr>О чем мечтают каменные львы?</vt:lpstr>
      <vt:lpstr>О чем мечтают каменные львы?</vt:lpstr>
      <vt:lpstr>Подвижная игра «каменный лев»</vt:lpstr>
      <vt:lpstr>Подвижная игра «каменный лев»</vt:lpstr>
      <vt:lpstr>Творческая работа детей (ГБДОУ №20 Красногвардейского района)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Николаевич</dc:creator>
  <cp:lastModifiedBy>Сергей Николаевич</cp:lastModifiedBy>
  <cp:revision>8</cp:revision>
  <dcterms:created xsi:type="dcterms:W3CDTF">2014-01-18T17:39:19Z</dcterms:created>
  <dcterms:modified xsi:type="dcterms:W3CDTF">2014-01-18T18:50:23Z</dcterms:modified>
</cp:coreProperties>
</file>