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81813" cy="96615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5602B2"/>
    <a:srgbClr val="C618CA"/>
    <a:srgbClr val="FFFF66"/>
    <a:srgbClr val="FC51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86376" autoAdjust="0"/>
  </p:normalViewPr>
  <p:slideViewPr>
    <p:cSldViewPr>
      <p:cViewPr>
        <p:scale>
          <a:sx n="64" d="100"/>
          <a:sy n="64" d="100"/>
        </p:scale>
        <p:origin x="-78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4E181-2D9A-489B-BAED-933E03643418}" type="doc">
      <dgm:prSet loTypeId="urn:microsoft.com/office/officeart/2005/8/layout/arrow5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870F27B-A56F-4BAD-B70F-9974FF1C7D3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F0"/>
              </a:solidFill>
            </a:rPr>
            <a:t>Труд взрослых и рукотворный мир</a:t>
          </a:r>
          <a:endParaRPr lang="ru-RU" sz="2800" b="1" dirty="0">
            <a:solidFill>
              <a:srgbClr val="00B0F0"/>
            </a:solidFill>
          </a:endParaRPr>
        </a:p>
      </dgm:t>
    </dgm:pt>
    <dgm:pt modelId="{8851F3F6-92D2-4C84-AA64-55DD78D077C2}" type="parTrans" cxnId="{AF4E9467-5431-4CDB-877B-FA07209BE532}">
      <dgm:prSet/>
      <dgm:spPr/>
      <dgm:t>
        <a:bodyPr/>
        <a:lstStyle/>
        <a:p>
          <a:endParaRPr lang="ru-RU"/>
        </a:p>
      </dgm:t>
    </dgm:pt>
    <dgm:pt modelId="{5696EAA3-D5BC-4333-9161-85C76C44E86A}" type="sibTrans" cxnId="{AF4E9467-5431-4CDB-877B-FA07209BE532}">
      <dgm:prSet/>
      <dgm:spPr/>
      <dgm:t>
        <a:bodyPr/>
        <a:lstStyle/>
        <a:p>
          <a:endParaRPr lang="ru-RU"/>
        </a:p>
      </dgm:t>
    </dgm:pt>
    <dgm:pt modelId="{8CA0E29F-A068-4AB6-B480-A49C05B98E1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Самообслуживание и детский труд</a:t>
          </a:r>
          <a:endParaRPr lang="ru-RU" sz="2800" b="1" dirty="0">
            <a:solidFill>
              <a:srgbClr val="FFFF00"/>
            </a:solidFill>
          </a:endParaRPr>
        </a:p>
      </dgm:t>
    </dgm:pt>
    <dgm:pt modelId="{D6A79117-EAB6-4AC7-B560-64869C20BB43}" type="parTrans" cxnId="{5E5696A5-3904-49CA-AD5B-536EE60BD034}">
      <dgm:prSet/>
      <dgm:spPr/>
      <dgm:t>
        <a:bodyPr/>
        <a:lstStyle/>
        <a:p>
          <a:endParaRPr lang="ru-RU"/>
        </a:p>
      </dgm:t>
    </dgm:pt>
    <dgm:pt modelId="{14E810E6-A877-445B-BB96-9236C5D215FB}" type="sibTrans" cxnId="{5E5696A5-3904-49CA-AD5B-536EE60BD034}">
      <dgm:prSet/>
      <dgm:spPr/>
      <dgm:t>
        <a:bodyPr/>
        <a:lstStyle/>
        <a:p>
          <a:endParaRPr lang="ru-RU"/>
        </a:p>
      </dgm:t>
    </dgm:pt>
    <dgm:pt modelId="{F307BA01-A92E-4015-8219-246135C3841C}" type="pres">
      <dgm:prSet presAssocID="{CD64E181-2D9A-489B-BAED-933E036434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64B51-CE23-4B4E-8D35-67A87E7457C5}" type="pres">
      <dgm:prSet presAssocID="{4870F27B-A56F-4BAD-B70F-9974FF1C7D3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41DE2-E8EE-4D73-A299-F5012DCBECA9}" type="pres">
      <dgm:prSet presAssocID="{8CA0E29F-A068-4AB6-B480-A49C05B98E1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B9F9E-164D-4652-AF8F-3A4BC704617B}" type="presOf" srcId="{8CA0E29F-A068-4AB6-B480-A49C05B98E1E}" destId="{2EA41DE2-E8EE-4D73-A299-F5012DCBECA9}" srcOrd="0" destOrd="0" presId="urn:microsoft.com/office/officeart/2005/8/layout/arrow5"/>
    <dgm:cxn modelId="{582628CA-F741-47E2-B1CA-46DFE1B6C908}" type="presOf" srcId="{CD64E181-2D9A-489B-BAED-933E03643418}" destId="{F307BA01-A92E-4015-8219-246135C3841C}" srcOrd="0" destOrd="0" presId="urn:microsoft.com/office/officeart/2005/8/layout/arrow5"/>
    <dgm:cxn modelId="{533A9E34-756D-420F-B374-121B55C300B8}" type="presOf" srcId="{4870F27B-A56F-4BAD-B70F-9974FF1C7D39}" destId="{22664B51-CE23-4B4E-8D35-67A87E7457C5}" srcOrd="0" destOrd="0" presId="urn:microsoft.com/office/officeart/2005/8/layout/arrow5"/>
    <dgm:cxn modelId="{5E5696A5-3904-49CA-AD5B-536EE60BD034}" srcId="{CD64E181-2D9A-489B-BAED-933E03643418}" destId="{8CA0E29F-A068-4AB6-B480-A49C05B98E1E}" srcOrd="1" destOrd="0" parTransId="{D6A79117-EAB6-4AC7-B560-64869C20BB43}" sibTransId="{14E810E6-A877-445B-BB96-9236C5D215FB}"/>
    <dgm:cxn modelId="{AF4E9467-5431-4CDB-877B-FA07209BE532}" srcId="{CD64E181-2D9A-489B-BAED-933E03643418}" destId="{4870F27B-A56F-4BAD-B70F-9974FF1C7D39}" srcOrd="0" destOrd="0" parTransId="{8851F3F6-92D2-4C84-AA64-55DD78D077C2}" sibTransId="{5696EAA3-D5BC-4333-9161-85C76C44E86A}"/>
    <dgm:cxn modelId="{1A233E5B-7976-41A0-975E-D3040855672A}" type="presParOf" srcId="{F307BA01-A92E-4015-8219-246135C3841C}" destId="{22664B51-CE23-4B4E-8D35-67A87E7457C5}" srcOrd="0" destOrd="0" presId="urn:microsoft.com/office/officeart/2005/8/layout/arrow5"/>
    <dgm:cxn modelId="{7D83988D-2E94-42CE-87A2-7E4B8EE1462A}" type="presParOf" srcId="{F307BA01-A92E-4015-8219-246135C3841C}" destId="{2EA41DE2-E8EE-4D73-A299-F5012DCBECA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8CEC1-FA6F-4437-B7C2-92EC73F1076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C1987C-8C1B-4884-A815-D5B430400C80}">
      <dgm:prSet phldrT="[Текст]" custT="1"/>
      <dgm:spPr>
        <a:solidFill>
          <a:srgbClr val="FF0000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sz="2000" b="1" dirty="0" smtClean="0"/>
            <a:t>Труд взрослых и рукотворный труд </a:t>
          </a:r>
          <a:endParaRPr lang="ru-RU" sz="2000" b="1" dirty="0"/>
        </a:p>
      </dgm:t>
    </dgm:pt>
    <dgm:pt modelId="{9340C2B0-2B5B-4A4C-A2A6-331FD0A85E8A}" type="parTrans" cxnId="{F2A71B89-C869-413C-9F40-341EE3CBB301}">
      <dgm:prSet/>
      <dgm:spPr/>
      <dgm:t>
        <a:bodyPr/>
        <a:lstStyle/>
        <a:p>
          <a:endParaRPr lang="ru-RU"/>
        </a:p>
      </dgm:t>
    </dgm:pt>
    <dgm:pt modelId="{393F0034-2EA0-40FA-8B55-8B72068EDBC1}" type="sibTrans" cxnId="{F2A71B89-C869-413C-9F40-341EE3CBB301}">
      <dgm:prSet/>
      <dgm:spPr/>
      <dgm:t>
        <a:bodyPr/>
        <a:lstStyle/>
        <a:p>
          <a:endParaRPr lang="ru-RU"/>
        </a:p>
      </dgm:t>
    </dgm:pt>
    <dgm:pt modelId="{EBF20E94-E5CC-41D2-BFA6-55DC6FA2E35B}">
      <dgm:prSet phldrT="[Текст]" custT="1"/>
      <dgm:spPr>
        <a:solidFill>
          <a:srgbClr val="FFFF66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Формируются отчетливые представления о роли разных видов производственного и обслуживающего </a:t>
          </a:r>
          <a:r>
            <a:rPr lang="ru-RU" sz="1500" dirty="0" smtClean="0">
              <a:solidFill>
                <a:srgbClr val="002060"/>
              </a:solidFill>
            </a:rPr>
            <a:t>труда</a:t>
          </a:r>
          <a:r>
            <a:rPr lang="ru-RU" sz="1400" dirty="0" smtClean="0">
              <a:solidFill>
                <a:srgbClr val="002060"/>
              </a:solidFill>
            </a:rPr>
            <a:t> (старшая, подготовительная). Знакомятся с трудом учителя (подготовительная)</a:t>
          </a:r>
          <a:endParaRPr lang="ru-RU" sz="1400" dirty="0">
            <a:solidFill>
              <a:srgbClr val="002060"/>
            </a:solidFill>
          </a:endParaRPr>
        </a:p>
      </dgm:t>
    </dgm:pt>
    <dgm:pt modelId="{CADD6FEB-3FA0-44CC-8385-896D96A4CC05}" type="parTrans" cxnId="{8ED8A208-B1BE-4EEE-80E6-C67FD8BA72FB}">
      <dgm:prSet/>
      <dgm:spPr/>
      <dgm:t>
        <a:bodyPr/>
        <a:lstStyle/>
        <a:p>
          <a:endParaRPr lang="ru-RU"/>
        </a:p>
      </dgm:t>
    </dgm:pt>
    <dgm:pt modelId="{4BE8A886-1F13-4CFD-B9CC-CC764AF60741}" type="sibTrans" cxnId="{8ED8A208-B1BE-4EEE-80E6-C67FD8BA72FB}">
      <dgm:prSet/>
      <dgm:spPr/>
      <dgm:t>
        <a:bodyPr/>
        <a:lstStyle/>
        <a:p>
          <a:endParaRPr lang="ru-RU"/>
        </a:p>
      </dgm:t>
    </dgm:pt>
    <dgm:pt modelId="{32B16109-C724-4893-9F51-97D831964989}">
      <dgm:prSet phldrT="[Текст]"/>
      <dgm:spPr>
        <a:solidFill>
          <a:srgbClr val="00B0F0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dirty="0" smtClean="0"/>
            <a:t>Знакомятся с родовыми понятиями «бытовая техника», «одежда», «транспорт» и т.д. (старшая, подготовительная)</a:t>
          </a:r>
          <a:endParaRPr lang="ru-RU" dirty="0"/>
        </a:p>
      </dgm:t>
    </dgm:pt>
    <dgm:pt modelId="{C886A822-3D65-43C4-93AB-F6B826C144D4}" type="parTrans" cxnId="{8D7009B8-027C-4744-87A3-D5CDF8770CB6}">
      <dgm:prSet/>
      <dgm:spPr/>
      <dgm:t>
        <a:bodyPr/>
        <a:lstStyle/>
        <a:p>
          <a:endParaRPr lang="ru-RU"/>
        </a:p>
      </dgm:t>
    </dgm:pt>
    <dgm:pt modelId="{849E0627-A220-4322-ADAF-A8C942DCC6EA}" type="sibTrans" cxnId="{8D7009B8-027C-4744-87A3-D5CDF8770CB6}">
      <dgm:prSet/>
      <dgm:spPr/>
      <dgm:t>
        <a:bodyPr/>
        <a:lstStyle/>
        <a:p>
          <a:endParaRPr lang="ru-RU"/>
        </a:p>
      </dgm:t>
    </dgm:pt>
    <dgm:pt modelId="{049DE586-392B-485F-8A33-FE07B1853C95}">
      <dgm:prSet phldrT="[Текст]"/>
      <dgm:spPr>
        <a:solidFill>
          <a:srgbClr val="0070C0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dirty="0" smtClean="0"/>
            <a:t>Узнают о личностных качествах, которые нужны людям, чтобы быть успешными в профессии (пожарные, военные, полицейские – люди смелые, отважные, продавцы – внимательные и т.д.) (подготовительная)</a:t>
          </a:r>
        </a:p>
        <a:p>
          <a:endParaRPr lang="ru-RU" dirty="0"/>
        </a:p>
      </dgm:t>
    </dgm:pt>
    <dgm:pt modelId="{A7CA38E3-354C-4E85-A436-4C28549EB9DA}" type="parTrans" cxnId="{592876A9-4689-4266-8DB4-746B286A527D}">
      <dgm:prSet/>
      <dgm:spPr/>
      <dgm:t>
        <a:bodyPr/>
        <a:lstStyle/>
        <a:p>
          <a:endParaRPr lang="ru-RU"/>
        </a:p>
      </dgm:t>
    </dgm:pt>
    <dgm:pt modelId="{274D3140-DC68-42B0-A075-E6B7A4FC796C}" type="sibTrans" cxnId="{592876A9-4689-4266-8DB4-746B286A527D}">
      <dgm:prSet/>
      <dgm:spPr/>
      <dgm:t>
        <a:bodyPr/>
        <a:lstStyle/>
        <a:p>
          <a:endParaRPr lang="ru-RU"/>
        </a:p>
      </dgm:t>
    </dgm:pt>
    <dgm:pt modelId="{3F688D97-E744-4559-99CE-CDADFBE6F39D}">
      <dgm:prSet phldrT="[Текст]"/>
      <dgm:spPr>
        <a:solidFill>
          <a:srgbClr val="00B050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dirty="0" smtClean="0"/>
            <a:t>Дети получают сведения о предметах материальной культуры, созданных трудом человека (старшая, подготовительная) </a:t>
          </a:r>
          <a:endParaRPr lang="ru-RU" dirty="0"/>
        </a:p>
      </dgm:t>
    </dgm:pt>
    <dgm:pt modelId="{547DFDF0-A62C-4D43-B220-51B73CE6463F}" type="parTrans" cxnId="{0E079899-E508-49B7-84D5-346B4AD00891}">
      <dgm:prSet/>
      <dgm:spPr/>
      <dgm:t>
        <a:bodyPr/>
        <a:lstStyle/>
        <a:p>
          <a:endParaRPr lang="ru-RU"/>
        </a:p>
      </dgm:t>
    </dgm:pt>
    <dgm:pt modelId="{4C6CD4EA-DA78-4A00-8D67-8D2C7DE0FCFD}" type="sibTrans" cxnId="{0E079899-E508-49B7-84D5-346B4AD00891}">
      <dgm:prSet/>
      <dgm:spPr/>
      <dgm:t>
        <a:bodyPr/>
        <a:lstStyle/>
        <a:p>
          <a:endParaRPr lang="ru-RU"/>
        </a:p>
      </dgm:t>
    </dgm:pt>
    <dgm:pt modelId="{0A85E402-38D2-441A-8619-F25BCE034489}">
      <dgm:prSet phldrT="[Текст]"/>
      <dgm:spPr>
        <a:solidFill>
          <a:srgbClr val="5602B2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dirty="0" smtClean="0"/>
            <a:t>Дети постепенно вводятся в мир экономических отношений, узнают, где и кем работают родители, в чем состоит ценность их труда, получают представление о материальном благополучии семьи (подготовительная)</a:t>
          </a:r>
          <a:endParaRPr lang="ru-RU" dirty="0"/>
        </a:p>
      </dgm:t>
    </dgm:pt>
    <dgm:pt modelId="{4704A9F0-0645-4566-912A-7BA7703F8593}" type="parTrans" cxnId="{31C23662-39D2-4AF2-8D84-CE6C60714607}">
      <dgm:prSet/>
      <dgm:spPr/>
      <dgm:t>
        <a:bodyPr/>
        <a:lstStyle/>
        <a:p>
          <a:endParaRPr lang="ru-RU"/>
        </a:p>
      </dgm:t>
    </dgm:pt>
    <dgm:pt modelId="{BD8D8567-E75F-4F2A-9953-A6D7471665C2}" type="sibTrans" cxnId="{31C23662-39D2-4AF2-8D84-CE6C60714607}">
      <dgm:prSet/>
      <dgm:spPr/>
      <dgm:t>
        <a:bodyPr/>
        <a:lstStyle/>
        <a:p>
          <a:endParaRPr lang="ru-RU"/>
        </a:p>
      </dgm:t>
    </dgm:pt>
    <dgm:pt modelId="{FEF64ED3-770C-4D16-93DE-84419B5122F4}">
      <dgm:prSet phldrT="[Текст]" custT="1"/>
      <dgm:spPr>
        <a:solidFill>
          <a:srgbClr val="FC5104"/>
        </a:solidFill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r>
            <a:rPr lang="ru-RU" sz="1500" dirty="0" smtClean="0"/>
            <a:t>Формируются представления о конкретных профессиях, взаимосвязях между ними, о содержании труда, о  материалах, о  предметах труда, инструментах, трудовых действиях и результатах труда (старшая, подготовительная)</a:t>
          </a:r>
          <a:endParaRPr lang="ru-RU" sz="1500" dirty="0"/>
        </a:p>
      </dgm:t>
    </dgm:pt>
    <dgm:pt modelId="{6DC5D6A4-D51B-4817-AA68-60DD10E20261}" type="parTrans" cxnId="{77E8BAF2-13A8-4974-AEFE-E49A7277BDBB}">
      <dgm:prSet/>
      <dgm:spPr/>
      <dgm:t>
        <a:bodyPr/>
        <a:lstStyle/>
        <a:p>
          <a:endParaRPr lang="ru-RU"/>
        </a:p>
      </dgm:t>
    </dgm:pt>
    <dgm:pt modelId="{A2DA98E5-B8B2-48E1-8E00-B390C737FB32}" type="sibTrans" cxnId="{77E8BAF2-13A8-4974-AEFE-E49A7277BDBB}">
      <dgm:prSet/>
      <dgm:spPr/>
      <dgm:t>
        <a:bodyPr/>
        <a:lstStyle/>
        <a:p>
          <a:endParaRPr lang="ru-RU"/>
        </a:p>
      </dgm:t>
    </dgm:pt>
    <dgm:pt modelId="{3108650F-FB18-40EC-AA6C-BBAE171CADC9}" type="pres">
      <dgm:prSet presAssocID="{E258CEC1-FA6F-4437-B7C2-92EC73F107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AB531D-2206-4133-985C-B703593B178E}" type="pres">
      <dgm:prSet presAssocID="{5DC1987C-8C1B-4884-A815-D5B430400C80}" presName="vertOn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8192DDE0-F2C5-4BE9-AD7B-F9F8E616AC9C}" type="pres">
      <dgm:prSet presAssocID="{5DC1987C-8C1B-4884-A815-D5B430400C80}" presName="txOne" presStyleLbl="node0" presStyleIdx="0" presStyleCnt="2" custScaleX="92987" custScaleY="27909" custLinFactNeighborX="852" custLinFactNeighborY="62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B6988-BE80-43ED-85D8-193D2FAB9127}" type="pres">
      <dgm:prSet presAssocID="{5DC1987C-8C1B-4884-A815-D5B430400C80}" presName="parTransOn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EB97F2FA-9AF3-4020-BECB-7A8CFC091B70}" type="pres">
      <dgm:prSet presAssocID="{5DC1987C-8C1B-4884-A815-D5B430400C80}" presName="horzOn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24351301-29DB-46EE-A8FA-1B4F10DF75A7}" type="pres">
      <dgm:prSet presAssocID="{EBF20E94-E5CC-41D2-BFA6-55DC6FA2E35B}" presName="vert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E346A259-E9CD-40C2-B801-E3DE789CD116}" type="pres">
      <dgm:prSet presAssocID="{EBF20E94-E5CC-41D2-BFA6-55DC6FA2E35B}" presName="txTwo" presStyleLbl="node2" presStyleIdx="0" presStyleCnt="2" custScaleX="46245" custScaleY="114547" custLinFactNeighborX="28320" custLinFactNeighborY="38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C033A-1CC9-4E9C-8148-44EFCD382A4B}" type="pres">
      <dgm:prSet presAssocID="{EBF20E94-E5CC-41D2-BFA6-55DC6FA2E35B}" presName="parTrans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928702C1-F0BE-4710-9544-989E9FA9E6EA}" type="pres">
      <dgm:prSet presAssocID="{EBF20E94-E5CC-41D2-BFA6-55DC6FA2E35B}" presName="horz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0322B5A1-47E3-47E9-BED8-B1DDEC4E00FC}" type="pres">
      <dgm:prSet presAssocID="{32B16109-C724-4893-9F51-97D831964989}" presName="vert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2105D6F2-0EC8-44F0-980F-006C4B51C02F}" type="pres">
      <dgm:prSet presAssocID="{32B16109-C724-4893-9F51-97D831964989}" presName="txThree" presStyleLbl="node3" presStyleIdx="0" presStyleCnt="3" custScaleY="117736" custLinFactNeighborX="5753" custLinFactNeighborY="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A09D05-4764-48A7-85F3-8DEDAE49060B}" type="pres">
      <dgm:prSet presAssocID="{32B16109-C724-4893-9F51-97D831964989}" presName="horz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F509F81F-6A85-4819-ACA7-AE62B8098860}" type="pres">
      <dgm:prSet presAssocID="{849E0627-A220-4322-ADAF-A8C942DCC6EA}" presName="sibSpace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14AF06B3-964F-4ECC-9619-D5CE345720AC}" type="pres">
      <dgm:prSet presAssocID="{049DE586-392B-485F-8A33-FE07B1853C95}" presName="vert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3A8AB717-2A65-4CE2-849C-CC8B8E9E8DFD}" type="pres">
      <dgm:prSet presAssocID="{049DE586-392B-485F-8A33-FE07B1853C95}" presName="txThree" presStyleLbl="node3" presStyleIdx="1" presStyleCnt="3" custScaleY="119390" custLinFactNeighborX="3705" custLinFactNeighborY="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CFEBD1-BA2B-4C3D-9A32-7CEF4EE3EFB3}" type="pres">
      <dgm:prSet presAssocID="{049DE586-392B-485F-8A33-FE07B1853C95}" presName="horz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164A5964-DEDB-45CB-B751-7A558B18EF6B}" type="pres">
      <dgm:prSet presAssocID="{4BE8A886-1F13-4CFD-B9CC-CC764AF60741}" presName="sibSpace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3B6219FF-66B2-43A8-AE15-0F71D4AE1A3F}" type="pres">
      <dgm:prSet presAssocID="{3F688D97-E744-4559-99CE-CDADFBE6F39D}" presName="vert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902A6134-CF69-41B2-86C7-E4AD55D7029F}" type="pres">
      <dgm:prSet presAssocID="{3F688D97-E744-4559-99CE-CDADFBE6F39D}" presName="txTwo" presStyleLbl="node2" presStyleIdx="1" presStyleCnt="2" custScaleY="110851" custLinFactNeighborX="107" custLinFactNeighborY="384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BC7BC-69C6-46D5-8896-4BE1E491A2C5}" type="pres">
      <dgm:prSet presAssocID="{3F688D97-E744-4559-99CE-CDADFBE6F39D}" presName="parTrans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E914209F-E2EE-4D49-8A5A-D195E8FCA86C}" type="pres">
      <dgm:prSet presAssocID="{3F688D97-E744-4559-99CE-CDADFBE6F39D}" presName="horzTwo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D448D76D-55E8-47F8-8BB9-2A800CBD21A9}" type="pres">
      <dgm:prSet presAssocID="{0A85E402-38D2-441A-8619-F25BCE034489}" presName="vert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6AE53253-D936-467A-855A-E42C50B5E668}" type="pres">
      <dgm:prSet presAssocID="{0A85E402-38D2-441A-8619-F25BCE034489}" presName="txThree" presStyleLbl="node3" presStyleIdx="2" presStyleCnt="3" custScaleY="120791" custLinFactNeighborX="-88" custLinFactNeighborY="3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C362F-6DFF-4304-83C7-06F515D09E8F}" type="pres">
      <dgm:prSet presAssocID="{0A85E402-38D2-441A-8619-F25BCE034489}" presName="horzThre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963EB2BB-B3D0-4990-9500-19E3FB1449EC}" type="pres">
      <dgm:prSet presAssocID="{393F0034-2EA0-40FA-8B55-8B72068EDBC1}" presName="sibSpaceOn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39367AD5-17FB-42C7-9A54-5FB73CB76BCC}" type="pres">
      <dgm:prSet presAssocID="{FEF64ED3-770C-4D16-93DE-84419B5122F4}" presName="vertOn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914CF285-2170-4F4F-9BFE-FB06F2FF7A5B}" type="pres">
      <dgm:prSet presAssocID="{FEF64ED3-770C-4D16-93DE-84419B5122F4}" presName="txOne" presStyleLbl="node0" presStyleIdx="1" presStyleCnt="2" custScaleX="102877" custScaleY="113400" custLinFactX="-123336" custLinFactNeighborX="-200000" custLinFactNeighborY="42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2E33C-3862-43CB-8B31-5371978F347B}" type="pres">
      <dgm:prSet presAssocID="{FEF64ED3-770C-4D16-93DE-84419B5122F4}" presName="horzOne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</dgm:ptLst>
  <dgm:cxnLst>
    <dgm:cxn modelId="{9CDBAB0B-0D8F-4FBA-82EB-EBAFEF9D1ABE}" type="presOf" srcId="{3F688D97-E744-4559-99CE-CDADFBE6F39D}" destId="{902A6134-CF69-41B2-86C7-E4AD55D7029F}" srcOrd="0" destOrd="0" presId="urn:microsoft.com/office/officeart/2005/8/layout/hierarchy4"/>
    <dgm:cxn modelId="{62F0CAD3-A71E-4CED-A5A4-E7CAFE5D8D6F}" type="presOf" srcId="{049DE586-392B-485F-8A33-FE07B1853C95}" destId="{3A8AB717-2A65-4CE2-849C-CC8B8E9E8DFD}" srcOrd="0" destOrd="0" presId="urn:microsoft.com/office/officeart/2005/8/layout/hierarchy4"/>
    <dgm:cxn modelId="{01E31F64-68F4-464E-A257-3AF177D9C7BE}" type="presOf" srcId="{0A85E402-38D2-441A-8619-F25BCE034489}" destId="{6AE53253-D936-467A-855A-E42C50B5E668}" srcOrd="0" destOrd="0" presId="urn:microsoft.com/office/officeart/2005/8/layout/hierarchy4"/>
    <dgm:cxn modelId="{DD3A183D-1F3D-4FC9-874C-5017E5BC893C}" type="presOf" srcId="{32B16109-C724-4893-9F51-97D831964989}" destId="{2105D6F2-0EC8-44F0-980F-006C4B51C02F}" srcOrd="0" destOrd="0" presId="urn:microsoft.com/office/officeart/2005/8/layout/hierarchy4"/>
    <dgm:cxn modelId="{D5AA5355-921B-4D5A-8A7D-5E13F193E91F}" type="presOf" srcId="{5DC1987C-8C1B-4884-A815-D5B430400C80}" destId="{8192DDE0-F2C5-4BE9-AD7B-F9F8E616AC9C}" srcOrd="0" destOrd="0" presId="urn:microsoft.com/office/officeart/2005/8/layout/hierarchy4"/>
    <dgm:cxn modelId="{592876A9-4689-4266-8DB4-746B286A527D}" srcId="{EBF20E94-E5CC-41D2-BFA6-55DC6FA2E35B}" destId="{049DE586-392B-485F-8A33-FE07B1853C95}" srcOrd="1" destOrd="0" parTransId="{A7CA38E3-354C-4E85-A436-4C28549EB9DA}" sibTransId="{274D3140-DC68-42B0-A075-E6B7A4FC796C}"/>
    <dgm:cxn modelId="{FE90FE50-43E1-441C-A24C-0BCB15CB8F2A}" type="presOf" srcId="{EBF20E94-E5CC-41D2-BFA6-55DC6FA2E35B}" destId="{E346A259-E9CD-40C2-B801-E3DE789CD116}" srcOrd="0" destOrd="0" presId="urn:microsoft.com/office/officeart/2005/8/layout/hierarchy4"/>
    <dgm:cxn modelId="{0E079899-E508-49B7-84D5-346B4AD00891}" srcId="{5DC1987C-8C1B-4884-A815-D5B430400C80}" destId="{3F688D97-E744-4559-99CE-CDADFBE6F39D}" srcOrd="1" destOrd="0" parTransId="{547DFDF0-A62C-4D43-B220-51B73CE6463F}" sibTransId="{4C6CD4EA-DA78-4A00-8D67-8D2C7DE0FCFD}"/>
    <dgm:cxn modelId="{EB39251A-594E-403C-B9AA-F4B06BEBAB27}" type="presOf" srcId="{FEF64ED3-770C-4D16-93DE-84419B5122F4}" destId="{914CF285-2170-4F4F-9BFE-FB06F2FF7A5B}" srcOrd="0" destOrd="0" presId="urn:microsoft.com/office/officeart/2005/8/layout/hierarchy4"/>
    <dgm:cxn modelId="{77E8BAF2-13A8-4974-AEFE-E49A7277BDBB}" srcId="{E258CEC1-FA6F-4437-B7C2-92EC73F10766}" destId="{FEF64ED3-770C-4D16-93DE-84419B5122F4}" srcOrd="1" destOrd="0" parTransId="{6DC5D6A4-D51B-4817-AA68-60DD10E20261}" sibTransId="{A2DA98E5-B8B2-48E1-8E00-B390C737FB32}"/>
    <dgm:cxn modelId="{F2A71B89-C869-413C-9F40-341EE3CBB301}" srcId="{E258CEC1-FA6F-4437-B7C2-92EC73F10766}" destId="{5DC1987C-8C1B-4884-A815-D5B430400C80}" srcOrd="0" destOrd="0" parTransId="{9340C2B0-2B5B-4A4C-A2A6-331FD0A85E8A}" sibTransId="{393F0034-2EA0-40FA-8B55-8B72068EDBC1}"/>
    <dgm:cxn modelId="{31C23662-39D2-4AF2-8D84-CE6C60714607}" srcId="{3F688D97-E744-4559-99CE-CDADFBE6F39D}" destId="{0A85E402-38D2-441A-8619-F25BCE034489}" srcOrd="0" destOrd="0" parTransId="{4704A9F0-0645-4566-912A-7BA7703F8593}" sibTransId="{BD8D8567-E75F-4F2A-9953-A6D7471665C2}"/>
    <dgm:cxn modelId="{8D7009B8-027C-4744-87A3-D5CDF8770CB6}" srcId="{EBF20E94-E5CC-41D2-BFA6-55DC6FA2E35B}" destId="{32B16109-C724-4893-9F51-97D831964989}" srcOrd="0" destOrd="0" parTransId="{C886A822-3D65-43C4-93AB-F6B826C144D4}" sibTransId="{849E0627-A220-4322-ADAF-A8C942DCC6EA}"/>
    <dgm:cxn modelId="{8ED8A208-B1BE-4EEE-80E6-C67FD8BA72FB}" srcId="{5DC1987C-8C1B-4884-A815-D5B430400C80}" destId="{EBF20E94-E5CC-41D2-BFA6-55DC6FA2E35B}" srcOrd="0" destOrd="0" parTransId="{CADD6FEB-3FA0-44CC-8385-896D96A4CC05}" sibTransId="{4BE8A886-1F13-4CFD-B9CC-CC764AF60741}"/>
    <dgm:cxn modelId="{6AC94A0D-E992-4802-B29A-221319C6995C}" type="presOf" srcId="{E258CEC1-FA6F-4437-B7C2-92EC73F10766}" destId="{3108650F-FB18-40EC-AA6C-BBAE171CADC9}" srcOrd="0" destOrd="0" presId="urn:microsoft.com/office/officeart/2005/8/layout/hierarchy4"/>
    <dgm:cxn modelId="{D1949220-A3DF-4047-BA67-E9BE49FA7FDD}" type="presParOf" srcId="{3108650F-FB18-40EC-AA6C-BBAE171CADC9}" destId="{4EAB531D-2206-4133-985C-B703593B178E}" srcOrd="0" destOrd="0" presId="urn:microsoft.com/office/officeart/2005/8/layout/hierarchy4"/>
    <dgm:cxn modelId="{BC8D9625-8A60-464E-84D9-6DC2B39A0865}" type="presParOf" srcId="{4EAB531D-2206-4133-985C-B703593B178E}" destId="{8192DDE0-F2C5-4BE9-AD7B-F9F8E616AC9C}" srcOrd="0" destOrd="0" presId="urn:microsoft.com/office/officeart/2005/8/layout/hierarchy4"/>
    <dgm:cxn modelId="{FA5F9891-3E64-47D3-B1DE-AB3690D10724}" type="presParOf" srcId="{4EAB531D-2206-4133-985C-B703593B178E}" destId="{0BDB6988-BE80-43ED-85D8-193D2FAB9127}" srcOrd="1" destOrd="0" presId="urn:microsoft.com/office/officeart/2005/8/layout/hierarchy4"/>
    <dgm:cxn modelId="{5B376D9A-F433-4371-BB63-8DB70B1A2592}" type="presParOf" srcId="{4EAB531D-2206-4133-985C-B703593B178E}" destId="{EB97F2FA-9AF3-4020-BECB-7A8CFC091B70}" srcOrd="2" destOrd="0" presId="urn:microsoft.com/office/officeart/2005/8/layout/hierarchy4"/>
    <dgm:cxn modelId="{6494F27F-4743-4410-A006-7AC51C53DFA9}" type="presParOf" srcId="{EB97F2FA-9AF3-4020-BECB-7A8CFC091B70}" destId="{24351301-29DB-46EE-A8FA-1B4F10DF75A7}" srcOrd="0" destOrd="0" presId="urn:microsoft.com/office/officeart/2005/8/layout/hierarchy4"/>
    <dgm:cxn modelId="{935CFE5F-A96B-48DA-89C7-F291EC23780B}" type="presParOf" srcId="{24351301-29DB-46EE-A8FA-1B4F10DF75A7}" destId="{E346A259-E9CD-40C2-B801-E3DE789CD116}" srcOrd="0" destOrd="0" presId="urn:microsoft.com/office/officeart/2005/8/layout/hierarchy4"/>
    <dgm:cxn modelId="{31331493-4461-47F8-B59D-58B72FE4987F}" type="presParOf" srcId="{24351301-29DB-46EE-A8FA-1B4F10DF75A7}" destId="{34CC033A-1CC9-4E9C-8148-44EFCD382A4B}" srcOrd="1" destOrd="0" presId="urn:microsoft.com/office/officeart/2005/8/layout/hierarchy4"/>
    <dgm:cxn modelId="{060A30D9-761A-470A-AAD5-7FBFE74B22C5}" type="presParOf" srcId="{24351301-29DB-46EE-A8FA-1B4F10DF75A7}" destId="{928702C1-F0BE-4710-9544-989E9FA9E6EA}" srcOrd="2" destOrd="0" presId="urn:microsoft.com/office/officeart/2005/8/layout/hierarchy4"/>
    <dgm:cxn modelId="{CDA834C4-4805-4EFD-87E8-76E9D2FF92F2}" type="presParOf" srcId="{928702C1-F0BE-4710-9544-989E9FA9E6EA}" destId="{0322B5A1-47E3-47E9-BED8-B1DDEC4E00FC}" srcOrd="0" destOrd="0" presId="urn:microsoft.com/office/officeart/2005/8/layout/hierarchy4"/>
    <dgm:cxn modelId="{9C20A916-CEDD-4C5D-BD1A-CB164A5F039D}" type="presParOf" srcId="{0322B5A1-47E3-47E9-BED8-B1DDEC4E00FC}" destId="{2105D6F2-0EC8-44F0-980F-006C4B51C02F}" srcOrd="0" destOrd="0" presId="urn:microsoft.com/office/officeart/2005/8/layout/hierarchy4"/>
    <dgm:cxn modelId="{BD9C7CA4-A896-4B52-9B4C-6310C2C9EFC9}" type="presParOf" srcId="{0322B5A1-47E3-47E9-BED8-B1DDEC4E00FC}" destId="{6AA09D05-4764-48A7-85F3-8DEDAE49060B}" srcOrd="1" destOrd="0" presId="urn:microsoft.com/office/officeart/2005/8/layout/hierarchy4"/>
    <dgm:cxn modelId="{66D116E7-764C-4D35-ACDD-91ABB0990747}" type="presParOf" srcId="{928702C1-F0BE-4710-9544-989E9FA9E6EA}" destId="{F509F81F-6A85-4819-ACA7-AE62B8098860}" srcOrd="1" destOrd="0" presId="urn:microsoft.com/office/officeart/2005/8/layout/hierarchy4"/>
    <dgm:cxn modelId="{5813832F-387E-49B4-9E36-960637203CA5}" type="presParOf" srcId="{928702C1-F0BE-4710-9544-989E9FA9E6EA}" destId="{14AF06B3-964F-4ECC-9619-D5CE345720AC}" srcOrd="2" destOrd="0" presId="urn:microsoft.com/office/officeart/2005/8/layout/hierarchy4"/>
    <dgm:cxn modelId="{F95B4126-C55E-470E-B245-A4443D98AE18}" type="presParOf" srcId="{14AF06B3-964F-4ECC-9619-D5CE345720AC}" destId="{3A8AB717-2A65-4CE2-849C-CC8B8E9E8DFD}" srcOrd="0" destOrd="0" presId="urn:microsoft.com/office/officeart/2005/8/layout/hierarchy4"/>
    <dgm:cxn modelId="{9CB853F5-85D5-4CF1-ACC1-22CF42A76874}" type="presParOf" srcId="{14AF06B3-964F-4ECC-9619-D5CE345720AC}" destId="{37CFEBD1-BA2B-4C3D-9A32-7CEF4EE3EFB3}" srcOrd="1" destOrd="0" presId="urn:microsoft.com/office/officeart/2005/8/layout/hierarchy4"/>
    <dgm:cxn modelId="{C648719E-8975-4586-BC98-54F34AAA1557}" type="presParOf" srcId="{EB97F2FA-9AF3-4020-BECB-7A8CFC091B70}" destId="{164A5964-DEDB-45CB-B751-7A558B18EF6B}" srcOrd="1" destOrd="0" presId="urn:microsoft.com/office/officeart/2005/8/layout/hierarchy4"/>
    <dgm:cxn modelId="{BE1C26E1-F289-4410-B2AC-1DE86B24F885}" type="presParOf" srcId="{EB97F2FA-9AF3-4020-BECB-7A8CFC091B70}" destId="{3B6219FF-66B2-43A8-AE15-0F71D4AE1A3F}" srcOrd="2" destOrd="0" presId="urn:microsoft.com/office/officeart/2005/8/layout/hierarchy4"/>
    <dgm:cxn modelId="{F7E2E7A8-5B1D-47CF-83DF-E91118BB08E9}" type="presParOf" srcId="{3B6219FF-66B2-43A8-AE15-0F71D4AE1A3F}" destId="{902A6134-CF69-41B2-86C7-E4AD55D7029F}" srcOrd="0" destOrd="0" presId="urn:microsoft.com/office/officeart/2005/8/layout/hierarchy4"/>
    <dgm:cxn modelId="{F03090A7-6508-4ED2-9D02-B21B187B4F55}" type="presParOf" srcId="{3B6219FF-66B2-43A8-AE15-0F71D4AE1A3F}" destId="{CF0BC7BC-69C6-46D5-8896-4BE1E491A2C5}" srcOrd="1" destOrd="0" presId="urn:microsoft.com/office/officeart/2005/8/layout/hierarchy4"/>
    <dgm:cxn modelId="{DE4BC0A9-2683-475E-821C-68087E3B9F37}" type="presParOf" srcId="{3B6219FF-66B2-43A8-AE15-0F71D4AE1A3F}" destId="{E914209F-E2EE-4D49-8A5A-D195E8FCA86C}" srcOrd="2" destOrd="0" presId="urn:microsoft.com/office/officeart/2005/8/layout/hierarchy4"/>
    <dgm:cxn modelId="{97F21585-B32D-4CC9-A15B-2B4B2986D3AF}" type="presParOf" srcId="{E914209F-E2EE-4D49-8A5A-D195E8FCA86C}" destId="{D448D76D-55E8-47F8-8BB9-2A800CBD21A9}" srcOrd="0" destOrd="0" presId="urn:microsoft.com/office/officeart/2005/8/layout/hierarchy4"/>
    <dgm:cxn modelId="{08F81836-2865-4676-97A6-1C7F084534B5}" type="presParOf" srcId="{D448D76D-55E8-47F8-8BB9-2A800CBD21A9}" destId="{6AE53253-D936-467A-855A-E42C50B5E668}" srcOrd="0" destOrd="0" presId="urn:microsoft.com/office/officeart/2005/8/layout/hierarchy4"/>
    <dgm:cxn modelId="{D834A942-F751-48EE-9CFD-2B288D37A27C}" type="presParOf" srcId="{D448D76D-55E8-47F8-8BB9-2A800CBD21A9}" destId="{1B5C362F-6DFF-4304-83C7-06F515D09E8F}" srcOrd="1" destOrd="0" presId="urn:microsoft.com/office/officeart/2005/8/layout/hierarchy4"/>
    <dgm:cxn modelId="{E4DF4CB7-D6F6-42AD-B5AB-EA0D331E2C37}" type="presParOf" srcId="{3108650F-FB18-40EC-AA6C-BBAE171CADC9}" destId="{963EB2BB-B3D0-4990-9500-19E3FB1449EC}" srcOrd="1" destOrd="0" presId="urn:microsoft.com/office/officeart/2005/8/layout/hierarchy4"/>
    <dgm:cxn modelId="{4012ACAC-594D-467C-A7E4-D7F78F0CC912}" type="presParOf" srcId="{3108650F-FB18-40EC-AA6C-BBAE171CADC9}" destId="{39367AD5-17FB-42C7-9A54-5FB73CB76BCC}" srcOrd="2" destOrd="0" presId="urn:microsoft.com/office/officeart/2005/8/layout/hierarchy4"/>
    <dgm:cxn modelId="{236FA5D4-37CB-4AB1-BF10-76FE1EF5C9CF}" type="presParOf" srcId="{39367AD5-17FB-42C7-9A54-5FB73CB76BCC}" destId="{914CF285-2170-4F4F-9BFE-FB06F2FF7A5B}" srcOrd="0" destOrd="0" presId="urn:microsoft.com/office/officeart/2005/8/layout/hierarchy4"/>
    <dgm:cxn modelId="{ABC33DEC-5933-4643-982F-C122CDD30FE5}" type="presParOf" srcId="{39367AD5-17FB-42C7-9A54-5FB73CB76BCC}" destId="{C0A2E33C-3862-43CB-8B31-5371978F34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615043-42E1-4729-A8C0-F016E6D0029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BF78DC-0157-4902-9C17-0292409EB86D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/>
            <a:t>Самообслуживание и детский труд</a:t>
          </a:r>
          <a:endParaRPr lang="ru-RU" sz="2000" b="1" dirty="0"/>
        </a:p>
      </dgm:t>
    </dgm:pt>
    <dgm:pt modelId="{B2D3778E-76C8-45FA-B2E6-0957DB3BC3D3}" type="parTrans" cxnId="{237C370E-C0D3-4713-8F38-801C14F1EA3A}">
      <dgm:prSet/>
      <dgm:spPr/>
      <dgm:t>
        <a:bodyPr/>
        <a:lstStyle/>
        <a:p>
          <a:endParaRPr lang="ru-RU"/>
        </a:p>
      </dgm:t>
    </dgm:pt>
    <dgm:pt modelId="{6D4E5DF7-D61F-4A7D-98C2-D6317A22865F}" type="sibTrans" cxnId="{237C370E-C0D3-4713-8F38-801C14F1EA3A}">
      <dgm:prSet/>
      <dgm:spPr/>
      <dgm:t>
        <a:bodyPr/>
        <a:lstStyle/>
        <a:p>
          <a:endParaRPr lang="ru-RU"/>
        </a:p>
      </dgm:t>
    </dgm:pt>
    <dgm:pt modelId="{5CE92FCC-DE58-4B86-87CC-26C3D5EBF5B9}">
      <dgm:prSet phldrT="[Текст]"/>
      <dgm:spPr>
        <a:solidFill>
          <a:srgbClr val="FFFF66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Под контролем взрослых ребенок учится пользоваться пылесосом, стиральной и посудомоечной машиной, микроволновой печью (подготовительная)</a:t>
          </a:r>
          <a:endParaRPr lang="ru-RU" dirty="0">
            <a:solidFill>
              <a:srgbClr val="002060"/>
            </a:solidFill>
          </a:endParaRPr>
        </a:p>
      </dgm:t>
    </dgm:pt>
    <dgm:pt modelId="{6F995A76-A558-4394-91B4-8B77C65F23C3}" type="parTrans" cxnId="{4A246E34-CCDE-49EE-9128-9029C0CBF45A}">
      <dgm:prSet/>
      <dgm:spPr/>
      <dgm:t>
        <a:bodyPr/>
        <a:lstStyle/>
        <a:p>
          <a:endParaRPr lang="ru-RU"/>
        </a:p>
      </dgm:t>
    </dgm:pt>
    <dgm:pt modelId="{9F450F4C-B7A7-4BC6-9FEC-31E1AF2FE43E}" type="sibTrans" cxnId="{4A246E34-CCDE-49EE-9128-9029C0CBF45A}">
      <dgm:prSet/>
      <dgm:spPr/>
      <dgm:t>
        <a:bodyPr/>
        <a:lstStyle/>
        <a:p>
          <a:endParaRPr lang="ru-RU"/>
        </a:p>
      </dgm:t>
    </dgm:pt>
    <dgm:pt modelId="{293AD7E1-061B-46EA-BAA3-3FD94AD92E2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Забота о здоровье: полоскание рта после еды (старшая, подготовительная)</a:t>
          </a:r>
          <a:endParaRPr lang="ru-RU" dirty="0"/>
        </a:p>
      </dgm:t>
    </dgm:pt>
    <dgm:pt modelId="{E5C8CF4A-FB5B-488F-A8A6-49B6B181A254}" type="parTrans" cxnId="{B81FE29E-A0CA-49F4-9DC2-EB021FE90810}">
      <dgm:prSet/>
      <dgm:spPr/>
      <dgm:t>
        <a:bodyPr/>
        <a:lstStyle/>
        <a:p>
          <a:endParaRPr lang="ru-RU"/>
        </a:p>
      </dgm:t>
    </dgm:pt>
    <dgm:pt modelId="{335E2A85-1489-4111-A75C-D1BDE99EC4A4}" type="sibTrans" cxnId="{B81FE29E-A0CA-49F4-9DC2-EB021FE90810}">
      <dgm:prSet/>
      <dgm:spPr/>
      <dgm:t>
        <a:bodyPr/>
        <a:lstStyle/>
        <a:p>
          <a:endParaRPr lang="ru-RU"/>
        </a:p>
      </dgm:t>
    </dgm:pt>
    <dgm:pt modelId="{DB94568D-7970-41EE-962E-F15BED0BDF7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Правила безопасного обращения с колющими и режущими инструментами: ножами, иглами и т.д.  (старшая, подготовительная)</a:t>
          </a:r>
          <a:endParaRPr lang="ru-RU" dirty="0"/>
        </a:p>
      </dgm:t>
    </dgm:pt>
    <dgm:pt modelId="{CFF4C1A8-E886-4D40-A404-1D28000A43F3}" type="parTrans" cxnId="{77467AB6-AC56-416D-B123-3C39E18C39AF}">
      <dgm:prSet/>
      <dgm:spPr/>
      <dgm:t>
        <a:bodyPr/>
        <a:lstStyle/>
        <a:p>
          <a:endParaRPr lang="ru-RU"/>
        </a:p>
      </dgm:t>
    </dgm:pt>
    <dgm:pt modelId="{2C33C5BC-E312-41C9-A88A-64F1FED88B02}" type="sibTrans" cxnId="{77467AB6-AC56-416D-B123-3C39E18C39AF}">
      <dgm:prSet/>
      <dgm:spPr/>
      <dgm:t>
        <a:bodyPr/>
        <a:lstStyle/>
        <a:p>
          <a:endParaRPr lang="ru-RU"/>
        </a:p>
      </dgm:t>
    </dgm:pt>
    <dgm:pt modelId="{6E923E6F-8163-49BE-AAA0-5BC81EFEBD7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Дежурство по уголку природы, помощь  педагогу при подготовке к занятиям (старшая). Дежурство по столовой, самостоятельная подготовка к занятиям (подготовительная)</a:t>
          </a:r>
          <a:endParaRPr lang="ru-RU" dirty="0"/>
        </a:p>
      </dgm:t>
    </dgm:pt>
    <dgm:pt modelId="{B2C6B823-89B5-4EFD-BC51-ACC78AFEBBCD}" type="parTrans" cxnId="{678D17A5-9B69-437D-BB64-BBBB990994DA}">
      <dgm:prSet/>
      <dgm:spPr/>
      <dgm:t>
        <a:bodyPr/>
        <a:lstStyle/>
        <a:p>
          <a:endParaRPr lang="ru-RU"/>
        </a:p>
      </dgm:t>
    </dgm:pt>
    <dgm:pt modelId="{CEB62FD7-B698-49E1-9023-580BCB298D97}" type="sibTrans" cxnId="{678D17A5-9B69-437D-BB64-BBBB990994DA}">
      <dgm:prSet/>
      <dgm:spPr/>
      <dgm:t>
        <a:bodyPr/>
        <a:lstStyle/>
        <a:p>
          <a:endParaRPr lang="ru-RU"/>
        </a:p>
      </dgm:t>
    </dgm:pt>
    <dgm:pt modelId="{6E3D0974-45C2-4720-9417-1C2FCD614F5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Представление о ручном труде и конструировании (старшая, подготовительная) самостоятельное создание поделок (подготовительная)      </a:t>
          </a:r>
          <a:endParaRPr lang="ru-RU" dirty="0"/>
        </a:p>
      </dgm:t>
    </dgm:pt>
    <dgm:pt modelId="{5964C761-B2D3-4C07-8C07-B3AAE8EF40F0}" type="parTrans" cxnId="{B9CD18BE-F797-4219-BF64-047FA55BA49F}">
      <dgm:prSet/>
      <dgm:spPr/>
      <dgm:t>
        <a:bodyPr/>
        <a:lstStyle/>
        <a:p>
          <a:endParaRPr lang="ru-RU"/>
        </a:p>
      </dgm:t>
    </dgm:pt>
    <dgm:pt modelId="{3F839FC1-E13D-4B2B-8681-A968F641DDFE}" type="sibTrans" cxnId="{B9CD18BE-F797-4219-BF64-047FA55BA49F}">
      <dgm:prSet/>
      <dgm:spPr/>
      <dgm:t>
        <a:bodyPr/>
        <a:lstStyle/>
        <a:p>
          <a:endParaRPr lang="ru-RU"/>
        </a:p>
      </dgm:t>
    </dgm:pt>
    <dgm:pt modelId="{34682A4B-6CF4-4636-AC2D-689B4F29C989}">
      <dgm:prSet phldrT="[Текст]"/>
      <dgm:spPr>
        <a:solidFill>
          <a:srgbClr val="FC5104"/>
        </a:solidFill>
      </dgm:spPr>
      <dgm:t>
        <a:bodyPr/>
        <a:lstStyle/>
        <a:p>
          <a:r>
            <a:rPr lang="ru-RU" dirty="0" smtClean="0"/>
            <a:t>Познают трудовые процессы хозяйственно-бытового труда (застилать постель, вымыть дома после еды чайную посуду) (старшая)</a:t>
          </a:r>
          <a:endParaRPr lang="ru-RU" dirty="0"/>
        </a:p>
      </dgm:t>
    </dgm:pt>
    <dgm:pt modelId="{B5AC8CD5-9E21-4B11-AB03-8619CFB13072}" type="parTrans" cxnId="{6BF14E87-450A-483C-A78B-1B562643815E}">
      <dgm:prSet/>
      <dgm:spPr/>
      <dgm:t>
        <a:bodyPr/>
        <a:lstStyle/>
        <a:p>
          <a:endParaRPr lang="ru-RU"/>
        </a:p>
      </dgm:t>
    </dgm:pt>
    <dgm:pt modelId="{A42D4E90-149B-413F-8D51-460A1AA5653F}" type="sibTrans" cxnId="{6BF14E87-450A-483C-A78B-1B562643815E}">
      <dgm:prSet/>
      <dgm:spPr/>
      <dgm:t>
        <a:bodyPr/>
        <a:lstStyle/>
        <a:p>
          <a:endParaRPr lang="ru-RU"/>
        </a:p>
      </dgm:t>
    </dgm:pt>
    <dgm:pt modelId="{8735CEDA-7621-4AE0-8A49-EC2A802F3E85}">
      <dgm:prSet phldrT="[Текст]"/>
      <dgm:spPr>
        <a:solidFill>
          <a:srgbClr val="C618CA"/>
        </a:solidFill>
      </dgm:spPr>
      <dgm:t>
        <a:bodyPr/>
        <a:lstStyle/>
        <a:p>
          <a:r>
            <a:rPr lang="ru-RU" dirty="0" smtClean="0"/>
            <a:t>Поддержание порядка на рабочем месте, в ящиках, шкафах (старшая, подготовительная)</a:t>
          </a:r>
          <a:endParaRPr lang="ru-RU" dirty="0"/>
        </a:p>
      </dgm:t>
    </dgm:pt>
    <dgm:pt modelId="{2494CD23-D026-4BE1-8EEC-7E0D9AA68C0B}" type="parTrans" cxnId="{505A19DF-A8BD-4F6E-AA4C-61DF8587CE5B}">
      <dgm:prSet/>
      <dgm:spPr/>
      <dgm:t>
        <a:bodyPr/>
        <a:lstStyle/>
        <a:p>
          <a:endParaRPr lang="ru-RU"/>
        </a:p>
      </dgm:t>
    </dgm:pt>
    <dgm:pt modelId="{0EC68010-6246-470D-92A6-9632F04E6BB3}" type="sibTrans" cxnId="{505A19DF-A8BD-4F6E-AA4C-61DF8587CE5B}">
      <dgm:prSet/>
      <dgm:spPr/>
      <dgm:t>
        <a:bodyPr/>
        <a:lstStyle/>
        <a:p>
          <a:endParaRPr lang="ru-RU"/>
        </a:p>
      </dgm:t>
    </dgm:pt>
    <dgm:pt modelId="{E4C12045-DB40-4027-8912-A3D17F77CCE5}" type="pres">
      <dgm:prSet presAssocID="{CD615043-42E1-4729-A8C0-F016E6D002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292A52-D0BA-435E-BED1-BD32F6722987}" type="pres">
      <dgm:prSet presAssocID="{76BF78DC-0157-4902-9C17-0292409EB86D}" presName="vertOne" presStyleCnt="0"/>
      <dgm:spPr/>
    </dgm:pt>
    <dgm:pt modelId="{4B89DF76-6758-486D-906D-9E27F47047DB}" type="pres">
      <dgm:prSet presAssocID="{76BF78DC-0157-4902-9C17-0292409EB86D}" presName="txOne" presStyleLbl="node0" presStyleIdx="0" presStyleCnt="3" custScaleY="22447" custLinFactNeighborX="4484" custLinFactNeighborY="43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6A0A6C-F0F1-4A60-B3C9-3176B021DFD3}" type="pres">
      <dgm:prSet presAssocID="{76BF78DC-0157-4902-9C17-0292409EB86D}" presName="parTransOne" presStyleCnt="0"/>
      <dgm:spPr/>
    </dgm:pt>
    <dgm:pt modelId="{6E2399C5-604B-4428-BD54-F9DFA1C9509E}" type="pres">
      <dgm:prSet presAssocID="{76BF78DC-0157-4902-9C17-0292409EB86D}" presName="horzOne" presStyleCnt="0"/>
      <dgm:spPr/>
    </dgm:pt>
    <dgm:pt modelId="{9816D041-9E56-4894-82C7-033E49CDE7CD}" type="pres">
      <dgm:prSet presAssocID="{5CE92FCC-DE58-4B86-87CC-26C3D5EBF5B9}" presName="vertTwo" presStyleCnt="0"/>
      <dgm:spPr/>
    </dgm:pt>
    <dgm:pt modelId="{7ACA9D9F-CFF1-463D-A94D-7B741A31CB02}" type="pres">
      <dgm:prSet presAssocID="{5CE92FCC-DE58-4B86-87CC-26C3D5EBF5B9}" presName="txTwo" presStyleLbl="node2" presStyleIdx="0" presStyleCnt="2" custScaleX="55167" custLinFactNeighborX="43145" custLinFactNeighborY="-11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0A7644-1C15-4019-9C4F-DE62CACAD9B8}" type="pres">
      <dgm:prSet presAssocID="{5CE92FCC-DE58-4B86-87CC-26C3D5EBF5B9}" presName="parTransTwo" presStyleCnt="0"/>
      <dgm:spPr/>
    </dgm:pt>
    <dgm:pt modelId="{F69EDBD5-316F-4557-BF8D-D562AEFDC4AC}" type="pres">
      <dgm:prSet presAssocID="{5CE92FCC-DE58-4B86-87CC-26C3D5EBF5B9}" presName="horzTwo" presStyleCnt="0"/>
      <dgm:spPr/>
    </dgm:pt>
    <dgm:pt modelId="{72769EB0-ABD0-4546-B122-640D4CE9CDC5}" type="pres">
      <dgm:prSet presAssocID="{293AD7E1-061B-46EA-BAA3-3FD94AD92E2E}" presName="vertThree" presStyleCnt="0"/>
      <dgm:spPr/>
    </dgm:pt>
    <dgm:pt modelId="{41BE50E3-B531-455D-BB17-2AE1A6A2FCB7}" type="pres">
      <dgm:prSet presAssocID="{293AD7E1-061B-46EA-BAA3-3FD94AD92E2E}" presName="txThree" presStyleLbl="node3" presStyleIdx="0" presStyleCnt="3" custScaleX="42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90600-3E94-425E-A5A9-8F7C8DFEF5BE}" type="pres">
      <dgm:prSet presAssocID="{293AD7E1-061B-46EA-BAA3-3FD94AD92E2E}" presName="horzThree" presStyleCnt="0"/>
      <dgm:spPr/>
    </dgm:pt>
    <dgm:pt modelId="{F7D526CE-73FD-4695-95BE-2280EC3307AC}" type="pres">
      <dgm:prSet presAssocID="{335E2A85-1489-4111-A75C-D1BDE99EC4A4}" presName="sibSpaceThree" presStyleCnt="0"/>
      <dgm:spPr/>
    </dgm:pt>
    <dgm:pt modelId="{279851A0-A275-441D-B58B-89EB18C7F0B3}" type="pres">
      <dgm:prSet presAssocID="{DB94568D-7970-41EE-962E-F15BED0BDF71}" presName="vertThree" presStyleCnt="0"/>
      <dgm:spPr/>
    </dgm:pt>
    <dgm:pt modelId="{BC909F84-B958-40C9-AECF-589629BEE939}" type="pres">
      <dgm:prSet presAssocID="{DB94568D-7970-41EE-962E-F15BED0BDF71}" presName="txThree" presStyleLbl="node3" presStyleIdx="1" presStyleCnt="3" custScaleX="41363" custLinFactNeighborX="-3637" custLinFactNeighborY="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F5E23-70A8-4320-B604-78ADCBB6198F}" type="pres">
      <dgm:prSet presAssocID="{DB94568D-7970-41EE-962E-F15BED0BDF71}" presName="horzThree" presStyleCnt="0"/>
      <dgm:spPr/>
    </dgm:pt>
    <dgm:pt modelId="{F9F4C87C-F3FC-4DFC-9F6A-BA3C4F746FA6}" type="pres">
      <dgm:prSet presAssocID="{9F450F4C-B7A7-4BC6-9FEC-31E1AF2FE43E}" presName="sibSpaceTwo" presStyleCnt="0"/>
      <dgm:spPr/>
    </dgm:pt>
    <dgm:pt modelId="{BC1DA24E-F008-47AF-BE76-8F284962EEF4}" type="pres">
      <dgm:prSet presAssocID="{6E923E6F-8163-49BE-AAA0-5BC81EFEBD76}" presName="vertTwo" presStyleCnt="0"/>
      <dgm:spPr/>
    </dgm:pt>
    <dgm:pt modelId="{7C6102B1-7DC8-4D40-9377-8F3FDB4D2E2B}" type="pres">
      <dgm:prSet presAssocID="{6E923E6F-8163-49BE-AAA0-5BC81EFEBD76}" presName="txTwo" presStyleLbl="node2" presStyleIdx="1" presStyleCnt="2" custScaleX="55856" custLinFactNeighborX="17959" custLinFactNeighborY="-115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3E57D-3250-420F-8CD8-146F648EE15A}" type="pres">
      <dgm:prSet presAssocID="{6E923E6F-8163-49BE-AAA0-5BC81EFEBD76}" presName="parTransTwo" presStyleCnt="0"/>
      <dgm:spPr/>
    </dgm:pt>
    <dgm:pt modelId="{7EA45BF0-B7B5-452A-9531-C0EBCB614CBC}" type="pres">
      <dgm:prSet presAssocID="{6E923E6F-8163-49BE-AAA0-5BC81EFEBD76}" presName="horzTwo" presStyleCnt="0"/>
      <dgm:spPr/>
    </dgm:pt>
    <dgm:pt modelId="{F197ECA5-4BF9-4366-AA58-6F01163CC82C}" type="pres">
      <dgm:prSet presAssocID="{6E3D0974-45C2-4720-9417-1C2FCD614F58}" presName="vertThree" presStyleCnt="0"/>
      <dgm:spPr/>
    </dgm:pt>
    <dgm:pt modelId="{9706DFD6-FF42-4CBA-A07E-B838C8E134B6}" type="pres">
      <dgm:prSet presAssocID="{6E3D0974-45C2-4720-9417-1C2FCD614F58}" presName="txThree" presStyleLbl="node3" presStyleIdx="2" presStyleCnt="3" custScaleX="44861" custLinFactNeighborX="-17713" custLinFactNeighborY="12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53342A-4896-43B7-B5D7-46FEA79A81D5}" type="pres">
      <dgm:prSet presAssocID="{6E3D0974-45C2-4720-9417-1C2FCD614F58}" presName="horzThree" presStyleCnt="0"/>
      <dgm:spPr/>
    </dgm:pt>
    <dgm:pt modelId="{DEA15667-8CDA-430E-8A11-98AEB4D97779}" type="pres">
      <dgm:prSet presAssocID="{6D4E5DF7-D61F-4A7D-98C2-D6317A22865F}" presName="sibSpaceOne" presStyleCnt="0"/>
      <dgm:spPr/>
    </dgm:pt>
    <dgm:pt modelId="{D4B7409B-9D7D-42A6-8A65-596D210D49B5}" type="pres">
      <dgm:prSet presAssocID="{34682A4B-6CF4-4636-AC2D-689B4F29C989}" presName="vertOne" presStyleCnt="0"/>
      <dgm:spPr/>
    </dgm:pt>
    <dgm:pt modelId="{4B6DCE3C-A6DB-4C40-A5FF-DCE938C52A7D}" type="pres">
      <dgm:prSet presAssocID="{34682A4B-6CF4-4636-AC2D-689B4F29C989}" presName="txOne" presStyleLbl="node0" presStyleIdx="1" presStyleCnt="3" custScaleX="59276" custLinFactX="-147942" custLinFactNeighborX="-200000" custLinFactNeighborY="35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78D28-7829-4698-8834-AAE52AAF2997}" type="pres">
      <dgm:prSet presAssocID="{34682A4B-6CF4-4636-AC2D-689B4F29C989}" presName="horzOne" presStyleCnt="0"/>
      <dgm:spPr/>
    </dgm:pt>
    <dgm:pt modelId="{F3A007A5-7572-4E9E-840C-D129970A4F5D}" type="pres">
      <dgm:prSet presAssocID="{A42D4E90-149B-413F-8D51-460A1AA5653F}" presName="sibSpaceOne" presStyleCnt="0"/>
      <dgm:spPr/>
    </dgm:pt>
    <dgm:pt modelId="{B34A144B-473A-4FFD-9B27-D661E6E10C88}" type="pres">
      <dgm:prSet presAssocID="{8735CEDA-7621-4AE0-8A49-EC2A802F3E85}" presName="vertOne" presStyleCnt="0"/>
      <dgm:spPr/>
    </dgm:pt>
    <dgm:pt modelId="{2AEFCC34-73A7-465F-89C0-5E582E706CF3}" type="pres">
      <dgm:prSet presAssocID="{8735CEDA-7621-4AE0-8A49-EC2A802F3E85}" presName="txOne" presStyleLbl="node0" presStyleIdx="2" presStyleCnt="3" custScaleX="42288" custLinFactX="-15415" custLinFactY="5276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96B979-FF50-451D-AF50-458E740F1C4F}" type="pres">
      <dgm:prSet presAssocID="{8735CEDA-7621-4AE0-8A49-EC2A802F3E85}" presName="horzOne" presStyleCnt="0"/>
      <dgm:spPr/>
    </dgm:pt>
  </dgm:ptLst>
  <dgm:cxnLst>
    <dgm:cxn modelId="{9E745964-21AA-4B04-894D-76FC96A11329}" type="presOf" srcId="{76BF78DC-0157-4902-9C17-0292409EB86D}" destId="{4B89DF76-6758-486D-906D-9E27F47047DB}" srcOrd="0" destOrd="0" presId="urn:microsoft.com/office/officeart/2005/8/layout/hierarchy4"/>
    <dgm:cxn modelId="{4C004A70-9482-416F-AF04-60D71EDD490F}" type="presOf" srcId="{293AD7E1-061B-46EA-BAA3-3FD94AD92E2E}" destId="{41BE50E3-B531-455D-BB17-2AE1A6A2FCB7}" srcOrd="0" destOrd="0" presId="urn:microsoft.com/office/officeart/2005/8/layout/hierarchy4"/>
    <dgm:cxn modelId="{6BF14E87-450A-483C-A78B-1B562643815E}" srcId="{CD615043-42E1-4729-A8C0-F016E6D0029C}" destId="{34682A4B-6CF4-4636-AC2D-689B4F29C989}" srcOrd="1" destOrd="0" parTransId="{B5AC8CD5-9E21-4B11-AB03-8619CFB13072}" sibTransId="{A42D4E90-149B-413F-8D51-460A1AA5653F}"/>
    <dgm:cxn modelId="{4A246E34-CCDE-49EE-9128-9029C0CBF45A}" srcId="{76BF78DC-0157-4902-9C17-0292409EB86D}" destId="{5CE92FCC-DE58-4B86-87CC-26C3D5EBF5B9}" srcOrd="0" destOrd="0" parTransId="{6F995A76-A558-4394-91B4-8B77C65F23C3}" sibTransId="{9F450F4C-B7A7-4BC6-9FEC-31E1AF2FE43E}"/>
    <dgm:cxn modelId="{E06EE6D4-429C-4C34-9BD5-81DED0DE89FB}" type="presOf" srcId="{5CE92FCC-DE58-4B86-87CC-26C3D5EBF5B9}" destId="{7ACA9D9F-CFF1-463D-A94D-7B741A31CB02}" srcOrd="0" destOrd="0" presId="urn:microsoft.com/office/officeart/2005/8/layout/hierarchy4"/>
    <dgm:cxn modelId="{C397796C-5B25-48BE-9B8E-4B588DBFED5E}" type="presOf" srcId="{6E923E6F-8163-49BE-AAA0-5BC81EFEBD76}" destId="{7C6102B1-7DC8-4D40-9377-8F3FDB4D2E2B}" srcOrd="0" destOrd="0" presId="urn:microsoft.com/office/officeart/2005/8/layout/hierarchy4"/>
    <dgm:cxn modelId="{237C370E-C0D3-4713-8F38-801C14F1EA3A}" srcId="{CD615043-42E1-4729-A8C0-F016E6D0029C}" destId="{76BF78DC-0157-4902-9C17-0292409EB86D}" srcOrd="0" destOrd="0" parTransId="{B2D3778E-76C8-45FA-B2E6-0957DB3BC3D3}" sibTransId="{6D4E5DF7-D61F-4A7D-98C2-D6317A22865F}"/>
    <dgm:cxn modelId="{94F6DDEC-1107-4A23-9945-4B6CDA76FDCA}" type="presOf" srcId="{6E3D0974-45C2-4720-9417-1C2FCD614F58}" destId="{9706DFD6-FF42-4CBA-A07E-B838C8E134B6}" srcOrd="0" destOrd="0" presId="urn:microsoft.com/office/officeart/2005/8/layout/hierarchy4"/>
    <dgm:cxn modelId="{476D2397-986F-40FA-96DB-9CCEB312C5BD}" type="presOf" srcId="{34682A4B-6CF4-4636-AC2D-689B4F29C989}" destId="{4B6DCE3C-A6DB-4C40-A5FF-DCE938C52A7D}" srcOrd="0" destOrd="0" presId="urn:microsoft.com/office/officeart/2005/8/layout/hierarchy4"/>
    <dgm:cxn modelId="{B203AC50-3ADC-4AA2-A493-5A1FECEABB1D}" type="presOf" srcId="{8735CEDA-7621-4AE0-8A49-EC2A802F3E85}" destId="{2AEFCC34-73A7-465F-89C0-5E582E706CF3}" srcOrd="0" destOrd="0" presId="urn:microsoft.com/office/officeart/2005/8/layout/hierarchy4"/>
    <dgm:cxn modelId="{77467AB6-AC56-416D-B123-3C39E18C39AF}" srcId="{5CE92FCC-DE58-4B86-87CC-26C3D5EBF5B9}" destId="{DB94568D-7970-41EE-962E-F15BED0BDF71}" srcOrd="1" destOrd="0" parTransId="{CFF4C1A8-E886-4D40-A404-1D28000A43F3}" sibTransId="{2C33C5BC-E312-41C9-A88A-64F1FED88B02}"/>
    <dgm:cxn modelId="{B81FE29E-A0CA-49F4-9DC2-EB021FE90810}" srcId="{5CE92FCC-DE58-4B86-87CC-26C3D5EBF5B9}" destId="{293AD7E1-061B-46EA-BAA3-3FD94AD92E2E}" srcOrd="0" destOrd="0" parTransId="{E5C8CF4A-FB5B-488F-A8A6-49B6B181A254}" sibTransId="{335E2A85-1489-4111-A75C-D1BDE99EC4A4}"/>
    <dgm:cxn modelId="{678D17A5-9B69-437D-BB64-BBBB990994DA}" srcId="{76BF78DC-0157-4902-9C17-0292409EB86D}" destId="{6E923E6F-8163-49BE-AAA0-5BC81EFEBD76}" srcOrd="1" destOrd="0" parTransId="{B2C6B823-89B5-4EFD-BC51-ACC78AFEBBCD}" sibTransId="{CEB62FD7-B698-49E1-9023-580BCB298D97}"/>
    <dgm:cxn modelId="{B4B4F5D9-7CAA-4A26-B28E-A5685572AF8D}" type="presOf" srcId="{DB94568D-7970-41EE-962E-F15BED0BDF71}" destId="{BC909F84-B958-40C9-AECF-589629BEE939}" srcOrd="0" destOrd="0" presId="urn:microsoft.com/office/officeart/2005/8/layout/hierarchy4"/>
    <dgm:cxn modelId="{505A19DF-A8BD-4F6E-AA4C-61DF8587CE5B}" srcId="{CD615043-42E1-4729-A8C0-F016E6D0029C}" destId="{8735CEDA-7621-4AE0-8A49-EC2A802F3E85}" srcOrd="2" destOrd="0" parTransId="{2494CD23-D026-4BE1-8EEC-7E0D9AA68C0B}" sibTransId="{0EC68010-6246-470D-92A6-9632F04E6BB3}"/>
    <dgm:cxn modelId="{B9CD18BE-F797-4219-BF64-047FA55BA49F}" srcId="{6E923E6F-8163-49BE-AAA0-5BC81EFEBD76}" destId="{6E3D0974-45C2-4720-9417-1C2FCD614F58}" srcOrd="0" destOrd="0" parTransId="{5964C761-B2D3-4C07-8C07-B3AAE8EF40F0}" sibTransId="{3F839FC1-E13D-4B2B-8681-A968F641DDFE}"/>
    <dgm:cxn modelId="{6F692A02-33BE-4B39-9BA0-33F17436EC0C}" type="presOf" srcId="{CD615043-42E1-4729-A8C0-F016E6D0029C}" destId="{E4C12045-DB40-4027-8912-A3D17F77CCE5}" srcOrd="0" destOrd="0" presId="urn:microsoft.com/office/officeart/2005/8/layout/hierarchy4"/>
    <dgm:cxn modelId="{62A74A6D-0D44-4BF2-8677-E688C309E26C}" type="presParOf" srcId="{E4C12045-DB40-4027-8912-A3D17F77CCE5}" destId="{6A292A52-D0BA-435E-BED1-BD32F6722987}" srcOrd="0" destOrd="0" presId="urn:microsoft.com/office/officeart/2005/8/layout/hierarchy4"/>
    <dgm:cxn modelId="{EA4A0356-71CE-4F50-976D-29C7BBE50BE8}" type="presParOf" srcId="{6A292A52-D0BA-435E-BED1-BD32F6722987}" destId="{4B89DF76-6758-486D-906D-9E27F47047DB}" srcOrd="0" destOrd="0" presId="urn:microsoft.com/office/officeart/2005/8/layout/hierarchy4"/>
    <dgm:cxn modelId="{A02364BB-46EC-4D09-854C-102BB04FEA74}" type="presParOf" srcId="{6A292A52-D0BA-435E-BED1-BD32F6722987}" destId="{116A0A6C-F0F1-4A60-B3C9-3176B021DFD3}" srcOrd="1" destOrd="0" presId="urn:microsoft.com/office/officeart/2005/8/layout/hierarchy4"/>
    <dgm:cxn modelId="{D49AE27E-5D2C-4E85-B389-88CF7C134847}" type="presParOf" srcId="{6A292A52-D0BA-435E-BED1-BD32F6722987}" destId="{6E2399C5-604B-4428-BD54-F9DFA1C9509E}" srcOrd="2" destOrd="0" presId="urn:microsoft.com/office/officeart/2005/8/layout/hierarchy4"/>
    <dgm:cxn modelId="{953C5C35-6B37-4522-AFBA-D79BA45845C3}" type="presParOf" srcId="{6E2399C5-604B-4428-BD54-F9DFA1C9509E}" destId="{9816D041-9E56-4894-82C7-033E49CDE7CD}" srcOrd="0" destOrd="0" presId="urn:microsoft.com/office/officeart/2005/8/layout/hierarchy4"/>
    <dgm:cxn modelId="{C5835175-FE7C-40C8-BAF3-A7A2D59ADBE6}" type="presParOf" srcId="{9816D041-9E56-4894-82C7-033E49CDE7CD}" destId="{7ACA9D9F-CFF1-463D-A94D-7B741A31CB02}" srcOrd="0" destOrd="0" presId="urn:microsoft.com/office/officeart/2005/8/layout/hierarchy4"/>
    <dgm:cxn modelId="{35FA7EEB-393D-4D16-BC34-2D90D8D6F78E}" type="presParOf" srcId="{9816D041-9E56-4894-82C7-033E49CDE7CD}" destId="{A80A7644-1C15-4019-9C4F-DE62CACAD9B8}" srcOrd="1" destOrd="0" presId="urn:microsoft.com/office/officeart/2005/8/layout/hierarchy4"/>
    <dgm:cxn modelId="{676184EF-45A2-4BEF-8E8A-4F9C5F356EA3}" type="presParOf" srcId="{9816D041-9E56-4894-82C7-033E49CDE7CD}" destId="{F69EDBD5-316F-4557-BF8D-D562AEFDC4AC}" srcOrd="2" destOrd="0" presId="urn:microsoft.com/office/officeart/2005/8/layout/hierarchy4"/>
    <dgm:cxn modelId="{27661426-E36F-444D-87B7-541E173C41C8}" type="presParOf" srcId="{F69EDBD5-316F-4557-BF8D-D562AEFDC4AC}" destId="{72769EB0-ABD0-4546-B122-640D4CE9CDC5}" srcOrd="0" destOrd="0" presId="urn:microsoft.com/office/officeart/2005/8/layout/hierarchy4"/>
    <dgm:cxn modelId="{C8CAAB7A-476A-417D-B8A4-F97F642ED4CE}" type="presParOf" srcId="{72769EB0-ABD0-4546-B122-640D4CE9CDC5}" destId="{41BE50E3-B531-455D-BB17-2AE1A6A2FCB7}" srcOrd="0" destOrd="0" presId="urn:microsoft.com/office/officeart/2005/8/layout/hierarchy4"/>
    <dgm:cxn modelId="{CD955738-D72C-449B-A9D7-A04BFC73D1E3}" type="presParOf" srcId="{72769EB0-ABD0-4546-B122-640D4CE9CDC5}" destId="{C0F90600-3E94-425E-A5A9-8F7C8DFEF5BE}" srcOrd="1" destOrd="0" presId="urn:microsoft.com/office/officeart/2005/8/layout/hierarchy4"/>
    <dgm:cxn modelId="{E4A62624-F200-4F19-8B31-563C0035BA74}" type="presParOf" srcId="{F69EDBD5-316F-4557-BF8D-D562AEFDC4AC}" destId="{F7D526CE-73FD-4695-95BE-2280EC3307AC}" srcOrd="1" destOrd="0" presId="urn:microsoft.com/office/officeart/2005/8/layout/hierarchy4"/>
    <dgm:cxn modelId="{F2937677-864D-4CFB-9A96-3E97FED47818}" type="presParOf" srcId="{F69EDBD5-316F-4557-BF8D-D562AEFDC4AC}" destId="{279851A0-A275-441D-B58B-89EB18C7F0B3}" srcOrd="2" destOrd="0" presId="urn:microsoft.com/office/officeart/2005/8/layout/hierarchy4"/>
    <dgm:cxn modelId="{76A0B57C-510E-4C8C-AE1E-7DDE6E5EA66B}" type="presParOf" srcId="{279851A0-A275-441D-B58B-89EB18C7F0B3}" destId="{BC909F84-B958-40C9-AECF-589629BEE939}" srcOrd="0" destOrd="0" presId="urn:microsoft.com/office/officeart/2005/8/layout/hierarchy4"/>
    <dgm:cxn modelId="{71FD0A54-1A0F-4169-9D05-4D57E02313C6}" type="presParOf" srcId="{279851A0-A275-441D-B58B-89EB18C7F0B3}" destId="{8F5F5E23-70A8-4320-B604-78ADCBB6198F}" srcOrd="1" destOrd="0" presId="urn:microsoft.com/office/officeart/2005/8/layout/hierarchy4"/>
    <dgm:cxn modelId="{B6508C02-3002-46A1-97A2-4B5C4F794DD0}" type="presParOf" srcId="{6E2399C5-604B-4428-BD54-F9DFA1C9509E}" destId="{F9F4C87C-F3FC-4DFC-9F6A-BA3C4F746FA6}" srcOrd="1" destOrd="0" presId="urn:microsoft.com/office/officeart/2005/8/layout/hierarchy4"/>
    <dgm:cxn modelId="{8F5DF180-F5B2-43ED-BA9B-A9AACBE7B009}" type="presParOf" srcId="{6E2399C5-604B-4428-BD54-F9DFA1C9509E}" destId="{BC1DA24E-F008-47AF-BE76-8F284962EEF4}" srcOrd="2" destOrd="0" presId="urn:microsoft.com/office/officeart/2005/8/layout/hierarchy4"/>
    <dgm:cxn modelId="{539E0E5E-941A-43C0-A85F-569CA4AF4E84}" type="presParOf" srcId="{BC1DA24E-F008-47AF-BE76-8F284962EEF4}" destId="{7C6102B1-7DC8-4D40-9377-8F3FDB4D2E2B}" srcOrd="0" destOrd="0" presId="urn:microsoft.com/office/officeart/2005/8/layout/hierarchy4"/>
    <dgm:cxn modelId="{FC271EE1-549E-4882-8FB9-C8E0E5084221}" type="presParOf" srcId="{BC1DA24E-F008-47AF-BE76-8F284962EEF4}" destId="{F313E57D-3250-420F-8CD8-146F648EE15A}" srcOrd="1" destOrd="0" presId="urn:microsoft.com/office/officeart/2005/8/layout/hierarchy4"/>
    <dgm:cxn modelId="{0D3F2515-D6A2-466B-9040-D153D6231F93}" type="presParOf" srcId="{BC1DA24E-F008-47AF-BE76-8F284962EEF4}" destId="{7EA45BF0-B7B5-452A-9531-C0EBCB614CBC}" srcOrd="2" destOrd="0" presId="urn:microsoft.com/office/officeart/2005/8/layout/hierarchy4"/>
    <dgm:cxn modelId="{050E4FE0-8FEA-45D1-BE0F-81DF2CB65A3F}" type="presParOf" srcId="{7EA45BF0-B7B5-452A-9531-C0EBCB614CBC}" destId="{F197ECA5-4BF9-4366-AA58-6F01163CC82C}" srcOrd="0" destOrd="0" presId="urn:microsoft.com/office/officeart/2005/8/layout/hierarchy4"/>
    <dgm:cxn modelId="{AF02F100-C6EE-4523-A41C-E25F5D6AA919}" type="presParOf" srcId="{F197ECA5-4BF9-4366-AA58-6F01163CC82C}" destId="{9706DFD6-FF42-4CBA-A07E-B838C8E134B6}" srcOrd="0" destOrd="0" presId="urn:microsoft.com/office/officeart/2005/8/layout/hierarchy4"/>
    <dgm:cxn modelId="{63CC7017-AD69-487D-B644-065B0FAAB62F}" type="presParOf" srcId="{F197ECA5-4BF9-4366-AA58-6F01163CC82C}" destId="{7353342A-4896-43B7-B5D7-46FEA79A81D5}" srcOrd="1" destOrd="0" presId="urn:microsoft.com/office/officeart/2005/8/layout/hierarchy4"/>
    <dgm:cxn modelId="{581815E7-0284-4BF5-BA24-FEA3CC9BA72A}" type="presParOf" srcId="{E4C12045-DB40-4027-8912-A3D17F77CCE5}" destId="{DEA15667-8CDA-430E-8A11-98AEB4D97779}" srcOrd="1" destOrd="0" presId="urn:microsoft.com/office/officeart/2005/8/layout/hierarchy4"/>
    <dgm:cxn modelId="{BAA8D02B-F927-4B01-A507-5F64591766E8}" type="presParOf" srcId="{E4C12045-DB40-4027-8912-A3D17F77CCE5}" destId="{D4B7409B-9D7D-42A6-8A65-596D210D49B5}" srcOrd="2" destOrd="0" presId="urn:microsoft.com/office/officeart/2005/8/layout/hierarchy4"/>
    <dgm:cxn modelId="{4C847ABC-68BF-4661-AC77-EF65CE8056CC}" type="presParOf" srcId="{D4B7409B-9D7D-42A6-8A65-596D210D49B5}" destId="{4B6DCE3C-A6DB-4C40-A5FF-DCE938C52A7D}" srcOrd="0" destOrd="0" presId="urn:microsoft.com/office/officeart/2005/8/layout/hierarchy4"/>
    <dgm:cxn modelId="{C4BE54F8-0A2F-461F-878E-83A43051515F}" type="presParOf" srcId="{D4B7409B-9D7D-42A6-8A65-596D210D49B5}" destId="{43578D28-7829-4698-8834-AAE52AAF2997}" srcOrd="1" destOrd="0" presId="urn:microsoft.com/office/officeart/2005/8/layout/hierarchy4"/>
    <dgm:cxn modelId="{A3194940-9177-4135-97C2-D6F587E7D7DC}" type="presParOf" srcId="{E4C12045-DB40-4027-8912-A3D17F77CCE5}" destId="{F3A007A5-7572-4E9E-840C-D129970A4F5D}" srcOrd="3" destOrd="0" presId="urn:microsoft.com/office/officeart/2005/8/layout/hierarchy4"/>
    <dgm:cxn modelId="{87835609-D1E2-429B-84B9-341086F9C2D4}" type="presParOf" srcId="{E4C12045-DB40-4027-8912-A3D17F77CCE5}" destId="{B34A144B-473A-4FFD-9B27-D661E6E10C88}" srcOrd="4" destOrd="0" presId="urn:microsoft.com/office/officeart/2005/8/layout/hierarchy4"/>
    <dgm:cxn modelId="{2CDE4230-163F-4624-AD40-0C9BF691CAD8}" type="presParOf" srcId="{B34A144B-473A-4FFD-9B27-D661E6E10C88}" destId="{2AEFCC34-73A7-465F-89C0-5E582E706CF3}" srcOrd="0" destOrd="0" presId="urn:microsoft.com/office/officeart/2005/8/layout/hierarchy4"/>
    <dgm:cxn modelId="{BBD8067A-5FDE-4088-A100-AB89F332E320}" type="presParOf" srcId="{B34A144B-473A-4FFD-9B27-D661E6E10C88}" destId="{2296B979-FF50-451D-AF50-458E740F1C4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64B51-CE23-4B4E-8D35-67A87E7457C5}">
      <dsp:nvSpPr>
        <dsp:cNvPr id="0" name=""/>
        <dsp:cNvSpPr/>
      </dsp:nvSpPr>
      <dsp:spPr>
        <a:xfrm rot="16200000">
          <a:off x="757" y="159022"/>
          <a:ext cx="4006304" cy="400630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F0"/>
              </a:solidFill>
            </a:rPr>
            <a:t>Труд взрослых и рукотворный мир</a:t>
          </a:r>
          <a:endParaRPr lang="ru-RU" sz="2800" b="1" kern="1200" dirty="0">
            <a:solidFill>
              <a:srgbClr val="00B0F0"/>
            </a:solidFill>
          </a:endParaRPr>
        </a:p>
      </dsp:txBody>
      <dsp:txXfrm rot="16200000">
        <a:off x="757" y="159022"/>
        <a:ext cx="4006304" cy="4006304"/>
      </dsp:txXfrm>
    </dsp:sp>
    <dsp:sp modelId="{2EA41DE2-E8EE-4D73-A299-F5012DCBECA9}">
      <dsp:nvSpPr>
        <dsp:cNvPr id="0" name=""/>
        <dsp:cNvSpPr/>
      </dsp:nvSpPr>
      <dsp:spPr>
        <a:xfrm rot="5400000">
          <a:off x="4222538" y="159022"/>
          <a:ext cx="4006304" cy="400630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80000"/>
            <a:hueOff val="-35253"/>
            <a:satOff val="-12356"/>
            <a:lumOff val="275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Самообслуживание и детский труд</a:t>
          </a:r>
          <a:endParaRPr lang="ru-RU" sz="2800" b="1" kern="1200" dirty="0">
            <a:solidFill>
              <a:srgbClr val="FFFF00"/>
            </a:solidFill>
          </a:endParaRPr>
        </a:p>
      </dsp:txBody>
      <dsp:txXfrm rot="5400000">
        <a:off x="4222538" y="159022"/>
        <a:ext cx="4006304" cy="40063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D937247B-2D57-4E98-AC80-12B800646368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9F88C103-07ED-46DC-970D-91088FCA68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C103-07ED-46DC-970D-91088FCA683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воч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1607417"/>
            <a:ext cx="5040560" cy="5250583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76672"/>
            <a:ext cx="6408712" cy="1008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Реализация задач образовательной области Труд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 старшем дошкольным возрасте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5602B2"/>
                </a:solidFill>
              </a:rPr>
              <a:t>Формы организации трудовой деятельности</a:t>
            </a:r>
            <a:endParaRPr lang="ru-RU" sz="2800" b="1" dirty="0">
              <a:solidFill>
                <a:srgbClr val="5602B2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475656" y="126876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5976" y="126876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164288" y="126876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24497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Поручения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простые и сложные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эпизодические и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длительные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коллективные и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индивидуальные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772816"/>
            <a:ext cx="2744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Коллективный труд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(не более 30 минут)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0092" y="1772816"/>
            <a:ext cx="31181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Дежурство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(не более  20 минут)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формирование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общественно значимого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мотива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нравственный, этический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аспект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4005064"/>
            <a:ext cx="53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Типы организации труда детей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63688" y="450912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491880" y="450912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52120" y="450912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20272" y="4509120"/>
            <a:ext cx="19660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94116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Индивидуальный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4941168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рядом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4941168"/>
            <a:ext cx="1077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Общий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0831" y="4941168"/>
            <a:ext cx="174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Совместный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6336196" y="3969060"/>
            <a:ext cx="673224" cy="333752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64088" y="594928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Коллективный труд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8282" y="5517232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уд женщин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8" y="4149080"/>
            <a:ext cx="2417711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Основными методами воспитания являются следующие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5602B2"/>
                </a:solidFill>
              </a:rPr>
              <a:t>Старшая группа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5602B2"/>
                </a:solidFill>
              </a:rPr>
              <a:t>	Целевые прогулки, экскурсии, беседы, чтение </a:t>
            </a:r>
            <a:r>
              <a:rPr lang="ru-RU" sz="2300" dirty="0" smtClean="0"/>
              <a:t>детской художественной литературы, </a:t>
            </a:r>
            <a:r>
              <a:rPr lang="ru-RU" sz="2300" dirty="0" smtClean="0">
                <a:solidFill>
                  <a:srgbClr val="5602B2"/>
                </a:solidFill>
              </a:rPr>
              <a:t>рассматривание</a:t>
            </a:r>
            <a:r>
              <a:rPr lang="ru-RU" sz="2300" dirty="0" smtClean="0"/>
              <a:t> картин и репродукций, просмотр видеофильмов о профессиях взрослых</a:t>
            </a:r>
            <a:r>
              <a:rPr lang="ru-RU" sz="2300" dirty="0" smtClean="0">
                <a:solidFill>
                  <a:srgbClr val="5602B2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5602B2"/>
                </a:solidFill>
              </a:rPr>
              <a:t>Дидактические игры,</a:t>
            </a:r>
            <a:r>
              <a:rPr lang="ru-RU" sz="2300" dirty="0" smtClean="0"/>
              <a:t> моделирующие структуру трудового процесса и расширяющие представление о мире профессий, их</a:t>
            </a:r>
          </a:p>
          <a:p>
            <a:pPr algn="just">
              <a:buNone/>
            </a:pPr>
            <a:r>
              <a:rPr lang="ru-RU" sz="2300" dirty="0" smtClean="0"/>
              <a:t>	взаимосвязях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5602B2"/>
                </a:solidFill>
              </a:rPr>
              <a:t>Изобразительная деятельность</a:t>
            </a:r>
          </a:p>
          <a:p>
            <a:pPr>
              <a:buNone/>
            </a:pPr>
            <a:r>
              <a:rPr lang="ru-RU" sz="2300" dirty="0" smtClean="0">
                <a:solidFill>
                  <a:srgbClr val="5602B2"/>
                </a:solidFill>
              </a:rPr>
              <a:t>	</a:t>
            </a:r>
            <a:r>
              <a:rPr lang="ru-RU" sz="2300" dirty="0" smtClean="0"/>
              <a:t>и сюжетно-ролевые игры, позволяющие детям отражать</a:t>
            </a:r>
          </a:p>
          <a:p>
            <a:pPr>
              <a:buNone/>
            </a:pPr>
            <a:r>
              <a:rPr lang="ru-RU" sz="2300" dirty="0" smtClean="0"/>
              <a:t>	в рисунке или игре мир</a:t>
            </a:r>
          </a:p>
          <a:p>
            <a:pPr>
              <a:buNone/>
            </a:pPr>
            <a:r>
              <a:rPr lang="ru-RU" sz="2300" dirty="0" smtClean="0"/>
              <a:t>	взрослых, а так же включать реальные трудовые процессы (шитье кукольной одежды, изготовление мебели) в игровой сюжет </a:t>
            </a:r>
            <a:endParaRPr lang="ru-RU" sz="2300" dirty="0" smtClean="0">
              <a:solidFill>
                <a:srgbClr val="5602B2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rgbClr val="5602B2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rgbClr val="5602B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5602B2"/>
                </a:solidFill>
              </a:rPr>
              <a:t>Подготовительная группа</a:t>
            </a:r>
          </a:p>
          <a:p>
            <a:pPr algn="just"/>
            <a:r>
              <a:rPr lang="ru-RU" sz="2300" dirty="0" smtClean="0">
                <a:solidFill>
                  <a:srgbClr val="5602B2"/>
                </a:solidFill>
              </a:rPr>
              <a:t>Целевые прогулки, экскурсии, беседы, чтение </a:t>
            </a:r>
            <a:r>
              <a:rPr lang="ru-RU" sz="2300" dirty="0" smtClean="0"/>
              <a:t>детской художественной литературы, </a:t>
            </a:r>
            <a:r>
              <a:rPr lang="ru-RU" sz="2300" dirty="0" smtClean="0">
                <a:solidFill>
                  <a:srgbClr val="5602B2"/>
                </a:solidFill>
              </a:rPr>
              <a:t>просмотр</a:t>
            </a:r>
            <a:r>
              <a:rPr lang="ru-RU" sz="2300" dirty="0" smtClean="0"/>
              <a:t> видеофильмов о профессиях взрослых</a:t>
            </a:r>
          </a:p>
          <a:p>
            <a:pPr algn="just"/>
            <a:r>
              <a:rPr lang="ru-RU" sz="2300" dirty="0" smtClean="0">
                <a:solidFill>
                  <a:srgbClr val="5602B2"/>
                </a:solidFill>
              </a:rPr>
              <a:t>Рассматривание</a:t>
            </a:r>
            <a:r>
              <a:rPr lang="ru-RU" sz="2300" dirty="0" smtClean="0"/>
              <a:t> </a:t>
            </a:r>
            <a:r>
              <a:rPr lang="ru-RU" sz="2300" dirty="0" smtClean="0">
                <a:solidFill>
                  <a:srgbClr val="5602B2"/>
                </a:solidFill>
              </a:rPr>
              <a:t>картин, </a:t>
            </a:r>
            <a:r>
              <a:rPr lang="ru-RU" sz="2300" dirty="0" smtClean="0"/>
              <a:t>иллюстраций в книгах и детских энциклопедиях, знакомящих детей с трудовой деятельностью и организацией отдыха человека в прошлом и настоящем</a:t>
            </a:r>
          </a:p>
          <a:p>
            <a:pPr algn="r">
              <a:buFont typeface="Arial" pitchFamily="34" charset="0"/>
              <a:buChar char="•"/>
            </a:pPr>
            <a:r>
              <a:rPr lang="ru-RU" sz="2300" dirty="0" smtClean="0">
                <a:solidFill>
                  <a:srgbClr val="5602B2"/>
                </a:solidFill>
              </a:rPr>
              <a:t>Дидактические игры,</a:t>
            </a:r>
            <a:r>
              <a:rPr lang="ru-RU" sz="2300" dirty="0" smtClean="0"/>
              <a:t> </a:t>
            </a:r>
          </a:p>
          <a:p>
            <a:pPr algn="r">
              <a:buNone/>
            </a:pPr>
            <a:r>
              <a:rPr lang="ru-RU" sz="2300" dirty="0" smtClean="0"/>
              <a:t>моделирующие структуру</a:t>
            </a:r>
          </a:p>
          <a:p>
            <a:pPr algn="r">
              <a:buNone/>
            </a:pPr>
            <a:r>
              <a:rPr lang="ru-RU" sz="2300" dirty="0" smtClean="0"/>
              <a:t>трудового процесса и</a:t>
            </a:r>
          </a:p>
          <a:p>
            <a:pPr algn="r">
              <a:buNone/>
            </a:pPr>
            <a:r>
              <a:rPr lang="ru-RU" sz="2300" dirty="0" smtClean="0"/>
              <a:t>взаимосвязи профессий;</a:t>
            </a:r>
          </a:p>
          <a:p>
            <a:pPr algn="r">
              <a:buNone/>
            </a:pPr>
            <a:r>
              <a:rPr lang="ru-RU" sz="2300" dirty="0" smtClean="0"/>
              <a:t>игры-путешествия,</a:t>
            </a:r>
          </a:p>
          <a:p>
            <a:pPr algn="r">
              <a:buNone/>
            </a:pPr>
            <a:r>
              <a:rPr lang="ru-RU" sz="2300" dirty="0" smtClean="0"/>
              <a:t>расширяющие представления</a:t>
            </a:r>
          </a:p>
          <a:p>
            <a:pPr algn="r">
              <a:buNone/>
            </a:pPr>
            <a:r>
              <a:rPr lang="ru-RU" sz="2300" dirty="0" smtClean="0"/>
              <a:t>об истории предметного</a:t>
            </a:r>
          </a:p>
          <a:p>
            <a:pPr algn="r">
              <a:buNone/>
            </a:pPr>
            <a:r>
              <a:rPr lang="ru-RU" sz="2300" dirty="0" smtClean="0"/>
              <a:t>мира как результате труда</a:t>
            </a:r>
          </a:p>
          <a:p>
            <a:pPr algn="r">
              <a:buNone/>
            </a:pPr>
            <a:r>
              <a:rPr lang="ru-RU" sz="2300" dirty="0" smtClean="0"/>
              <a:t>человека, продукте его</a:t>
            </a:r>
          </a:p>
          <a:p>
            <a:pPr algn="r">
              <a:buNone/>
            </a:pPr>
            <a:r>
              <a:rPr lang="ru-RU" sz="2300" dirty="0" smtClean="0"/>
              <a:t>творческой мысли</a:t>
            </a:r>
          </a:p>
          <a:p>
            <a:pPr algn="r"/>
            <a:endParaRPr lang="ru-RU" dirty="0" smtClean="0">
              <a:solidFill>
                <a:srgbClr val="5602B2"/>
              </a:solidFill>
            </a:endParaRPr>
          </a:p>
          <a:p>
            <a:pPr algn="just"/>
            <a:endParaRPr lang="ru-RU" b="1" dirty="0">
              <a:solidFill>
                <a:srgbClr val="5602B2"/>
              </a:solidFill>
            </a:endParaRPr>
          </a:p>
        </p:txBody>
      </p:sp>
      <p:pic>
        <p:nvPicPr>
          <p:cNvPr id="6" name="Рисунок 5" descr="утк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8384" y="620688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608269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602B2"/>
                </a:solidFill>
              </a:rPr>
              <a:t>Старшая группа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Рассматривание предметов, инструментов, материалов</a:t>
            </a:r>
            <a:r>
              <a:rPr lang="ru-RU" dirty="0" smtClean="0"/>
              <a:t> («Мир ткани», «Мир дерева и металла») как компонентов трудового процесса, экспериментирование с материалами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Обсуждение</a:t>
            </a:r>
            <a:r>
              <a:rPr lang="ru-RU" dirty="0" smtClean="0"/>
              <a:t> реальных событий из детской жизни, организация жизненных и игровых ситуаций, позволяющих детям накапливать опыт экономически целесообразного поведения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Дежурства, коллективный труд, трудовые поручения</a:t>
            </a:r>
            <a:r>
              <a:rPr lang="ru-RU" dirty="0" smtClean="0"/>
              <a:t> в условиях детского сада и семейного воспитания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Организация детских мини-мастерских</a:t>
            </a:r>
            <a:r>
              <a:rPr lang="ru-RU" dirty="0" smtClean="0"/>
              <a:t> и студий для продуктивной </a:t>
            </a:r>
            <a:r>
              <a:rPr lang="ru-RU" dirty="0" err="1" smtClean="0"/>
              <a:t>досуговой</a:t>
            </a:r>
            <a:r>
              <a:rPr lang="ru-RU" dirty="0" smtClean="0"/>
              <a:t> деятельности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Оптимальные физические нагрузки при включении детей в реальные трудовые связи,</a:t>
            </a:r>
            <a:r>
              <a:rPr lang="ru-RU" dirty="0" smtClean="0"/>
              <a:t> благоприятные для эмоционально-положительного настроя и способствующие укреплению физического и психического здоровья</a:t>
            </a:r>
            <a:endParaRPr lang="ru-RU" dirty="0" smtClean="0">
              <a:solidFill>
                <a:srgbClr val="5602B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608269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602B2"/>
                </a:solidFill>
              </a:rPr>
              <a:t>Подготовительная группа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Рассматривание предметов, инструментов, материалов</a:t>
            </a:r>
            <a:r>
              <a:rPr lang="ru-RU" dirty="0" smtClean="0"/>
              <a:t> («Из каких материалов делают современную бытовую технику?», «Почему не моют одноразовую посуду?» и т.д.)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Детские проекты</a:t>
            </a:r>
            <a:r>
              <a:rPr lang="ru-RU" dirty="0" smtClean="0"/>
              <a:t>, например, по изготовлению книг «Кто построил этот дом?», «У нас в гостях врач-хирург»; сюжетно-ролевые игры по методу «игра-труд», позволяющие включать реальные трудовые процессы в игровой сюжет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Проблемные обсуждения</a:t>
            </a:r>
            <a:r>
              <a:rPr lang="ru-RU" dirty="0" smtClean="0"/>
              <a:t> поведения литературных героев, реальных событий из детской жизни; организация образовательных ситуаций, позволяющих детям накапливать опыт целесообразного поведения, различать достаточно тонкие дифференцировки между бережливостью, разумностью потребностей и жадностью, скупостью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5602B2"/>
                </a:solidFill>
              </a:rPr>
              <a:t>Дежурства, коллективный труд, трудовые поручения</a:t>
            </a:r>
            <a:r>
              <a:rPr lang="ru-RU" dirty="0" smtClean="0"/>
              <a:t> и совместная продуктивная </a:t>
            </a:r>
            <a:r>
              <a:rPr lang="ru-RU" dirty="0" err="1" smtClean="0"/>
              <a:t>досуговая</a:t>
            </a:r>
            <a:r>
              <a:rPr lang="ru-RU" dirty="0" smtClean="0"/>
              <a:t> деятельность взрослых и детей</a:t>
            </a:r>
            <a:endParaRPr lang="ru-RU" dirty="0" smtClean="0">
              <a:solidFill>
                <a:srgbClr val="5602B2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16416" y="5661248"/>
            <a:ext cx="827584" cy="96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3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908720"/>
            <a:ext cx="3672408" cy="275430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60106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602B2"/>
                </a:solidFill>
              </a:rPr>
              <a:t>Подготовительная группа</a:t>
            </a:r>
          </a:p>
          <a:p>
            <a:pPr algn="just">
              <a:buNone/>
            </a:pPr>
            <a:r>
              <a:rPr lang="ru-RU" dirty="0" smtClean="0"/>
              <a:t>	в условиях детского сада и семейного воспитания</a:t>
            </a:r>
          </a:p>
          <a:p>
            <a:pPr algn="just"/>
            <a:r>
              <a:rPr lang="ru-RU" dirty="0" smtClean="0">
                <a:solidFill>
                  <a:srgbClr val="5602B2"/>
                </a:solidFill>
              </a:rPr>
              <a:t>Организация самостоятельной </a:t>
            </a:r>
            <a:r>
              <a:rPr lang="ru-RU" dirty="0" err="1" smtClean="0">
                <a:solidFill>
                  <a:srgbClr val="5602B2"/>
                </a:solidFill>
              </a:rPr>
              <a:t>досуговой</a:t>
            </a:r>
            <a:r>
              <a:rPr lang="ru-RU" dirty="0" smtClean="0">
                <a:solidFill>
                  <a:srgbClr val="5602B2"/>
                </a:solidFill>
              </a:rPr>
              <a:t> продуктивной деятельности</a:t>
            </a:r>
            <a:r>
              <a:rPr lang="ru-RU" dirty="0" smtClean="0"/>
              <a:t> в условиях специально созданной предметно-развивающей среды (детские мини-мастерские, студии)</a:t>
            </a:r>
          </a:p>
          <a:p>
            <a:pPr algn="just"/>
            <a:r>
              <a:rPr lang="ru-RU" dirty="0" smtClean="0">
                <a:solidFill>
                  <a:srgbClr val="5602B2"/>
                </a:solidFill>
              </a:rPr>
              <a:t>Оптимальные физические нагрузки при включении детей в реальные трудовые связи </a:t>
            </a:r>
            <a:r>
              <a:rPr lang="ru-RU" dirty="0" smtClean="0"/>
              <a:t>благоприятны для: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укрепления здоровья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формирования физической готовности к школьному обучению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осваивания важнейших правил техники безопасности при обращении с бытовой техникой и инструментами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формирования психологической и личностной готовности к школьному обучению, развития познавательных интересов, расширения кругозора, развития речи как средства общения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утк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98282" y="5589240"/>
            <a:ext cx="945718" cy="1101502"/>
          </a:xfrm>
          <a:prstGeom prst="rect">
            <a:avLst/>
          </a:prstGeom>
        </p:spPr>
      </p:pic>
      <p:pic>
        <p:nvPicPr>
          <p:cNvPr id="8" name="Рисунок 7" descr="IMG_03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3861048"/>
            <a:ext cx="3672408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002060"/>
                </a:solidFill>
              </a:rPr>
              <a:t>Примерные образовательные ситуации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«Труд взрослых и рукотворный мир»</a:t>
            </a:r>
            <a:br>
              <a:rPr lang="ru-RU" sz="2400" i="1" dirty="0" smtClean="0">
                <a:solidFill>
                  <a:srgbClr val="0070C0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(старшая группа)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820472" cy="432511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«Профессии наших родителей»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	Цели. Развивать интерес детей к миру взрослых. Расширять детские представления о многообразии профессий. Воспитывать гордость за родителей и уважение к ним. Способствовать развитию умения вести диалог с незнакомыми взрослыми людьми.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труд фото\110___10\111___11\IMG_03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3573016"/>
            <a:ext cx="3491880" cy="26189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«Доктор»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21297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Сюжетно-ролевые игры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User\Desktop\труд фото\110___10\111___11\IMG_03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73016"/>
            <a:ext cx="3491880" cy="26189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«Магазин»</a:t>
            </a:r>
            <a:endParaRPr lang="ru-RU" dirty="0"/>
          </a:p>
        </p:txBody>
      </p:sp>
      <p:pic>
        <p:nvPicPr>
          <p:cNvPr id="9" name="Рисунок 8" descr="утка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28384" y="476672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rgbClr val="0070C0"/>
                </a:solidFill>
              </a:rPr>
              <a:t>«Самообслуживание и детский труд»</a:t>
            </a:r>
            <a:br>
              <a:rPr lang="ru-RU" sz="2200" i="1" dirty="0" smtClean="0">
                <a:solidFill>
                  <a:srgbClr val="0070C0"/>
                </a:solidFill>
              </a:rPr>
            </a:br>
            <a:r>
              <a:rPr lang="ru-RU" sz="2200" i="1" dirty="0" smtClean="0">
                <a:solidFill>
                  <a:srgbClr val="0070C0"/>
                </a:solidFill>
              </a:rPr>
              <a:t>(старшая группа)</a:t>
            </a:r>
            <a:endParaRPr lang="ru-RU" sz="2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«Мы - дежурные»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80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	Цели. Уточнить правила и обязанности дежурных. Вызвать желание добросовестно, ответственно относиться к работе, пользоваться информацией на стенде «Наше дежурство».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Дежурство по столовой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Дежурство по занятиям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Дежурство по уголку природы</a:t>
            </a:r>
            <a:endParaRPr lang="ru-RU" sz="2000" dirty="0"/>
          </a:p>
        </p:txBody>
      </p:sp>
      <p:pic>
        <p:nvPicPr>
          <p:cNvPr id="3074" name="Picture 2" descr="C:\Users\User\Desktop\труд фото\110___10\IMG_03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843046"/>
            <a:ext cx="3635896" cy="2726922"/>
          </a:xfrm>
          <a:prstGeom prst="rect">
            <a:avLst/>
          </a:prstGeom>
          <a:noFill/>
        </p:spPr>
      </p:pic>
      <p:pic>
        <p:nvPicPr>
          <p:cNvPr id="3075" name="Picture 3" descr="C:\Users\User\Desktop\труд фото\110___10\IMG_03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861048"/>
            <a:ext cx="3635896" cy="2726922"/>
          </a:xfrm>
          <a:prstGeom prst="rect">
            <a:avLst/>
          </a:prstGeom>
          <a:noFill/>
        </p:spPr>
      </p:pic>
      <p:pic>
        <p:nvPicPr>
          <p:cNvPr id="3076" name="Picture 4" descr="C:\Users\User\Desktop\труд фото\110___10\111___11\IMG_03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861048"/>
            <a:ext cx="3600400" cy="2700301"/>
          </a:xfrm>
          <a:prstGeom prst="rect">
            <a:avLst/>
          </a:prstGeom>
          <a:noFill/>
        </p:spPr>
      </p:pic>
      <p:pic>
        <p:nvPicPr>
          <p:cNvPr id="8" name="Рисунок 7" descr="утка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84368" y="548680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Ручной труд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Труд в природе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 Хозяйственно-бытовой труд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труд фото\110___10\IMG_03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916832"/>
            <a:ext cx="4499992" cy="3374994"/>
          </a:xfrm>
          <a:prstGeom prst="rect">
            <a:avLst/>
          </a:prstGeom>
          <a:noFill/>
        </p:spPr>
      </p:pic>
      <p:pic>
        <p:nvPicPr>
          <p:cNvPr id="4099" name="Picture 3" descr="C:\Users\User\Desktop\труд фото\110___10\IMG_03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492896"/>
            <a:ext cx="4572000" cy="3429000"/>
          </a:xfrm>
          <a:prstGeom prst="rect">
            <a:avLst/>
          </a:prstGeom>
          <a:noFill/>
        </p:spPr>
      </p:pic>
      <p:pic>
        <p:nvPicPr>
          <p:cNvPr id="4100" name="Picture 4" descr="C:\Users\User\Desktop\труд фото\110___10\111___11\IMG_03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2996952"/>
            <a:ext cx="4499992" cy="3374994"/>
          </a:xfrm>
          <a:prstGeom prst="rect">
            <a:avLst/>
          </a:prstGeom>
          <a:noFill/>
        </p:spPr>
      </p:pic>
      <p:pic>
        <p:nvPicPr>
          <p:cNvPr id="6" name="Рисунок 5" descr="утка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84368" y="620688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rgbClr val="0070C0"/>
                </a:solidFill>
              </a:rPr>
              <a:t>«Труд взрослых и рукотворный мир»</a:t>
            </a:r>
            <a:br>
              <a:rPr lang="ru-RU" sz="2200" i="1" dirty="0" smtClean="0">
                <a:solidFill>
                  <a:srgbClr val="0070C0"/>
                </a:solidFill>
              </a:rPr>
            </a:br>
            <a:r>
              <a:rPr lang="ru-RU" sz="2200" i="1" dirty="0" smtClean="0">
                <a:solidFill>
                  <a:srgbClr val="0070C0"/>
                </a:solidFill>
              </a:rPr>
              <a:t>(подготовительная группа)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«У меня зазвонил телефон…»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Цели. Уточнить и систематизировать детские представления о телефоне как одном из средств связи: познакомить с историей телефона и его современными возможностями. Способствовать умению участвовать в коллективном разговоре: задавать вопросы, высказывать суждения, выслушивать собеседников.</a:t>
            </a:r>
          </a:p>
          <a:p>
            <a:pPr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«Петербургские мосты»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Цели. Уточнить представления о назначении, необходимости и удивительной красоте петербургских набережных и мостов. Воспитывать эмоциональную отзывчивость, чувство прекрасного, желание любить и беречь свой город.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84368" y="5301208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rgbClr val="0070C0"/>
                </a:solidFill>
              </a:rPr>
              <a:t>«Самообслуживание и детский труд»</a:t>
            </a:r>
            <a:br>
              <a:rPr lang="ru-RU" sz="2200" i="1" dirty="0" smtClean="0">
                <a:solidFill>
                  <a:srgbClr val="0070C0"/>
                </a:solidFill>
              </a:rPr>
            </a:br>
            <a:r>
              <a:rPr lang="ru-RU" sz="2200" i="1" dirty="0" smtClean="0">
                <a:solidFill>
                  <a:srgbClr val="0070C0"/>
                </a:solidFill>
              </a:rPr>
              <a:t>(подготовительная группа)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«Приготовим винегрет»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Цели. Учить детей готовить винегрет из отваренных взрослым овощей, действуя по схеме - алгоритму действий. Развивать умение «читать» рецепт приготовления блюда по технологической карте. Воспитывать понимание необходимости соблюдения правил поведения во время приготовления пищи. </a:t>
            </a:r>
          </a:p>
          <a:p>
            <a:pPr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«Первое знакомство с У-2»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Цель. Вызвать интерес мальчиков к содержательной </a:t>
            </a:r>
            <a:r>
              <a:rPr lang="ru-RU" sz="2000" dirty="0" err="1" smtClean="0">
                <a:solidFill>
                  <a:srgbClr val="7030A0"/>
                </a:solidFill>
              </a:rPr>
              <a:t>досуговой</a:t>
            </a:r>
            <a:r>
              <a:rPr lang="ru-RU" sz="2000" dirty="0" smtClean="0">
                <a:solidFill>
                  <a:srgbClr val="7030A0"/>
                </a:solidFill>
              </a:rPr>
              <a:t> деятельности по конструированию из бросового материала.</a:t>
            </a:r>
          </a:p>
          <a:p>
            <a:pPr algn="just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«Склад инструментов»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	Цели. Уточнить представление об инструментах, хранящихся в мини-мастерской, ввести правила обращения с ними. Развивать познавательные интересы, познакомить с историей и классификацией инструментов.</a:t>
            </a:r>
          </a:p>
          <a:p>
            <a:pPr algn="ctr">
              <a:buNone/>
            </a:pP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84368" y="5756498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5602B2"/>
                </a:solidFill>
              </a:rPr>
              <a:t>Работа с родителями</a:t>
            </a:r>
            <a:endParaRPr lang="ru-RU" sz="2800" i="1" dirty="0">
              <a:solidFill>
                <a:srgbClr val="5602B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Рекомендовать родителям: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Рассказать детям о своих профессиях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Давать детям посильные трудовые поручения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Нарисовать рисунки на тему «Как я помогаю дома родителям»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Развивать у детей способность к преобразованию материалов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Провести целевые прогулки (Петропавловская крепость, Летний сад, Стрелка Васильевского острова)</a:t>
            </a:r>
            <a:endParaRPr lang="ru-RU" sz="2400" dirty="0"/>
          </a:p>
        </p:txBody>
      </p:sp>
      <p:pic>
        <p:nvPicPr>
          <p:cNvPr id="4" name="Рисунок 3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84368" y="5445224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Конечно же, трудовая деятельность и раньше являлась важной составляющей дошкольного образования, но в последнее время она не была выделена в отдельную образовательную область. Наличие трудовой деятельности в дошкольном образовании признается не всеми, так как результатом «настоящего труда» должен являться определенный продукт, который дошкольники в силу своего возраста произвести просто не способны. 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	Содержание данной образовательной области «Труд» в детском саду направлено на реализацию цели воспитания у детей стремления включиться в детскую трудовую деятельность.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12360" y="5756498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руд фото\110___10\111___11\IMG_03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20688"/>
            <a:ext cx="4283968" cy="3212976"/>
          </a:xfrm>
          <a:prstGeom prst="rect">
            <a:avLst/>
          </a:prstGeom>
          <a:noFill/>
        </p:spPr>
      </p:pic>
      <p:pic>
        <p:nvPicPr>
          <p:cNvPr id="5123" name="Picture 3" descr="C:\Users\User\Desktop\труд фото\110___10\111___11\IMG_03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276872"/>
            <a:ext cx="4475989" cy="3356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58052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Задачи воспитания и развития детей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5536" y="2132856"/>
            <a:ext cx="4041648" cy="3886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1. Формировать у детей отчетливое представление о роли труда взрослых в жизни общества и каждого человека (на основе ознакомления с разными видами производительного и обслуживающего труда).</a:t>
            </a:r>
          </a:p>
          <a:p>
            <a:pPr algn="just"/>
            <a:r>
              <a:rPr lang="ru-RU" dirty="0" smtClean="0"/>
              <a:t>2. Воспитывать уважение и благодарность к близким и незнакомым людям, создающим своим трудом разнообразные материальные  и культурные ценности.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484784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Подготовительная группа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2132856"/>
            <a:ext cx="4041775" cy="3886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1. Формировать у детей отчетливое представление о труде, как социальном явлении, обеспечивающем потребности человека, через расширение круга знаний и представлений о совершенствовании рукотворного мира, изменении мира профессий.</a:t>
            </a:r>
          </a:p>
          <a:p>
            <a:pPr algn="just"/>
            <a:r>
              <a:rPr lang="ru-RU" dirty="0" smtClean="0"/>
              <a:t>2. Способствовать осознанию, что в основе достойной жизни, благополучия человека лежит труд, которым созданы все материальные и культурные ценности.</a:t>
            </a:r>
            <a:endParaRPr lang="ru-RU" dirty="0"/>
          </a:p>
        </p:txBody>
      </p:sp>
      <p:pic>
        <p:nvPicPr>
          <p:cNvPr id="7" name="Рисунок 6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84368" y="5788729"/>
            <a:ext cx="918046" cy="106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Старшая  группа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Подготовительная группа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4041648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3.Воспитывать бережливость, экономный способ расходования ресурсов воды, электричества.</a:t>
            </a:r>
          </a:p>
          <a:p>
            <a:pPr algn="just"/>
            <a:r>
              <a:rPr lang="ru-RU" dirty="0" smtClean="0"/>
              <a:t>4.Развивать самостоятельность детей,  воспитывать ценностное отношение к собственному труду и его результатам, расширять диапазон  обязанностей по самообслуживанию, хозяйственно-бытовому, ручному труду и конструированию, труду в природе.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475252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3. Формировать основы экономического образа мышления, разумное ограничение детских желаний на основе адекватного отношения к рекламе, осознания ограниченности ресурсов в современном мире.</a:t>
            </a:r>
          </a:p>
          <a:p>
            <a:pPr algn="just"/>
            <a:r>
              <a:rPr lang="ru-RU" dirty="0" smtClean="0"/>
              <a:t>4. Обеспечить более широкое включение в реальные трудовые связи со взрослыми и сверстниками через дежурство, выполнение трудовых поручений и усложнения круга  </a:t>
            </a:r>
            <a:endParaRPr lang="ru-RU" dirty="0"/>
          </a:p>
        </p:txBody>
      </p:sp>
      <p:pic>
        <p:nvPicPr>
          <p:cNvPr id="7" name="Рисунок 6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40352" y="5445224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Старшая  группа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20688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Подготовительная группа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340768"/>
            <a:ext cx="4041648" cy="3886200"/>
          </a:xfrm>
        </p:spPr>
        <p:txBody>
          <a:bodyPr/>
          <a:lstStyle/>
          <a:p>
            <a:r>
              <a:rPr lang="ru-RU" dirty="0" smtClean="0"/>
              <a:t>5. Содействовать развитию творческих способностей, позиции субъекта в продуктивных видах детского досуга на основе осознания ребенком собственных интересов, желаний и предпочтений.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1340768"/>
            <a:ext cx="4464496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продуктивных, коммуникативных и творческих задач.</a:t>
            </a:r>
          </a:p>
          <a:p>
            <a:r>
              <a:rPr lang="ru-RU" dirty="0" smtClean="0"/>
              <a:t>5. Воспитывать ответственность (за живое существо, начатое дело, данное  слово), добросовестность, стремление принять участие в трудовой деятельности взрослых.</a:t>
            </a:r>
          </a:p>
          <a:p>
            <a:r>
              <a:rPr lang="ru-RU" dirty="0" smtClean="0"/>
              <a:t>6. Способствовать развитию детских творческих способностей, формировать умение организовывать досуг, удовлетворяющий половозрастным интересам девочек и мальчиков.</a:t>
            </a:r>
            <a:endParaRPr lang="ru-RU" dirty="0"/>
          </a:p>
        </p:txBody>
      </p:sp>
      <p:pic>
        <p:nvPicPr>
          <p:cNvPr id="7" name="Рисунок 6" descr="утк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8282" y="5445224"/>
            <a:ext cx="945718" cy="1101502"/>
          </a:xfrm>
          <a:prstGeom prst="rect">
            <a:avLst/>
          </a:prstGeom>
        </p:spPr>
      </p:pic>
      <p:pic>
        <p:nvPicPr>
          <p:cNvPr id="1026" name="Picture 2" descr="C:\Users\User\Desktop\труд фото\110___10\IMG_03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861048"/>
            <a:ext cx="3727575" cy="2795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3600" dirty="0" smtClean="0"/>
              <a:t>Успешная ориентация детей в образовательной области предполагает взаимосвязь двух разделов программы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утка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84368" y="5445224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8912" cy="79208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5602B2"/>
                </a:solidFill>
              </a:rPr>
              <a:t>О чем узнают дети?</a:t>
            </a:r>
            <a:endParaRPr lang="ru-RU" sz="3100" b="1" dirty="0">
              <a:solidFill>
                <a:srgbClr val="5602B2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11593288" cy="55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утка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8282" y="332656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5602B2"/>
                </a:solidFill>
              </a:rPr>
              <a:t>О чем узнают дети?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14977664" cy="55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утка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198282" y="404664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2376264" cy="7970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   Виды труда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 с трудом взрослых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789040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Ручной труд (мотивация - сделать приятное взрослому</a:t>
            </a:r>
            <a:r>
              <a:rPr lang="en-US" dirty="0" smtClean="0"/>
              <a:t>,</a:t>
            </a:r>
            <a:r>
              <a:rPr lang="ru-RU" dirty="0" smtClean="0"/>
              <a:t> ребенку-сверстнику</a:t>
            </a:r>
            <a:r>
              <a:rPr lang="en-US" dirty="0" smtClean="0"/>
              <a:t>,</a:t>
            </a:r>
            <a:r>
              <a:rPr lang="ru-RU" dirty="0" smtClean="0"/>
              <a:t> младшему ребенку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789040"/>
            <a:ext cx="252028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 в природе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268760"/>
            <a:ext cx="280831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Навыки культуры  быта</a:t>
            </a:r>
          </a:p>
          <a:p>
            <a:pPr algn="ctr">
              <a:buNone/>
            </a:pPr>
            <a:r>
              <a:rPr lang="ru-RU" dirty="0" smtClean="0"/>
              <a:t>(труд по самообслуживанию)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268760"/>
            <a:ext cx="288032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Хозяйственно-бытовой труд</a:t>
            </a:r>
          </a:p>
          <a:p>
            <a:pPr algn="ctr">
              <a:buNone/>
            </a:pPr>
            <a:r>
              <a:rPr lang="ru-RU" dirty="0" smtClean="0"/>
              <a:t>(содружество взрослого и  ребенка</a:t>
            </a:r>
            <a:r>
              <a:rPr lang="en-US" dirty="0" smtClean="0"/>
              <a:t>,</a:t>
            </a:r>
            <a:r>
              <a:rPr lang="ru-RU" dirty="0" smtClean="0"/>
              <a:t> совместная деятельность)</a:t>
            </a:r>
            <a:endParaRPr lang="ru-RU" dirty="0"/>
          </a:p>
        </p:txBody>
      </p:sp>
      <p:pic>
        <p:nvPicPr>
          <p:cNvPr id="11" name="Рисунок 10" descr="утк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028384" y="476672"/>
            <a:ext cx="945718" cy="110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789</TotalTime>
  <Words>1113</Words>
  <Application>Microsoft Office PowerPoint</Application>
  <PresentationFormat>Экран (4:3)</PresentationFormat>
  <Paragraphs>157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Слайд 1</vt:lpstr>
      <vt:lpstr>Слайд 2</vt:lpstr>
      <vt:lpstr>Задачи воспитания и развития детей</vt:lpstr>
      <vt:lpstr>Слайд 4</vt:lpstr>
      <vt:lpstr>Слайд 5</vt:lpstr>
      <vt:lpstr> Успешная ориентация детей в образовательной области предполагает взаимосвязь двух разделов программы</vt:lpstr>
      <vt:lpstr>О чем узнают дети?</vt:lpstr>
      <vt:lpstr>О чем узнают дети?</vt:lpstr>
      <vt:lpstr>    Виды труда</vt:lpstr>
      <vt:lpstr>Формы организации трудовой деятельности</vt:lpstr>
      <vt:lpstr>Основными методами воспитания являются следующие</vt:lpstr>
      <vt:lpstr>Слайд 12</vt:lpstr>
      <vt:lpstr>Слайд 13</vt:lpstr>
      <vt:lpstr>Примерные образовательные ситуации «Труд взрослых и рукотворный мир» (старшая группа)</vt:lpstr>
      <vt:lpstr>«Самообслуживание и детский труд» (старшая группа)</vt:lpstr>
      <vt:lpstr>Слайд 16</vt:lpstr>
      <vt:lpstr>«Труд взрослых и рукотворный мир» (подготовительная группа)</vt:lpstr>
      <vt:lpstr>«Самообслуживание и детский труд» (подготовительная группа)</vt:lpstr>
      <vt:lpstr>Работа с родителями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dcterms:created xsi:type="dcterms:W3CDTF">2013-11-11T17:42:22Z</dcterms:created>
  <dcterms:modified xsi:type="dcterms:W3CDTF">2014-01-19T09:09:31Z</dcterms:modified>
</cp:coreProperties>
</file>