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836712"/>
            <a:ext cx="6460232" cy="252028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«</a:t>
            </a:r>
            <a:r>
              <a:rPr lang="ru-RU" sz="5400" dirty="0" smtClean="0"/>
              <a:t>Я люблю свою лошадку…»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339752" y="2636912"/>
            <a:ext cx="6408712" cy="1894362"/>
          </a:xfrm>
        </p:spPr>
        <p:txBody>
          <a:bodyPr>
            <a:normAutofit/>
          </a:bodyPr>
          <a:lstStyle/>
          <a:p>
            <a:r>
              <a:rPr lang="ru-RU" sz="5400" i="1" dirty="0" smtClean="0"/>
              <a:t>Спасибо за внимание!)</a:t>
            </a:r>
            <a:endParaRPr lang="ru-RU" sz="5400" i="1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Помните поговорку: «Чем бы дитя не тешилось, лишь бы не плакало?»</a:t>
            </a:r>
            <a:endParaRPr lang="ru-RU" sz="2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7467600" cy="3477000"/>
          </a:xfrm>
        </p:spPr>
        <p:txBody>
          <a:bodyPr>
            <a:normAutofit/>
          </a:bodyPr>
          <a:lstStyle/>
          <a:p>
            <a:r>
              <a:rPr lang="ru-RU" dirty="0" smtClean="0"/>
              <a:t>И действительно, по первому требованию милого чада в игрушки превращается все: от помады «Кристиан Диор» до телевизионного пульта. При этом мохнатые зверюшки, машинки и куклы мирно пылятся где-нибудь в углу или под кроватью. В чем дело? Может быть, мы покупаем не те игрушки? Или просто не умеем увлечь ими ребенка?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etskie_tovary_detskie_igrushki_konstruktory_tomik_f03_tomik_cvetno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1916832"/>
            <a:ext cx="5576325" cy="367240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На третьем году жизни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6516216" cy="4873752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Ребенку нужны формочки, сита, воронки и бутылочки для экспериментирования, краски, карандаши и пластилин для рисования и лепки, а также 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   различные </a:t>
            </a:r>
            <a:r>
              <a:rPr lang="ru-RU" sz="2000" dirty="0" smtClean="0">
                <a:solidFill>
                  <a:srgbClr val="002060"/>
                </a:solidFill>
              </a:rPr>
              <a:t>конструкторы </a:t>
            </a:r>
            <a:r>
              <a:rPr lang="ru-RU" sz="2000" dirty="0" smtClean="0">
                <a:solidFill>
                  <a:srgbClr val="002060"/>
                </a:solidFill>
              </a:rPr>
              <a:t>и 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   головоломки</a:t>
            </a:r>
            <a:r>
              <a:rPr lang="ru-RU" sz="2000" dirty="0" smtClean="0">
                <a:solidFill>
                  <a:srgbClr val="002060"/>
                </a:solidFill>
              </a:rPr>
              <a:t>. Не забудьте о </a:t>
            </a:r>
            <a:endParaRPr lang="ru-RU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   мягких </a:t>
            </a:r>
            <a:r>
              <a:rPr lang="ru-RU" sz="2000" dirty="0" smtClean="0">
                <a:solidFill>
                  <a:srgbClr val="002060"/>
                </a:solidFill>
              </a:rPr>
              <a:t>игрушках, </a:t>
            </a:r>
            <a:endParaRPr lang="ru-RU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   лошади-качалке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smtClean="0">
                <a:solidFill>
                  <a:srgbClr val="002060"/>
                </a:solidFill>
              </a:rPr>
              <a:t>веревочной 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   лестнице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smtClean="0">
                <a:solidFill>
                  <a:srgbClr val="002060"/>
                </a:solidFill>
              </a:rPr>
              <a:t>автомобильчике </a:t>
            </a:r>
            <a:r>
              <a:rPr lang="ru-RU" sz="2000" dirty="0" smtClean="0">
                <a:solidFill>
                  <a:srgbClr val="002060"/>
                </a:solidFill>
              </a:rPr>
              <a:t>с </a:t>
            </a:r>
            <a:endParaRPr lang="ru-RU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   «</a:t>
            </a:r>
            <a:r>
              <a:rPr lang="ru-RU" sz="2000" dirty="0" smtClean="0">
                <a:solidFill>
                  <a:srgbClr val="002060"/>
                </a:solidFill>
              </a:rPr>
              <a:t>ножным приводом», </a:t>
            </a:r>
            <a:r>
              <a:rPr lang="ru-RU" sz="2000" dirty="0" smtClean="0">
                <a:solidFill>
                  <a:srgbClr val="002060"/>
                </a:solidFill>
              </a:rPr>
              <a:t>а 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   главное </a:t>
            </a:r>
            <a:r>
              <a:rPr lang="ru-RU" sz="2000" dirty="0" smtClean="0">
                <a:solidFill>
                  <a:srgbClr val="002060"/>
                </a:solidFill>
              </a:rPr>
              <a:t>— о трехколесном </a:t>
            </a:r>
            <a:endParaRPr lang="ru-RU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   велосипеде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smtClean="0">
                <a:solidFill>
                  <a:srgbClr val="002060"/>
                </a:solidFill>
              </a:rPr>
              <a:t>Понадобятся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   </a:t>
            </a:r>
            <a:r>
              <a:rPr lang="ru-RU" sz="2000" dirty="0" smtClean="0">
                <a:solidFill>
                  <a:srgbClr val="002060"/>
                </a:solidFill>
              </a:rPr>
              <a:t>музыкальные инструменты</a:t>
            </a:r>
            <a:r>
              <a:rPr lang="ru-RU" sz="2000" dirty="0" smtClean="0">
                <a:solidFill>
                  <a:srgbClr val="002060"/>
                </a:solidFill>
              </a:rPr>
              <a:t>,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   </a:t>
            </a:r>
            <a:r>
              <a:rPr lang="ru-RU" sz="2000" dirty="0" smtClean="0">
                <a:solidFill>
                  <a:srgbClr val="002060"/>
                </a:solidFill>
              </a:rPr>
              <a:t>например барабан, ксилофон, флейта, треугольник. </a:t>
            </a:r>
            <a:endParaRPr lang="ru-RU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   А </a:t>
            </a:r>
            <a:r>
              <a:rPr lang="ru-RU" sz="2000" dirty="0" smtClean="0">
                <a:solidFill>
                  <a:srgbClr val="002060"/>
                </a:solidFill>
              </a:rPr>
              <a:t>в конце третьего года порадуйте своих детей кукольным домом или игрушечным магазином.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 забывайте!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Игрушки </a:t>
            </a:r>
            <a:r>
              <a:rPr lang="ru-RU" sz="2000" dirty="0" smtClean="0"/>
              <a:t>не должны содержать вредных для организма ребенка веществ: тяжелых металлов, лака, свинца, хрома и </a:t>
            </a:r>
            <a:r>
              <a:rPr lang="ru-RU" sz="2000" dirty="0" smtClean="0"/>
              <a:t>т.д. </a:t>
            </a:r>
            <a:r>
              <a:rPr lang="ru-RU" sz="2000" dirty="0" smtClean="0"/>
              <a:t>Следите за игрой малышей с карандашами и красками. </a:t>
            </a:r>
            <a:endParaRPr lang="ru-RU" sz="2000" dirty="0" smtClean="0"/>
          </a:p>
          <a:p>
            <a:r>
              <a:rPr lang="ru-RU" sz="2000" dirty="0" smtClean="0"/>
              <a:t>Проверьте, нет ли в игрушках вашего младенца мелких деталей, которые он может нечаянно проглотить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Опасны </a:t>
            </a:r>
            <a:r>
              <a:rPr lang="ru-RU" sz="2000" dirty="0" smtClean="0"/>
              <a:t>предметы легко ломающиеся, имеющие острые края, чрезмерно </a:t>
            </a:r>
            <a:r>
              <a:rPr lang="ru-RU" sz="2000" dirty="0" smtClean="0"/>
              <a:t>тяжелые.</a:t>
            </a:r>
          </a:p>
          <a:p>
            <a:r>
              <a:rPr lang="ru-RU" sz="2000" dirty="0" smtClean="0"/>
              <a:t>Чтобы воздушный шарик вашего малыша служил подольше, не надувайте его слишком сильно.</a:t>
            </a:r>
            <a:endParaRPr lang="ru-RU" sz="2000" dirty="0" smtClean="0"/>
          </a:p>
          <a:p>
            <a:r>
              <a:rPr lang="ru-RU" sz="2000" dirty="0" smtClean="0"/>
              <a:t>Ножницы 2—3-летнего ребенка должны быть с закругленными концами.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DSCN10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2726922"/>
            <a:ext cx="5508104" cy="413107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63688" y="764704"/>
            <a:ext cx="6172200" cy="1894362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solidFill>
                  <a:srgbClr val="002060"/>
                </a:solidFill>
              </a:rPr>
              <a:t>Игрушка – хорошо, игра – лучше</a:t>
            </a:r>
            <a:r>
              <a:rPr lang="ru-RU" sz="4000" i="1" dirty="0" smtClean="0"/>
              <a:t>.</a:t>
            </a:r>
            <a:endParaRPr lang="ru-RU" sz="4000" i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Игрушка — хорошо, игра — лучше  Советская педагогическая теория делит игрушки на образные, дидактические, технические, театральные, музыкальные, спортивные, игрушки-забавы. Хорошо, если у вашего ребенка есть игрушки всех групп. Это могут быть народные игрушки, магазинные или сделанные своими руками. Но для развития малыша этого недостаточно. С ним нужно постоянно заниматься, раскрывая и поддерживая его способности, и делать это желательно по определенной методике. Вы можете разработать систему занятий сами (правда, это отнимает много времени и не всегда эффективно — я пробовала), прочесть соответствующую литературу или обратиться к специалисту.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Мы в свою очередь предлагаем вам несколько полезных советов из методики логопеда, педагога-дефектолога по раннему возрасту Т.А.Кулеевой. «Я наблюдаю детей с шестимесячного возраста, — рассказывает Тамара Александровна, — и убеждена, что в ребенке многое заложено природой, надо только помочь ему сделать первые шаги. В этом смысле период от 0 до 3 лет — важнейший этап в развитии малыша. Напрасно некоторые родители думают, что упущенное в первые годы жизни наверстается потом, — этого не произойдет. В годик, два, три ребенок настолько открыт внешнему миру, что как губка впитывает все идущее извне.  Задача родителей в этот период — дать малышу как можно больше положительных эмоций и полезных знаний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0"/>
            <a:ext cx="3450679" cy="345067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5915000" cy="585326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 Примерно в полтора года </a:t>
            </a:r>
            <a:r>
              <a:rPr lang="ru-RU" dirty="0" smtClean="0"/>
              <a:t>можно переходить от объемного изображения (игрушка) к плоскостному (книга). Ребенок должен сначала узнать предмет, потом показать его на картинке. Для начала хорошо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подходят </a:t>
            </a:r>
            <a:r>
              <a:rPr lang="ru-RU" dirty="0" smtClean="0"/>
              <a:t>такие сказки, как «Репка», «Теремок», «Три медведя». Однако не следует забывать и об играх на зрительное различение цвета. Простая рекомендация: возьмите большие пластмассовые кубики и разрежьте их пополам — получатся прекрасные коробочки. Попросите ребенка вложить красный шарик, например, в красную коробочку, желтый кружочек — в желтую, и т.д. Купите своему малышу игрушки самых разных форм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DSCN10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0"/>
            <a:ext cx="5380856" cy="403564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332656"/>
            <a:ext cx="8640960" cy="6408712"/>
          </a:xfrm>
        </p:spPr>
        <p:txBody>
          <a:bodyPr>
            <a:normAutofit fontScale="92500" lnSpcReduction="10000"/>
          </a:bodyPr>
          <a:lstStyle/>
          <a:p>
            <a:r>
              <a:rPr lang="ru-RU" sz="1800" b="1" dirty="0" smtClean="0"/>
              <a:t>В двух-трехлетнем </a:t>
            </a:r>
            <a:endParaRPr lang="ru-RU" sz="1800" b="1" dirty="0" smtClean="0"/>
          </a:p>
          <a:p>
            <a:pPr>
              <a:buNone/>
            </a:pPr>
            <a:r>
              <a:rPr lang="ru-RU" sz="1800" b="1" dirty="0" smtClean="0"/>
              <a:t> </a:t>
            </a:r>
            <a:r>
              <a:rPr lang="ru-RU" sz="1800" b="1" dirty="0" smtClean="0"/>
              <a:t>    возрасте </a:t>
            </a:r>
            <a:r>
              <a:rPr lang="ru-RU" sz="1800" dirty="0" smtClean="0"/>
              <a:t>дети уже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 играют </a:t>
            </a:r>
            <a:r>
              <a:rPr lang="ru-RU" sz="1800" dirty="0" smtClean="0"/>
              <a:t>в </a:t>
            </a:r>
            <a:r>
              <a:rPr lang="ru-RU" sz="1800" dirty="0" smtClean="0"/>
              <a:t>различные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</a:t>
            </a:r>
            <a:r>
              <a:rPr lang="ru-RU" sz="1800" dirty="0" smtClean="0"/>
              <a:t>сюжетные игры: в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парикмахерскую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</a:t>
            </a:r>
            <a:r>
              <a:rPr lang="ru-RU" sz="1800" dirty="0" smtClean="0"/>
              <a:t>(ножницы, расческа</a:t>
            </a:r>
            <a:r>
              <a:rPr lang="ru-RU" sz="1800" dirty="0" smtClean="0"/>
              <a:t>),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</a:t>
            </a:r>
            <a:r>
              <a:rPr lang="ru-RU" sz="1800" dirty="0" smtClean="0"/>
              <a:t>в кухню (посуда,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коробки</a:t>
            </a:r>
            <a:r>
              <a:rPr lang="ru-RU" sz="1800" dirty="0" smtClean="0"/>
              <a:t>) и др. Здесь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важно </a:t>
            </a:r>
            <a:r>
              <a:rPr lang="ru-RU" sz="1800" dirty="0" smtClean="0"/>
              <a:t>четко </a:t>
            </a:r>
            <a:r>
              <a:rPr lang="ru-RU" sz="1800" dirty="0" smtClean="0"/>
              <a:t>определять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</a:t>
            </a:r>
            <a:r>
              <a:rPr lang="ru-RU" sz="1800" dirty="0" smtClean="0"/>
              <a:t>момент начала и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окончания </a:t>
            </a:r>
            <a:r>
              <a:rPr lang="ru-RU" sz="1800" dirty="0" smtClean="0"/>
              <a:t>игры, чтобы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ребенок </a:t>
            </a:r>
            <a:r>
              <a:rPr lang="ru-RU" sz="1800" dirty="0" smtClean="0"/>
              <a:t>всегда получал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удовольствие </a:t>
            </a:r>
            <a:r>
              <a:rPr lang="ru-RU" sz="1800" dirty="0" smtClean="0"/>
              <a:t>от завершенности своих действий.  Очевидно, что игрушки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первого </a:t>
            </a:r>
            <a:r>
              <a:rPr lang="ru-RU" sz="1800" dirty="0" smtClean="0"/>
              <a:t>периода жизни малыша должны быть простыми, понятными и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похожими </a:t>
            </a:r>
            <a:r>
              <a:rPr lang="ru-RU" sz="1800" dirty="0" smtClean="0"/>
              <a:t>на реальные предметы, а главное — предполагать активное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участие </a:t>
            </a:r>
            <a:r>
              <a:rPr lang="ru-RU" sz="1800" dirty="0" smtClean="0"/>
              <a:t>ребенка в игре. И очень хорошо, что сейчас мы постепенно начинаем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возвращаться </a:t>
            </a:r>
            <a:r>
              <a:rPr lang="ru-RU" sz="1800" dirty="0" smtClean="0"/>
              <a:t>к старинной русской игрушке, сполна наделенной этими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качествами</a:t>
            </a:r>
            <a:r>
              <a:rPr lang="ru-RU" sz="1800" dirty="0" smtClean="0"/>
              <a:t>. Нельзя забывать, что задача игрушки — сформировать у ребенка 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начальное </a:t>
            </a:r>
            <a:r>
              <a:rPr lang="ru-RU" sz="1800" dirty="0" smtClean="0"/>
              <a:t>представление об окружающем мире, и от того, какая она будет —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добрая </a:t>
            </a:r>
            <a:r>
              <a:rPr lang="ru-RU" sz="1800" dirty="0" smtClean="0"/>
              <a:t>или агрессивная, — зависит психологическое здоровье малыша.  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454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«Я люблю свою лошадку…»</vt:lpstr>
      <vt:lpstr>Помните поговорку: «Чем бы дитя не тешилось, лишь бы не плакало?»</vt:lpstr>
      <vt:lpstr>На третьем году жизни</vt:lpstr>
      <vt:lpstr>Не забывайте!</vt:lpstr>
      <vt:lpstr>Игрушка – хорошо, игра – лучше.</vt:lpstr>
      <vt:lpstr> </vt:lpstr>
      <vt:lpstr> </vt:lpstr>
      <vt:lpstr> </vt:lpstr>
      <vt:lpstr> </vt:lpstr>
      <vt:lpstr>Спасибо за внимание!)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«Я люблю свою лошадку…»</dc:title>
  <dc:creator>user</dc:creator>
  <cp:lastModifiedBy>user</cp:lastModifiedBy>
  <cp:revision>8</cp:revision>
  <dcterms:created xsi:type="dcterms:W3CDTF">2014-11-15T16:42:48Z</dcterms:created>
  <dcterms:modified xsi:type="dcterms:W3CDTF">2014-11-15T17:47:39Z</dcterms:modified>
</cp:coreProperties>
</file>