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8" r:id="rId4"/>
    <p:sldId id="279" r:id="rId5"/>
    <p:sldId id="28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2" r:id="rId14"/>
    <p:sldId id="283" r:id="rId15"/>
    <p:sldId id="265" r:id="rId16"/>
    <p:sldId id="266" r:id="rId17"/>
    <p:sldId id="284" r:id="rId18"/>
    <p:sldId id="285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1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A41D-F1C6-4251-AF58-0F3AF6269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419A-C50A-476D-BF91-699477971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692150"/>
            <a:ext cx="8229600" cy="201677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sz="4000" b="1" i="1" dirty="0" smtClean="0">
                <a:solidFill>
                  <a:schemeClr val="accent2"/>
                </a:solidFill>
              </a:rPr>
              <a:t>Поделки из природного материала</a:t>
            </a:r>
          </a:p>
        </p:txBody>
      </p:sp>
      <p:pic>
        <p:nvPicPr>
          <p:cNvPr id="2052" name="Picture 6" descr="пр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84213" y="2852936"/>
            <a:ext cx="4895899" cy="3743127"/>
          </a:xfrm>
          <a:noFill/>
        </p:spPr>
      </p:pic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2700338" y="1916832"/>
            <a:ext cx="5184030" cy="13899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49"/>
              </a:avLst>
            </a:prstTxWarp>
          </a:bodyPr>
          <a:lstStyle/>
          <a:p>
            <a:pPr algn="ctr"/>
            <a:endPara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2967335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Мастер – класс для воспитателей.</a:t>
            </a:r>
          </a:p>
          <a:p>
            <a:r>
              <a:rPr lang="ru-RU" dirty="0" smtClean="0"/>
              <a:t>Выполнила воспитатель высшей категории МАДОУ </a:t>
            </a:r>
          </a:p>
          <a:p>
            <a:r>
              <a:rPr lang="ru-RU" dirty="0" err="1" smtClean="0"/>
              <a:t>ЦРР-д</a:t>
            </a:r>
            <a:r>
              <a:rPr lang="ru-RU" dirty="0" smtClean="0"/>
              <a:t>/с № 9 «Улыбка»</a:t>
            </a:r>
          </a:p>
          <a:p>
            <a:r>
              <a:rPr lang="ru-RU" dirty="0" smtClean="0"/>
              <a:t> г. Светлого  </a:t>
            </a:r>
          </a:p>
          <a:p>
            <a:r>
              <a:rPr lang="ru-RU" dirty="0" smtClean="0"/>
              <a:t>Авсеевич И.М.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Листья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Интересным и нужным дополнением при изготовлении игрушек являются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листья</a:t>
            </a:r>
            <a:r>
              <a:rPr lang="ru-RU" sz="1800" smtClean="0">
                <a:latin typeface="Times New Roman" pitchFamily="18" charset="0"/>
              </a:rPr>
              <a:t>. Они могут быть самых разнообразных форм и расцветок. Крупный лист дуба, клена дети применяют как парус для яхты, плота, парохода. Листья можно также использовать для изготовления крыльев бабочки, плавников рыбки (эти игрушки делаются из шишек и листьев). Собирать листья лучше осенью, когда они особенно красивы.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Для сохранения и последующего использования листьев их необходимо правильно заготовлять. Для этого собранные листья растений кладут между бумажными листами и проглаживают теплым утюгом, затем их можно переложить плотной бумагой или тонким картоном и положить сверху груз. При длительном хранении бумагу или картон, находящийся между листьями, время от времени следует менять.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7172" name="Picture 5" descr="i_0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213" y="3716338"/>
            <a:ext cx="30892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Семена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Ценным дополнением к игрушкам из природного материала могут быть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семена</a:t>
            </a:r>
            <a:r>
              <a:rPr lang="ru-RU" sz="1800" smtClean="0">
                <a:latin typeface="Times New Roman" pitchFamily="18" charset="0"/>
              </a:rPr>
              <a:t> деревьев, цветов, овощей, например, семена клена, ясеня. Они известны как крылатки. Из них можно сделать крылья для стрекозы, уши для зайца, плавники для рыбки, а из семян липы хорошо получаются антенны для космонавтов, лапы животных; из семян арбуза, дыни, подсолнуха можно смастерить глаза. Собирать семена лучше осенью. </a:t>
            </a:r>
          </a:p>
        </p:txBody>
      </p:sp>
      <p:pic>
        <p:nvPicPr>
          <p:cNvPr id="8196" name="Picture 4" descr="CA273IH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213" y="2852738"/>
            <a:ext cx="34686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Шиповник, рябина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Разнообразные и интересные игрушки можно изготовить из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плодов шиповника и ягод рябины</a:t>
            </a:r>
            <a:r>
              <a:rPr lang="ru-RU" sz="1800" smtClean="0">
                <a:latin typeface="Times New Roman" pitchFamily="18" charset="0"/>
              </a:rPr>
              <a:t>. Ценным качеством данного материала является доступность использования его в работе. Плоды шиповника и рябины легко накалываются, поэтому техника изготовления игрушек из этого материала несложная.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Работать с материалом лучше летом, так как свежие ягоды и плоды легко прокалываются сосновыми иглами, проволочками, спичками.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Для хранения ягоды непригодны, так как при высыхании они твердеют и теряют форму.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Из плодов шиповника и ягод рябины можно сделать различные игрушки: гномиков и маленьких человечков, собачек и котят, ослика, яркие бусы и др.</a:t>
            </a:r>
          </a:p>
        </p:txBody>
      </p:sp>
      <p:pic>
        <p:nvPicPr>
          <p:cNvPr id="9220" name="Picture 4" descr="i_00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150" y="3933825"/>
            <a:ext cx="54197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При организации занятий </a:t>
            </a:r>
            <a:r>
              <a:rPr lang="ru-RU" b="1" dirty="0" smtClean="0"/>
              <a:t> </a:t>
            </a:r>
            <a:r>
              <a:rPr lang="ru-RU" b="1" u="sng" dirty="0" smtClean="0"/>
              <a:t>по обучению детей ручному труду соблюдаются  следующие условия: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 fontScale="32500" lnSpcReduction="20000"/>
          </a:bodyPr>
          <a:lstStyle/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Учитываются возрастные  и индивидуальные особенности детей.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 при отборе содержания для  ручного труда и образцов игрушек для изготовления детьми  учитываем  разницу  в   интересах   мальчиков и девочек..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Каждая поделка должна быть интересна детям по содержанию и находить конкретное практическое применение.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Используется  усложнение технических и изобразительных средств обучения для придания занятиям обучающего и развивающего характера.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Любой результат, т. е. вещь, сделанная руками  ребенка, должна положительно оцениваться взрослым, даже если участие малыша было минимальным;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О   результатах  продуктивной  деятельности ребенка рассказывается   его родителям, приходящим в группу взрослым, показываем  им поделки, публично выражая свое одобрение и похвалу.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Занятия строится так, чтобы нести детям положительный эмоциональный настрой, воспитывать у детей нравственные понятия.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 работе с детьми мы  используем  наиболее  эффективные </a:t>
            </a:r>
            <a:br>
              <a:rPr lang="ru-RU" sz="3600" dirty="0" smtClean="0"/>
            </a:br>
            <a:r>
              <a:rPr lang="ru-RU" sz="3600" b="1" u="sng" dirty="0" smtClean="0"/>
              <a:t>методы и приемы:</a:t>
            </a:r>
            <a:r>
              <a:rPr lang="ru-RU" sz="3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заинтересованности.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художественного слова и музыкального сопровождения.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Напоминание правил по технике безопасности при работе с ножницами.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Рассматривание схем последовательности работы.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 с объяснением.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Активизация речи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Динамическая пауза.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Практическая деятельность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Уточняющие вопросы.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 со стороны взрослого и детей тем, кто затрудняется.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и самооценка деятельности детьми.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обучении детей различным способам преобразования материалов, наиболее значительное место среди используемых методов и приемов занимает показ способов работы.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Дополнительные материалы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Бумага.</a:t>
            </a: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Фольга.</a:t>
            </a:r>
            <a:r>
              <a:rPr lang="ru-RU" sz="2000" smtClean="0">
                <a:latin typeface="Times New Roman" pitchFamily="18" charset="0"/>
              </a:rPr>
              <a:t> Употребляется для украшения поделок, переплетов.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Пластилин.</a:t>
            </a:r>
            <a:r>
              <a:rPr lang="ru-RU" sz="2000" smtClean="0">
                <a:latin typeface="Times New Roman" pitchFamily="18" charset="0"/>
              </a:rPr>
              <a:t> Этот материал применяется для скрепления частей игрушек.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Проволока</a:t>
            </a:r>
            <a:r>
              <a:rPr lang="ru-RU" sz="2000" smtClean="0">
                <a:latin typeface="Times New Roman" pitchFamily="18" charset="0"/>
              </a:rPr>
              <a:t> является необходимым материалом для скрепления частей игрушки.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Нитки.</a:t>
            </a: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Клей </a:t>
            </a:r>
            <a:r>
              <a:rPr lang="ru-RU" sz="2000" smtClean="0">
                <a:latin typeface="Times New Roman" pitchFamily="18" charset="0"/>
              </a:rPr>
              <a:t>ПВА.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Цветные лоскуты</a:t>
            </a:r>
            <a:r>
              <a:rPr lang="ru-RU" sz="2000" smtClean="0">
                <a:latin typeface="Times New Roman" pitchFamily="18" charset="0"/>
              </a:rPr>
              <a:t> — обрезки различных тканей — также пригодятся для оформления поделок.</a:t>
            </a:r>
          </a:p>
        </p:txBody>
      </p:sp>
      <p:pic>
        <p:nvPicPr>
          <p:cNvPr id="10244" name="Picture 4" descr="i_00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875" y="4140200"/>
            <a:ext cx="43926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Инструменты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Шило.</a:t>
            </a: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Ножницы.</a:t>
            </a: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Иголка</a:t>
            </a:r>
            <a:r>
              <a:rPr lang="ru-RU" sz="2000" smtClean="0">
                <a:latin typeface="Times New Roman" pitchFamily="18" charset="0"/>
              </a:rPr>
              <a:t> нужна крупная швейная, ее необходимо хранить на маленькой салфетке либо в игольнице со вдетой в нее ниткой.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Карандаш </a:t>
            </a:r>
            <a:r>
              <a:rPr lang="ru-RU" sz="2000" smtClean="0">
                <a:latin typeface="Times New Roman" pitchFamily="18" charset="0"/>
              </a:rPr>
              <a:t>простой.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Краски </a:t>
            </a:r>
            <a:r>
              <a:rPr lang="ru-RU" sz="2000" smtClean="0">
                <a:latin typeface="Times New Roman" pitchFamily="18" charset="0"/>
              </a:rPr>
              <a:t>необходимы для оформления отдельных деталей игрушки.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Кисточки </a:t>
            </a:r>
            <a:r>
              <a:rPr lang="ru-RU" sz="2000" smtClean="0">
                <a:latin typeface="Times New Roman" pitchFamily="18" charset="0"/>
              </a:rPr>
              <a:t>(мягкая для рисования, более жесткая для клея).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Стека</a:t>
            </a:r>
            <a:r>
              <a:rPr lang="ru-RU" sz="2000" smtClean="0">
                <a:latin typeface="Times New Roman" pitchFamily="18" charset="0"/>
              </a:rPr>
              <a:t> — инструмент, применяемый в процессе лепки из глины или пластилина (для обработки поверхности изделия).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Щипчики </a:t>
            </a:r>
            <a:r>
              <a:rPr lang="ru-RU" sz="2000" smtClean="0">
                <a:latin typeface="Times New Roman" pitchFamily="18" charset="0"/>
              </a:rPr>
              <a:t>желательно маникюрные или со сведенной перекрученной передней частью. Они используются для закручивания проволочки при изготовлении игрушек из соломы, мочала и других материалов.</a:t>
            </a:r>
          </a:p>
        </p:txBody>
      </p:sp>
      <p:pic>
        <p:nvPicPr>
          <p:cNvPr id="11268" name="Picture 4" descr="i_0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00338" y="4313238"/>
            <a:ext cx="3973512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Требования к оборудованию и материалам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Столы, стулья и прочая мебель и оборудование, которыми пользуются дети, должны по своим размерам соответствовать  их ростовым показателям.</a:t>
            </a:r>
          </a:p>
          <a:p>
            <a:pPr fontAlgn="base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 пользование детям даются исправные и безопасные инструменты и предметы инвентаря с хорошо закрепленными рукоятками. При этом ножницы должны быть с тупыми концами, молоток - с закругленной ударной частью и т.д.</a:t>
            </a:r>
          </a:p>
          <a:p>
            <a:pPr fontAlgn="base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Запрещается использование детьми оборудования и инструментов, предназначенных для взрослых. Нецелесообразно, педагогически неоправданно и опасно применение инструментов, выпускаемых промышленностью, для игровой деятельности детей.</a:t>
            </a:r>
          </a:p>
          <a:p>
            <a:pPr fontAlgn="base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Все колющие и режущие инструменты должны храниться в закрытых местах и использоваться детьми лишь с ведома и под контролем воспитателя. Швейные иглы хранятся в специальных шкатулках-игольницах, всегда с нитками; их количество систематически проверяется воспитателем.</a:t>
            </a:r>
          </a:p>
          <a:p>
            <a:pPr fontAlgn="base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Отбирая для детских поделок природный, бросовый и прочий материал, воспитатель всегда должен помнить о его безопасности; не брать очень острых сучков, режущей травы, ядовитых ягод, грибов и растений, твердой проволоки, битого стекла, спичек с не удаленной серной головкой и т.п.</a:t>
            </a:r>
          </a:p>
          <a:p>
            <a:pPr fontAlgn="base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Из отходов промышленного производства в работе с детьми могут быть использованы лишь те материалы и красители, которые по заключению гигиенистов не представляют опасности для здоровья детей. Запрещается использовать стекловату, искусственный (синтетический) мех и материалы на капроновой основе, свинец, нитро и эмалевые краски и лаки, эпоксидную смолу и органические растворители.</a:t>
            </a:r>
          </a:p>
          <a:p>
            <a:pPr fontAlgn="base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Воспитатель должен тщательно продумать целесообразность предлагаемой детям работы, а также необходимость изготовления тех или иных поделок, не допускать большого скопления детских работ, не нашедших своего применения.</a:t>
            </a:r>
          </a:p>
          <a:p>
            <a:pPr fontAlgn="base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Все оборудование, инструменты и материалы должны быть аккуратно, удобно и рационально размещены, содержаться в чистоте и исправном состоянии в закрытых емкостях.</a:t>
            </a:r>
          </a:p>
          <a:p>
            <a:pPr fontAlgn="base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Требования безопасности во время занятия: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Рабочее место ребенка должно содержаться в чистоте; по напоминанию воспитателя периодически (во время занятия) убираются детьми отходы, обрезки материалов в специально отведенное место (разнос, коробку).</a:t>
            </a:r>
          </a:p>
          <a:p>
            <a:pPr fontAlgn="base"/>
            <a:r>
              <a:rPr lang="ru-RU" dirty="0" smtClean="0"/>
              <a:t>Ножницы класть сомкнутыми концами от себя, использовать ножницы с тупыми концами.</a:t>
            </a:r>
          </a:p>
          <a:p>
            <a:pPr fontAlgn="base"/>
            <a:r>
              <a:rPr lang="ru-RU" dirty="0" smtClean="0"/>
              <a:t>Работает с шилом только воспитатель  выполнять проколы в отведенном месте на столе, убирать после пользования в стойку-подставку шилом вниз. </a:t>
            </a:r>
          </a:p>
          <a:p>
            <a:pPr fontAlgn="base"/>
            <a:r>
              <a:rPr lang="ru-RU" dirty="0" smtClean="0"/>
              <a:t>Работать с иглой строго на своем рабочем месте, пользоваться наперстком, ни в коем случае не брать нитку с иголкой в рот. Не оставлять иголку на столе, втыкать в игольницу. Воспитатель постоянно контролирует расстояние между детьми при шитье, проверяет наличие игл по счету.</a:t>
            </a:r>
          </a:p>
          <a:p>
            <a:pPr fontAlgn="base"/>
            <a:r>
              <a:rPr lang="ru-RU" dirty="0" smtClean="0"/>
              <a:t>По мере загрязнения рук клеем, вытирать их салфеткой; не пробовать клей на вкус, не трогать грязными руками нос, глаза.</a:t>
            </a:r>
          </a:p>
          <a:p>
            <a:pPr fontAlgn="base"/>
            <a:r>
              <a:rPr lang="ru-RU" dirty="0" smtClean="0"/>
              <a:t>При изготовлении поделок из природного, бросового материала не брать в рот мелких предметов (кусочков проволоки, бусинок, пуговиц, палочек). Не пробовать на вкус косточки, растения, семена.</a:t>
            </a:r>
          </a:p>
          <a:p>
            <a:pPr fontAlgn="base"/>
            <a:r>
              <a:rPr lang="ru-RU" dirty="0" smtClean="0"/>
              <a:t>Материал в младших группах готовит воспитатель , все прорезы, отверстия острыми предметами делает только взрослый.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611188" y="2781300"/>
            <a:ext cx="7921625" cy="11350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Какие поделки можно придумать?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83568" y="908721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314" indent="-51314">
              <a:defRPr/>
            </a:pPr>
            <a:r>
              <a:rPr lang="ru-RU" sz="3600" dirty="0" smtClean="0"/>
              <a:t>В.А.Сухомлинский писал: </a:t>
            </a:r>
          </a:p>
          <a:p>
            <a:pPr marL="51314" indent="-51314">
              <a:defRPr/>
            </a:pPr>
            <a:r>
              <a:rPr lang="ru-RU" sz="3600" dirty="0" smtClean="0"/>
              <a:t>«Истоки творческих  способностей и дарование детей на кончиках их пальцев. От пальцев, образно говоря, идут тончайшие ручейки, которые питают источник творческой мысли….  И чем больше мастерства в детской руке, тем умнее ребенок».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_0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4075" y="1989138"/>
            <a:ext cx="53292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i_0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0768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i_0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4300" y="4470400"/>
            <a:ext cx="52197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7"/>
          <p:cNvSpPr>
            <a:spLocks noChangeArrowheads="1" noChangeShapeType="1" noTextEdit="1"/>
          </p:cNvSpPr>
          <p:nvPr/>
        </p:nvSpPr>
        <p:spPr bwMode="auto">
          <a:xfrm>
            <a:off x="5795963" y="549275"/>
            <a:ext cx="220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Гусеничка</a:t>
            </a:r>
          </a:p>
        </p:txBody>
      </p:sp>
      <p:sp>
        <p:nvSpPr>
          <p:cNvPr id="13318" name="WordArt 8"/>
          <p:cNvSpPr>
            <a:spLocks noChangeArrowheads="1" noChangeShapeType="1" noTextEdit="1"/>
          </p:cNvSpPr>
          <p:nvPr/>
        </p:nvSpPr>
        <p:spPr bwMode="auto">
          <a:xfrm>
            <a:off x="323850" y="3068638"/>
            <a:ext cx="1914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Стрекоза</a:t>
            </a:r>
          </a:p>
        </p:txBody>
      </p:sp>
      <p:sp>
        <p:nvSpPr>
          <p:cNvPr id="13319" name="WordArt 9"/>
          <p:cNvSpPr>
            <a:spLocks noChangeArrowheads="1" noChangeShapeType="1" noTextEdit="1"/>
          </p:cNvSpPr>
          <p:nvPr/>
        </p:nvSpPr>
        <p:spPr bwMode="auto">
          <a:xfrm>
            <a:off x="1763713" y="5805488"/>
            <a:ext cx="19986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Бабочки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i_01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56880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i_01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938" y="3376613"/>
            <a:ext cx="5580062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WordArt 8"/>
          <p:cNvSpPr>
            <a:spLocks noChangeArrowheads="1" noChangeShapeType="1" noTextEdit="1"/>
          </p:cNvSpPr>
          <p:nvPr/>
        </p:nvSpPr>
        <p:spPr bwMode="auto">
          <a:xfrm>
            <a:off x="6588125" y="1557338"/>
            <a:ext cx="1905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Кошечка</a:t>
            </a:r>
          </a:p>
        </p:txBody>
      </p:sp>
      <p:sp>
        <p:nvSpPr>
          <p:cNvPr id="14341" name="WordArt 9"/>
          <p:cNvSpPr>
            <a:spLocks noChangeArrowheads="1" noChangeShapeType="1" noTextEdit="1"/>
          </p:cNvSpPr>
          <p:nvPr/>
        </p:nvSpPr>
        <p:spPr bwMode="auto">
          <a:xfrm>
            <a:off x="1476375" y="5300663"/>
            <a:ext cx="1352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Цапля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_02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4356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i_02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1900" y="3543300"/>
            <a:ext cx="5372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6443663" y="1341438"/>
            <a:ext cx="1314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Олень</a:t>
            </a:r>
          </a:p>
        </p:txBody>
      </p:sp>
      <p:sp>
        <p:nvSpPr>
          <p:cNvPr id="15365" name="WordArt 7"/>
          <p:cNvSpPr>
            <a:spLocks noChangeArrowheads="1" noChangeShapeType="1" noTextEdit="1"/>
          </p:cNvSpPr>
          <p:nvPr/>
        </p:nvSpPr>
        <p:spPr bwMode="auto">
          <a:xfrm>
            <a:off x="1403350" y="5300663"/>
            <a:ext cx="1619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Павлин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_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940425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i_03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213" y="3889375"/>
            <a:ext cx="630078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6588125" y="1412875"/>
            <a:ext cx="1914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Лошадка</a:t>
            </a:r>
          </a:p>
        </p:txBody>
      </p:sp>
      <p:sp>
        <p:nvSpPr>
          <p:cNvPr id="16389" name="WordArt 7"/>
          <p:cNvSpPr>
            <a:spLocks noChangeArrowheads="1" noChangeShapeType="1" noTextEdit="1"/>
          </p:cNvSpPr>
          <p:nvPr/>
        </p:nvSpPr>
        <p:spPr bwMode="auto">
          <a:xfrm>
            <a:off x="468313" y="5373688"/>
            <a:ext cx="1771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Собачка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_0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3561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i_0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29100" y="3438525"/>
            <a:ext cx="49149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1331913" y="5373688"/>
            <a:ext cx="2000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Буратино</a:t>
            </a: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4859338" y="908050"/>
            <a:ext cx="280828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Девочка с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коромыслом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_05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1530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i_05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933700"/>
            <a:ext cx="4500562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1258888" y="4941888"/>
            <a:ext cx="20558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Рыбачок</a:t>
            </a:r>
          </a:p>
        </p:txBody>
      </p:sp>
      <p:sp>
        <p:nvSpPr>
          <p:cNvPr id="18437" name="WordArt 7"/>
          <p:cNvSpPr>
            <a:spLocks noChangeArrowheads="1" noChangeShapeType="1" noTextEdit="1"/>
          </p:cNvSpPr>
          <p:nvPr/>
        </p:nvSpPr>
        <p:spPr bwMode="auto">
          <a:xfrm>
            <a:off x="5651500" y="1268413"/>
            <a:ext cx="266541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Музыкант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_08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859338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i_05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2867025"/>
            <a:ext cx="442753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5795963" y="1052513"/>
            <a:ext cx="2238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Лесовичок</a:t>
            </a:r>
          </a:p>
        </p:txBody>
      </p:sp>
      <p:sp>
        <p:nvSpPr>
          <p:cNvPr id="19461" name="WordArt 7"/>
          <p:cNvSpPr>
            <a:spLocks noChangeArrowheads="1" noChangeShapeType="1" noTextEdit="1"/>
          </p:cNvSpPr>
          <p:nvPr/>
        </p:nvSpPr>
        <p:spPr bwMode="auto">
          <a:xfrm>
            <a:off x="1403350" y="5084763"/>
            <a:ext cx="2287588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Подружки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_05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611688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i_05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175" y="3733800"/>
            <a:ext cx="50768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7"/>
          <p:cNvSpPr>
            <a:spLocks noChangeArrowheads="1" noChangeShapeType="1" noTextEdit="1"/>
          </p:cNvSpPr>
          <p:nvPr/>
        </p:nvSpPr>
        <p:spPr bwMode="auto">
          <a:xfrm>
            <a:off x="5292725" y="1196975"/>
            <a:ext cx="28289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Пингвины</a:t>
            </a:r>
          </a:p>
        </p:txBody>
      </p:sp>
      <p:sp>
        <p:nvSpPr>
          <p:cNvPr id="20485" name="WordArt 8"/>
          <p:cNvSpPr>
            <a:spLocks noChangeArrowheads="1" noChangeShapeType="1" noTextEdit="1"/>
          </p:cNvSpPr>
          <p:nvPr/>
        </p:nvSpPr>
        <p:spPr bwMode="auto">
          <a:xfrm>
            <a:off x="2051050" y="5373688"/>
            <a:ext cx="1419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Факир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Дети любят все, что сделано своими руками</a:t>
            </a:r>
            <a:endParaRPr lang="ru-RU" dirty="0"/>
          </a:p>
        </p:txBody>
      </p:sp>
      <p:pic>
        <p:nvPicPr>
          <p:cNvPr id="1026" name="Picture 2" descr="E:\конкурм=с что нам осень принесла\DSC04700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1340768"/>
            <a:ext cx="3384376" cy="5085184"/>
          </a:xfrm>
          <a:prstGeom prst="rect">
            <a:avLst/>
          </a:prstGeom>
          <a:noFill/>
        </p:spPr>
      </p:pic>
      <p:pic>
        <p:nvPicPr>
          <p:cNvPr id="1027" name="Picture 3" descr="E:\конкурм=с что нам осень принесла\DSC047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80728"/>
            <a:ext cx="2411760" cy="2808312"/>
          </a:xfrm>
          <a:prstGeom prst="rect">
            <a:avLst/>
          </a:prstGeom>
          <a:noFill/>
        </p:spPr>
      </p:pic>
      <p:pic>
        <p:nvPicPr>
          <p:cNvPr id="1028" name="Picture 4" descr="E:\конкурм=с что нам осень принесла\DSC047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933056"/>
            <a:ext cx="2411760" cy="2924944"/>
          </a:xfrm>
          <a:prstGeom prst="rect">
            <a:avLst/>
          </a:prstGeom>
          <a:noFill/>
        </p:spPr>
      </p:pic>
      <p:pic>
        <p:nvPicPr>
          <p:cNvPr id="1029" name="Picture 5" descr="E:\конкурм=с что нам осень принесла\DSC0470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7824" y="2060848"/>
            <a:ext cx="2376264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468313" y="1700213"/>
            <a:ext cx="8280400" cy="26654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17088" dir="19163922" algn="ctr" rotWithShape="0">
                    <a:srgbClr val="FFCC99"/>
                  </a:outerShdw>
                </a:effectLst>
                <a:latin typeface="Times New Roman"/>
                <a:cs typeface="Times New Roman"/>
              </a:rPr>
              <a:t>Дорогие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17088" dir="19163922" algn="ctr" rotWithShape="0">
                    <a:srgbClr val="FFCC99"/>
                  </a:outerShdw>
                </a:effectLst>
                <a:latin typeface="Times New Roman"/>
                <a:cs typeface="Times New Roman"/>
              </a:rPr>
              <a:t>воспитатели!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117088" dir="19163922" algn="ctr" rotWithShape="0">
                  <a:srgbClr val="FFCC99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17088" dir="19163922" algn="ctr" rotWithShape="0">
                    <a:srgbClr val="FFCC99"/>
                  </a:outerShdw>
                </a:effectLst>
                <a:latin typeface="Times New Roman"/>
                <a:cs typeface="Times New Roman"/>
              </a:rPr>
              <a:t>Больше фантазируйте!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2800" dirty="0" smtClean="0"/>
              <a:t> В процессе работы с тканью, бумагой, природным и бросовым материалом дошкольники познают свойства разных материалов, возможности их преобразования и использования в различных композициях, украшении группы, дома.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489251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Ручной труд и конструирование формируют такие психические качества, как воображение, мышление, речь. </a:t>
            </a:r>
          </a:p>
          <a:p>
            <a:r>
              <a:rPr lang="ru-RU" sz="2800" dirty="0" smtClean="0"/>
              <a:t>Ручной труд способствует развитию </a:t>
            </a:r>
            <a:r>
              <a:rPr lang="ru-RU" sz="2800" dirty="0" err="1" smtClean="0"/>
              <a:t>сенсомоторики</a:t>
            </a:r>
            <a:r>
              <a:rPr lang="ru-RU" sz="2800" dirty="0" smtClean="0"/>
              <a:t> у дошкольников  – согласованности в работе глаза и руки, совершенствованию координации движений, гибкости, точности в выполнении действий.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cs typeface="Tahoma" pitchFamily="34" charset="0"/>
              </a:rPr>
            </a:br>
            <a:r>
              <a:rPr lang="ru-RU" sz="2800" dirty="0" smtClean="0">
                <a:latin typeface="Tahoma" pitchFamily="34" charset="0"/>
                <a:cs typeface="Tahoma" pitchFamily="34" charset="0"/>
              </a:rPr>
              <a:t>РУЧНОЙ ТРУД                                            Цель:  </a:t>
            </a:r>
            <a:r>
              <a:rPr lang="ru-RU" sz="2800" i="1" dirty="0" smtClean="0">
                <a:cs typeface="Tahoma" pitchFamily="34" charset="0"/>
              </a:rPr>
              <a:t>развитие творческих                  способностей, художественного вкуса детей, формирование устойчивого интереса к изучению и бережному отношению к природе</a:t>
            </a:r>
            <a:r>
              <a:rPr lang="ru-RU" sz="2800" dirty="0" smtClean="0">
                <a:cs typeface="Tahoma" pitchFamily="34" charset="0"/>
              </a:rPr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83568" y="2132856"/>
            <a:ext cx="8003232" cy="4392488"/>
          </a:xfrm>
        </p:spPr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ru-RU" b="1" dirty="0" smtClean="0"/>
              <a:t>Задачи</a:t>
            </a:r>
          </a:p>
          <a:p>
            <a:pPr>
              <a:buFontTx/>
              <a:buChar char="-"/>
              <a:defRPr/>
            </a:pPr>
            <a:r>
              <a:rPr lang="ru-RU" b="1" i="1" dirty="0" smtClean="0"/>
              <a:t>обучающие:</a:t>
            </a:r>
            <a:r>
              <a:rPr lang="ru-RU" dirty="0" smtClean="0"/>
              <a:t> знакомить детей с «экологической тропой  детского сада», учить узнавать, называть растения; учить технике работы с природным материалом;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 </a:t>
            </a:r>
            <a:r>
              <a:rPr lang="ru-RU" b="1" i="1" dirty="0" smtClean="0"/>
              <a:t>развивающие:</a:t>
            </a:r>
            <a:r>
              <a:rPr lang="ru-RU" dirty="0" smtClean="0"/>
              <a:t> развивать творческое самовыражение детей через полученные знания и умения,  способствовать развитию воображения, восприятия, волевых качеств, творческих способностей , художественного вкуса;</a:t>
            </a:r>
          </a:p>
          <a:p>
            <a:pPr>
              <a:buFontTx/>
              <a:buChar char="-"/>
              <a:defRPr/>
            </a:pPr>
            <a:r>
              <a:rPr lang="ru-RU" b="1" i="1" dirty="0" smtClean="0"/>
              <a:t>воспитательные:</a:t>
            </a:r>
            <a:r>
              <a:rPr lang="ru-RU" dirty="0" smtClean="0"/>
              <a:t> пробуждать в детях интерес и любовь к природе, воспитывать бережное отношение к ней; формировать чувство коллективизма, воспитывать стремление к совместной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начинается со сбора природного материала</a:t>
            </a:r>
            <a:endParaRPr lang="ru-RU" dirty="0"/>
          </a:p>
        </p:txBody>
      </p:sp>
      <p:pic>
        <p:nvPicPr>
          <p:cNvPr id="1026" name="Picture 2" descr="E:\конкурм=с что нам осень принесла\DSC045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628800"/>
            <a:ext cx="4038600" cy="3748856"/>
          </a:xfrm>
          <a:prstGeom prst="rect">
            <a:avLst/>
          </a:prstGeom>
          <a:noFill/>
        </p:spPr>
      </p:pic>
      <p:pic>
        <p:nvPicPr>
          <p:cNvPr id="1027" name="Picture 3" descr="E:\конкурм=с что нам осень принесла\DSC046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8706"/>
            <a:ext cx="4038600" cy="39606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Шишки и хвоя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sz="half" idx="3"/>
          </p:nvPr>
        </p:nvSpPr>
        <p:spPr>
          <a:xfrm>
            <a:off x="4932363" y="692150"/>
            <a:ext cx="4038600" cy="4525963"/>
          </a:xfrm>
        </p:spPr>
        <p:txBody>
          <a:bodyPr/>
          <a:lstStyle/>
          <a:p>
            <a:pPr eaLnBrk="1" hangingPunct="1">
              <a:buClr>
                <a:srgbClr val="336600"/>
              </a:buClr>
            </a:pP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Хвоя.</a:t>
            </a:r>
            <a:r>
              <a:rPr lang="ru-RU" sz="1800" smtClean="0">
                <a:latin typeface="Times New Roman" pitchFamily="18" charset="0"/>
              </a:rPr>
              <a:t> Для поделки игрушек, например ежа, лапок паука и коготков кошки, усиков бабочки, юбочки для куклы, подойдут хвойные иголки. Их можно собирать в любое время года. Хвоинок бывает много в тех местах, где растут сосны, ели, кедры. Хранить их можно в коробочках. В работе лучше использовать зеленую хвою.</a:t>
            </a:r>
          </a:p>
          <a:p>
            <a:pPr eaLnBrk="1" hangingPunct="1">
              <a:buClr>
                <a:srgbClr val="336600"/>
              </a:buClr>
            </a:pPr>
            <a:endParaRPr lang="ru-RU" sz="1800" smtClean="0"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692150"/>
            <a:ext cx="4897438" cy="5545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Плоды хвойных деревьев —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шишки</a:t>
            </a:r>
            <a:r>
              <a:rPr lang="ru-RU" sz="1800" smtClean="0">
                <a:latin typeface="Times New Roman" pitchFamily="18" charset="0"/>
              </a:rPr>
              <a:t> — прекрасный материал для объемных игрушек и занимательных поделок. По форме они напоминают части туловища животных, человека. Для изготовления поделок лучше использовать нераскрывшиеся шишки, так как с ними легче работать. 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Собирать шишки желательно на влажной почве, чтобы они медленнее высыхали и дольше сохраняли форму. После сбора их нужно отсортировать по виду, форме и величине и разложить в отдельные коробки.</a:t>
            </a:r>
          </a:p>
        </p:txBody>
      </p:sp>
      <p:pic>
        <p:nvPicPr>
          <p:cNvPr id="3077" name="Picture 5" descr="шишк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8175" y="4005263"/>
            <a:ext cx="543401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Орехи и каштаны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49738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При изготовлении игрушек можно использовать лесные, грецкие, земляные и кедровые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орехи</a:t>
            </a:r>
            <a:r>
              <a:rPr lang="ru-RU" sz="1800" smtClean="0">
                <a:latin typeface="Times New Roman" pitchFamily="18" charset="0"/>
              </a:rPr>
              <a:t>, фисташки.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Лесные орехи используют в качестве материала для изготовления головок игрушечных человечков (например, «веселый человечек»), животных (голова петушка, зайца и т. д.). Кедровые орехи могут пригодиться как дополнительный материал при изготовлении лапок зверьков, кулачков лесных человечков; они легко прокалываются шилом, хорошо склеиваются.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Скорлупа грецких орехов (в виде половинок) используется для поделки лодочек, тележек, черепах, жуков и т. п. Обе половинки скорлупы пригодны для изготовления, например, головы Деда-мороза.</a:t>
            </a:r>
          </a:p>
        </p:txBody>
      </p:sp>
      <p:pic>
        <p:nvPicPr>
          <p:cNvPr id="4100" name="Picture 8" descr="i_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43438" y="908050"/>
            <a:ext cx="4038600" cy="1919288"/>
          </a:xfrm>
          <a:noFill/>
        </p:spPr>
      </p:pic>
      <p:sp>
        <p:nvSpPr>
          <p:cNvPr id="4101" name="Rectangle 9"/>
          <p:cNvSpPr>
            <a:spLocks noGrp="1" noChangeArrowheads="1"/>
          </p:cNvSpPr>
          <p:nvPr>
            <p:ph sz="quarter" idx="3"/>
          </p:nvPr>
        </p:nvSpPr>
        <p:spPr>
          <a:xfrm>
            <a:off x="4859338" y="2997200"/>
            <a:ext cx="3959225" cy="3090863"/>
          </a:xfrm>
        </p:spPr>
        <p:txBody>
          <a:bodyPr>
            <a:normAutofit fontScale="92500"/>
          </a:bodyPr>
          <a:lstStyle/>
          <a:p>
            <a:pPr eaLnBrk="1" hangingPunct="1">
              <a:buClr>
                <a:srgbClr val="336600"/>
              </a:buClr>
            </a:pP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Плоды каштана</a:t>
            </a:r>
            <a:r>
              <a:rPr lang="ru-RU" sz="1800" smtClean="0">
                <a:latin typeface="Times New Roman" pitchFamily="18" charset="0"/>
              </a:rPr>
              <a:t> являются хорошим материалом для изготовления простейших игрушек. Они имеют красивую блестящую поверхность и ярко-коричневую окраску. Оболочка свежего каштана тонкая, легко прокалывается шилом. Целые плоды каштана можно использовать для изготовления головы и туловища кукол. Хранить каштаны желательно в прохладном месте. </a:t>
            </a:r>
          </a:p>
          <a:p>
            <a:pPr eaLnBrk="1" hangingPunct="1">
              <a:buClr>
                <a:srgbClr val="336600"/>
              </a:buClr>
              <a:buFontTx/>
              <a:buNone/>
            </a:pPr>
            <a:endParaRPr lang="ru-RU" sz="1800" smtClean="0">
              <a:latin typeface="Times New Roman" pitchFamily="18" charset="0"/>
            </a:endParaRPr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Жёлуди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4500563" cy="4392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Плоды дуба —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желуди </a:t>
            </a:r>
            <a:r>
              <a:rPr lang="ru-RU" sz="1800" smtClean="0">
                <a:latin typeface="Times New Roman" pitchFamily="18" charset="0"/>
              </a:rPr>
              <a:t>бывают разной формы и величины. С одного конца они окружены сильно разросшейся чашечкой — плюской. Желуди созревают осенью, в сентябре — октябре. Их рекомендуется собирать, когда они созрели и падают с дерева. Одновременно с желудями собирают и их чашечки (плюски), на которых они держатся. Плюски очень хороший материал в дополнение к желудю, их часто используют для различных поделок. Желуди следует собирать разные по размеру и форме. Для изготовления игрушек желательно использовать свежие желуди, так как они дольше сохраняются и с ними легче работать (высохшие желуди легко раскалываются при обработке).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4500563" y="836613"/>
            <a:ext cx="4643437" cy="3716337"/>
          </a:xfrm>
        </p:spPr>
        <p:txBody>
          <a:bodyPr/>
          <a:lstStyle/>
          <a:p>
            <a:pPr eaLnBrk="1" hangingPunct="1"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Желуди очень удобны для изготовления фигурок забавных человечков, животных, различных деталей к игрушкам из другого природного материала. Из продолговатых желудей делают жирафа, цаплю, лошадку, ослика, причем туловище можно смастерить из большого продолговатого желудя, а головку — из маленького, круглого. При изготовлении забавных человечков плюски можно использовать в качестве шапочек для них.</a:t>
            </a:r>
          </a:p>
          <a:p>
            <a:pPr eaLnBrk="1" hangingPunct="1"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Желуди хранят в прохладном и влажном месте.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5125" name="Picture 7" descr="i_0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140200" y="4856163"/>
            <a:ext cx="4325938" cy="2001837"/>
          </a:xfr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Ветки и корни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Разнообразные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ветки </a:t>
            </a:r>
            <a:r>
              <a:rPr lang="ru-RU" sz="1800" smtClean="0">
                <a:latin typeface="Times New Roman" pitchFamily="18" charset="0"/>
              </a:rPr>
              <a:t>используются при изготовлении некоторых частей поделки: рук, ног, шеи и т. д. С этой целью лучше использовать ветки сосны, ели, сирени. Их ветки упруги и при высыхании не так легко ломаются.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Сбор веток — работа, требующая времени, терпения, аккуратности. При этом необходимо постоянно помнить, что деревья нужно беречь и для игрушек собирать и использовать только сухие, но не слишком пересохшие ветки.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Для поделок могут быть использованы также и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корни</a:t>
            </a:r>
            <a:r>
              <a:rPr lang="ru-RU" sz="1800" smtClean="0">
                <a:latin typeface="Times New Roman" pitchFamily="18" charset="0"/>
              </a:rPr>
              <a:t>. Они иногда своими причудливыми формами напоминают различных животных или части их тела. Собранные корни нужно вымыть и хранить в помещении с умеренной влажностью.</a:t>
            </a:r>
          </a:p>
        </p:txBody>
      </p:sp>
      <p:pic>
        <p:nvPicPr>
          <p:cNvPr id="6148" name="Picture 9" descr="i_0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4075" y="3789363"/>
            <a:ext cx="5075238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1435</Words>
  <Application>Microsoft Office PowerPoint</Application>
  <PresentationFormat>Экран (4:3)</PresentationFormat>
  <Paragraphs>124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Поделки из природного материала</vt:lpstr>
      <vt:lpstr>Слайд 2</vt:lpstr>
      <vt:lpstr> В процессе работы с тканью, бумагой, природным и бросовым материалом дошкольники познают свойства разных материалов, возможности их преобразования и использования в различных композициях, украшении группы, дома.</vt:lpstr>
      <vt:lpstr> РУЧНОЙ ТРУД                                            Цель:  развитие творческих                  способностей, художественного вкуса детей, формирование устойчивого интереса к изучению и бережному отношению к природе.  </vt:lpstr>
      <vt:lpstr>Работа начинается со сбора природного материала</vt:lpstr>
      <vt:lpstr>Шишки и хвоя</vt:lpstr>
      <vt:lpstr>Орехи и каштаны</vt:lpstr>
      <vt:lpstr>Жёлуди</vt:lpstr>
      <vt:lpstr>Ветки и корни</vt:lpstr>
      <vt:lpstr>Листья</vt:lpstr>
      <vt:lpstr>Семена</vt:lpstr>
      <vt:lpstr>Шиповник, рябина</vt:lpstr>
      <vt:lpstr>При организации занятий  по обучению детей ручному труду соблюдаются  следующие условия: </vt:lpstr>
      <vt:lpstr>В работе с детьми мы  используем  наиболее  эффективные  методы и приемы:  </vt:lpstr>
      <vt:lpstr>Дополнительные материалы</vt:lpstr>
      <vt:lpstr>Инструменты</vt:lpstr>
      <vt:lpstr>Требования к оборудованию и материалам</vt:lpstr>
      <vt:lpstr>Требования безопасности во время занятия: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Дети любят все, что сделано своими руками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19</cp:revision>
  <dcterms:created xsi:type="dcterms:W3CDTF">2013-12-03T18:05:26Z</dcterms:created>
  <dcterms:modified xsi:type="dcterms:W3CDTF">2013-12-29T20:38:30Z</dcterms:modified>
</cp:coreProperties>
</file>