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61" r:id="rId4"/>
    <p:sldId id="260" r:id="rId5"/>
    <p:sldId id="263" r:id="rId6"/>
    <p:sldId id="265" r:id="rId7"/>
    <p:sldId id="271" r:id="rId8"/>
    <p:sldId id="272" r:id="rId9"/>
    <p:sldId id="273" r:id="rId10"/>
    <p:sldId id="275" r:id="rId11"/>
    <p:sldId id="276" r:id="rId12"/>
    <p:sldId id="280" r:id="rId13"/>
    <p:sldId id="281" r:id="rId14"/>
    <p:sldId id="283" r:id="rId15"/>
    <p:sldId id="284" r:id="rId16"/>
    <p:sldId id="28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4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85230C-35E6-475E-954A-D3DBC7D57F84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EF8957DC-D4D4-4B3F-AD51-6AB099D1EEA9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Особенности образовательного процесса в средней  группе.</a:t>
          </a:r>
        </a:p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Ознакомление родителей с целями и задачами ДОУ на новый учебный год. Возрастные особенности детей  4-5 лет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BC08C595-1B4E-46CD-8D20-7FBAC78D6FDE}" type="parTrans" cxnId="{F8A0837D-E6D1-4241-BBF2-6CF1B454F114}">
      <dgm:prSet/>
      <dgm:spPr/>
      <dgm:t>
        <a:bodyPr/>
        <a:lstStyle/>
        <a:p>
          <a:endParaRPr lang="ru-RU"/>
        </a:p>
      </dgm:t>
    </dgm:pt>
    <dgm:pt modelId="{1787F747-BF60-4F04-BCBD-BBF2DB96121D}" type="sibTrans" cxnId="{F8A0837D-E6D1-4241-BBF2-6CF1B454F114}">
      <dgm:prSet/>
      <dgm:spPr/>
      <dgm:t>
        <a:bodyPr/>
        <a:lstStyle/>
        <a:p>
          <a:endParaRPr lang="ru-RU"/>
        </a:p>
      </dgm:t>
    </dgm:pt>
    <dgm:pt modelId="{A5541D35-3C35-43A9-AC40-021B65A19A78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Консультация: 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«Актуальность театрализованной деятельности в развитии детей дошкольного возраста»</a:t>
          </a:r>
          <a:endParaRPr lang="ru-RU" sz="18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F5A0742-3C28-4528-BA2C-481B42251587}" type="parTrans" cxnId="{B4B84C0F-8B83-4A72-8F9D-EE9E7D53E6C5}">
      <dgm:prSet/>
      <dgm:spPr/>
      <dgm:t>
        <a:bodyPr/>
        <a:lstStyle/>
        <a:p>
          <a:endParaRPr lang="ru-RU"/>
        </a:p>
      </dgm:t>
    </dgm:pt>
    <dgm:pt modelId="{0BCEAC66-E85B-46C6-84E9-7670C0764E92}" type="sibTrans" cxnId="{B4B84C0F-8B83-4A72-8F9D-EE9E7D53E6C5}">
      <dgm:prSet/>
      <dgm:spPr/>
      <dgm:t>
        <a:bodyPr/>
        <a:lstStyle/>
        <a:p>
          <a:endParaRPr lang="ru-RU"/>
        </a:p>
      </dgm:t>
    </dgm:pt>
    <dgm:pt modelId="{C5C9647D-8E66-4571-B8C8-0307EE656FFF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Разное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E40FA5B9-7CC1-41AA-ABB6-793A9C5FDFB5}" type="parTrans" cxnId="{50160A75-8122-4AE6-A74C-A86FF69BD06D}">
      <dgm:prSet/>
      <dgm:spPr/>
      <dgm:t>
        <a:bodyPr/>
        <a:lstStyle/>
        <a:p>
          <a:endParaRPr lang="ru-RU"/>
        </a:p>
      </dgm:t>
    </dgm:pt>
    <dgm:pt modelId="{78E675F5-B8AF-4555-A005-687D424D7EF1}" type="sibTrans" cxnId="{50160A75-8122-4AE6-A74C-A86FF69BD06D}">
      <dgm:prSet/>
      <dgm:spPr/>
      <dgm:t>
        <a:bodyPr/>
        <a:lstStyle/>
        <a:p>
          <a:endParaRPr lang="ru-RU"/>
        </a:p>
      </dgm:t>
    </dgm:pt>
    <dgm:pt modelId="{AAEB1395-D8B0-4EC2-A493-9515682A66DF}" type="pres">
      <dgm:prSet presAssocID="{9585230C-35E6-475E-954A-D3DBC7D57F8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3317B0-D21B-485D-8F14-DD1EFB3D5EF9}" type="pres">
      <dgm:prSet presAssocID="{EF8957DC-D4D4-4B3F-AD51-6AB099D1EEA9}" presName="parentLin" presStyleCnt="0"/>
      <dgm:spPr/>
    </dgm:pt>
    <dgm:pt modelId="{FDDD5DE3-224E-438A-BA55-387496BDD11E}" type="pres">
      <dgm:prSet presAssocID="{EF8957DC-D4D4-4B3F-AD51-6AB099D1EEA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444A306-8F7B-4AF4-897A-7CAAC8D02397}" type="pres">
      <dgm:prSet presAssocID="{EF8957DC-D4D4-4B3F-AD51-6AB099D1EEA9}" presName="parentText" presStyleLbl="node1" presStyleIdx="0" presStyleCnt="3" custScaleX="132097" custScaleY="1536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D292F9-81D2-41AD-9716-0A60C5097F43}" type="pres">
      <dgm:prSet presAssocID="{EF8957DC-D4D4-4B3F-AD51-6AB099D1EEA9}" presName="negativeSpace" presStyleCnt="0"/>
      <dgm:spPr/>
    </dgm:pt>
    <dgm:pt modelId="{C91D35C2-651F-4E49-AA22-8F0294E96807}" type="pres">
      <dgm:prSet presAssocID="{EF8957DC-D4D4-4B3F-AD51-6AB099D1EEA9}" presName="childText" presStyleLbl="conFgAcc1" presStyleIdx="0" presStyleCnt="3">
        <dgm:presLayoutVars>
          <dgm:bulletEnabled val="1"/>
        </dgm:presLayoutVars>
      </dgm:prSet>
      <dgm:spPr/>
    </dgm:pt>
    <dgm:pt modelId="{550C1F29-8022-43FD-BBB9-01E189F7F949}" type="pres">
      <dgm:prSet presAssocID="{1787F747-BF60-4F04-BCBD-BBF2DB96121D}" presName="spaceBetweenRectangles" presStyleCnt="0"/>
      <dgm:spPr/>
    </dgm:pt>
    <dgm:pt modelId="{0FB51F7C-778B-438A-B099-9ECA9B47D54B}" type="pres">
      <dgm:prSet presAssocID="{A5541D35-3C35-43A9-AC40-021B65A19A78}" presName="parentLin" presStyleCnt="0"/>
      <dgm:spPr/>
    </dgm:pt>
    <dgm:pt modelId="{6E6A4215-AE79-4881-99DC-F62F7070DF0F}" type="pres">
      <dgm:prSet presAssocID="{A5541D35-3C35-43A9-AC40-021B65A19A7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434B92B-B618-4B07-9195-0EEE1436042E}" type="pres">
      <dgm:prSet presAssocID="{A5541D35-3C35-43A9-AC40-021B65A19A78}" presName="parentText" presStyleLbl="node1" presStyleIdx="1" presStyleCnt="3" custScaleX="12652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5DFC49-767F-412E-8EEE-5AF081FF6509}" type="pres">
      <dgm:prSet presAssocID="{A5541D35-3C35-43A9-AC40-021B65A19A78}" presName="negativeSpace" presStyleCnt="0"/>
      <dgm:spPr/>
    </dgm:pt>
    <dgm:pt modelId="{74E91121-D560-4E4D-B014-15DA310D5442}" type="pres">
      <dgm:prSet presAssocID="{A5541D35-3C35-43A9-AC40-021B65A19A78}" presName="childText" presStyleLbl="conFgAcc1" presStyleIdx="1" presStyleCnt="3">
        <dgm:presLayoutVars>
          <dgm:bulletEnabled val="1"/>
        </dgm:presLayoutVars>
      </dgm:prSet>
      <dgm:spPr/>
    </dgm:pt>
    <dgm:pt modelId="{3A0AF9F4-1BD0-4BF1-B03D-5D57FB9C5E1C}" type="pres">
      <dgm:prSet presAssocID="{0BCEAC66-E85B-46C6-84E9-7670C0764E92}" presName="spaceBetweenRectangles" presStyleCnt="0"/>
      <dgm:spPr/>
    </dgm:pt>
    <dgm:pt modelId="{3E275C31-43A8-4981-89D9-A0D750197460}" type="pres">
      <dgm:prSet presAssocID="{C5C9647D-8E66-4571-B8C8-0307EE656FFF}" presName="parentLin" presStyleCnt="0"/>
      <dgm:spPr/>
    </dgm:pt>
    <dgm:pt modelId="{02C3DE55-DC5F-47FD-BCB7-EEFF62856317}" type="pres">
      <dgm:prSet presAssocID="{C5C9647D-8E66-4571-B8C8-0307EE656FFF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D32ED329-B096-483F-ACBD-544CB290F004}" type="pres">
      <dgm:prSet presAssocID="{C5C9647D-8E66-4571-B8C8-0307EE656FF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114226-F012-45B9-A3D4-1E88618D0C7A}" type="pres">
      <dgm:prSet presAssocID="{C5C9647D-8E66-4571-B8C8-0307EE656FFF}" presName="negativeSpace" presStyleCnt="0"/>
      <dgm:spPr/>
    </dgm:pt>
    <dgm:pt modelId="{8C99FABD-2ADE-4A07-A285-A7E81E30F7E6}" type="pres">
      <dgm:prSet presAssocID="{C5C9647D-8E66-4571-B8C8-0307EE656FF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2C2AA80-A3DD-4C8A-AFB1-5121E394D5E5}" type="presOf" srcId="{EF8957DC-D4D4-4B3F-AD51-6AB099D1EEA9}" destId="{8444A306-8F7B-4AF4-897A-7CAAC8D02397}" srcOrd="1" destOrd="0" presId="urn:microsoft.com/office/officeart/2005/8/layout/list1"/>
    <dgm:cxn modelId="{E3511AA2-F0F6-4E56-B87D-3E5F64DA7323}" type="presOf" srcId="{A5541D35-3C35-43A9-AC40-021B65A19A78}" destId="{6E6A4215-AE79-4881-99DC-F62F7070DF0F}" srcOrd="0" destOrd="0" presId="urn:microsoft.com/office/officeart/2005/8/layout/list1"/>
    <dgm:cxn modelId="{00097721-07A4-4716-B6E0-F70284C170E6}" type="presOf" srcId="{A5541D35-3C35-43A9-AC40-021B65A19A78}" destId="{5434B92B-B618-4B07-9195-0EEE1436042E}" srcOrd="1" destOrd="0" presId="urn:microsoft.com/office/officeart/2005/8/layout/list1"/>
    <dgm:cxn modelId="{AF8E20F9-A091-41F9-904D-D423C99F12BF}" type="presOf" srcId="{C5C9647D-8E66-4571-B8C8-0307EE656FFF}" destId="{D32ED329-B096-483F-ACBD-544CB290F004}" srcOrd="1" destOrd="0" presId="urn:microsoft.com/office/officeart/2005/8/layout/list1"/>
    <dgm:cxn modelId="{F8A0837D-E6D1-4241-BBF2-6CF1B454F114}" srcId="{9585230C-35E6-475E-954A-D3DBC7D57F84}" destId="{EF8957DC-D4D4-4B3F-AD51-6AB099D1EEA9}" srcOrd="0" destOrd="0" parTransId="{BC08C595-1B4E-46CD-8D20-7FBAC78D6FDE}" sibTransId="{1787F747-BF60-4F04-BCBD-BBF2DB96121D}"/>
    <dgm:cxn modelId="{3B6B2CD3-3324-4AE0-BA67-0737467B9532}" type="presOf" srcId="{EF8957DC-D4D4-4B3F-AD51-6AB099D1EEA9}" destId="{FDDD5DE3-224E-438A-BA55-387496BDD11E}" srcOrd="0" destOrd="0" presId="urn:microsoft.com/office/officeart/2005/8/layout/list1"/>
    <dgm:cxn modelId="{4A3BEC7C-6D7A-4AA7-9C72-348A5685AEE8}" type="presOf" srcId="{C5C9647D-8E66-4571-B8C8-0307EE656FFF}" destId="{02C3DE55-DC5F-47FD-BCB7-EEFF62856317}" srcOrd="0" destOrd="0" presId="urn:microsoft.com/office/officeart/2005/8/layout/list1"/>
    <dgm:cxn modelId="{B4B84C0F-8B83-4A72-8F9D-EE9E7D53E6C5}" srcId="{9585230C-35E6-475E-954A-D3DBC7D57F84}" destId="{A5541D35-3C35-43A9-AC40-021B65A19A78}" srcOrd="1" destOrd="0" parTransId="{7F5A0742-3C28-4528-BA2C-481B42251587}" sibTransId="{0BCEAC66-E85B-46C6-84E9-7670C0764E92}"/>
    <dgm:cxn modelId="{50160A75-8122-4AE6-A74C-A86FF69BD06D}" srcId="{9585230C-35E6-475E-954A-D3DBC7D57F84}" destId="{C5C9647D-8E66-4571-B8C8-0307EE656FFF}" srcOrd="2" destOrd="0" parTransId="{E40FA5B9-7CC1-41AA-ABB6-793A9C5FDFB5}" sibTransId="{78E675F5-B8AF-4555-A005-687D424D7EF1}"/>
    <dgm:cxn modelId="{A01A54DF-BA9A-4C52-8F62-600C546EA65D}" type="presOf" srcId="{9585230C-35E6-475E-954A-D3DBC7D57F84}" destId="{AAEB1395-D8B0-4EC2-A493-9515682A66DF}" srcOrd="0" destOrd="0" presId="urn:microsoft.com/office/officeart/2005/8/layout/list1"/>
    <dgm:cxn modelId="{0D427194-8E1E-4043-ACA7-DA8A06C84259}" type="presParOf" srcId="{AAEB1395-D8B0-4EC2-A493-9515682A66DF}" destId="{C13317B0-D21B-485D-8F14-DD1EFB3D5EF9}" srcOrd="0" destOrd="0" presId="urn:microsoft.com/office/officeart/2005/8/layout/list1"/>
    <dgm:cxn modelId="{7D35AD34-0F6E-4032-B62E-1A15ED58CC35}" type="presParOf" srcId="{C13317B0-D21B-485D-8F14-DD1EFB3D5EF9}" destId="{FDDD5DE3-224E-438A-BA55-387496BDD11E}" srcOrd="0" destOrd="0" presId="urn:microsoft.com/office/officeart/2005/8/layout/list1"/>
    <dgm:cxn modelId="{33F07A71-FDFA-4D5D-A196-AF7F02787FFD}" type="presParOf" srcId="{C13317B0-D21B-485D-8F14-DD1EFB3D5EF9}" destId="{8444A306-8F7B-4AF4-897A-7CAAC8D02397}" srcOrd="1" destOrd="0" presId="urn:microsoft.com/office/officeart/2005/8/layout/list1"/>
    <dgm:cxn modelId="{26CF7EE7-D636-475B-BED5-DA45829DB499}" type="presParOf" srcId="{AAEB1395-D8B0-4EC2-A493-9515682A66DF}" destId="{FDD292F9-81D2-41AD-9716-0A60C5097F43}" srcOrd="1" destOrd="0" presId="urn:microsoft.com/office/officeart/2005/8/layout/list1"/>
    <dgm:cxn modelId="{15F61116-61F1-4413-BB1E-74354C672A1A}" type="presParOf" srcId="{AAEB1395-D8B0-4EC2-A493-9515682A66DF}" destId="{C91D35C2-651F-4E49-AA22-8F0294E96807}" srcOrd="2" destOrd="0" presId="urn:microsoft.com/office/officeart/2005/8/layout/list1"/>
    <dgm:cxn modelId="{5359DE24-D32F-4F93-9E6F-C701C29B8167}" type="presParOf" srcId="{AAEB1395-D8B0-4EC2-A493-9515682A66DF}" destId="{550C1F29-8022-43FD-BBB9-01E189F7F949}" srcOrd="3" destOrd="0" presId="urn:microsoft.com/office/officeart/2005/8/layout/list1"/>
    <dgm:cxn modelId="{892B5F85-A66E-4891-B61E-A64C8C38A153}" type="presParOf" srcId="{AAEB1395-D8B0-4EC2-A493-9515682A66DF}" destId="{0FB51F7C-778B-438A-B099-9ECA9B47D54B}" srcOrd="4" destOrd="0" presId="urn:microsoft.com/office/officeart/2005/8/layout/list1"/>
    <dgm:cxn modelId="{2562D377-4C8E-4FB1-A7D8-0946E0BA5ACF}" type="presParOf" srcId="{0FB51F7C-778B-438A-B099-9ECA9B47D54B}" destId="{6E6A4215-AE79-4881-99DC-F62F7070DF0F}" srcOrd="0" destOrd="0" presId="urn:microsoft.com/office/officeart/2005/8/layout/list1"/>
    <dgm:cxn modelId="{A96A019E-30D0-4BFF-8AFF-5E77DCE6127C}" type="presParOf" srcId="{0FB51F7C-778B-438A-B099-9ECA9B47D54B}" destId="{5434B92B-B618-4B07-9195-0EEE1436042E}" srcOrd="1" destOrd="0" presId="urn:microsoft.com/office/officeart/2005/8/layout/list1"/>
    <dgm:cxn modelId="{34C7ABE7-A5D5-4128-87AD-B0816EAB35FC}" type="presParOf" srcId="{AAEB1395-D8B0-4EC2-A493-9515682A66DF}" destId="{BA5DFC49-767F-412E-8EEE-5AF081FF6509}" srcOrd="5" destOrd="0" presId="urn:microsoft.com/office/officeart/2005/8/layout/list1"/>
    <dgm:cxn modelId="{EFF923E8-3E69-4909-B350-AC72BD5A07D0}" type="presParOf" srcId="{AAEB1395-D8B0-4EC2-A493-9515682A66DF}" destId="{74E91121-D560-4E4D-B014-15DA310D5442}" srcOrd="6" destOrd="0" presId="urn:microsoft.com/office/officeart/2005/8/layout/list1"/>
    <dgm:cxn modelId="{58C00174-4E11-4D80-A513-58B1D3181F4C}" type="presParOf" srcId="{AAEB1395-D8B0-4EC2-A493-9515682A66DF}" destId="{3A0AF9F4-1BD0-4BF1-B03D-5D57FB9C5E1C}" srcOrd="7" destOrd="0" presId="urn:microsoft.com/office/officeart/2005/8/layout/list1"/>
    <dgm:cxn modelId="{D2EEF7A2-BBEC-4105-88E2-97784AECC805}" type="presParOf" srcId="{AAEB1395-D8B0-4EC2-A493-9515682A66DF}" destId="{3E275C31-43A8-4981-89D9-A0D750197460}" srcOrd="8" destOrd="0" presId="urn:microsoft.com/office/officeart/2005/8/layout/list1"/>
    <dgm:cxn modelId="{533A91AC-D8C2-4F2F-93C7-21EBFFC9CFB0}" type="presParOf" srcId="{3E275C31-43A8-4981-89D9-A0D750197460}" destId="{02C3DE55-DC5F-47FD-BCB7-EEFF62856317}" srcOrd="0" destOrd="0" presId="urn:microsoft.com/office/officeart/2005/8/layout/list1"/>
    <dgm:cxn modelId="{1A11C300-32CB-4826-9609-2EC348556832}" type="presParOf" srcId="{3E275C31-43A8-4981-89D9-A0D750197460}" destId="{D32ED329-B096-483F-ACBD-544CB290F004}" srcOrd="1" destOrd="0" presId="urn:microsoft.com/office/officeart/2005/8/layout/list1"/>
    <dgm:cxn modelId="{5F23F3B2-FE33-4D23-B12D-5CF3DB0D9C26}" type="presParOf" srcId="{AAEB1395-D8B0-4EC2-A493-9515682A66DF}" destId="{86114226-F012-45B9-A3D4-1E88618D0C7A}" srcOrd="9" destOrd="0" presId="urn:microsoft.com/office/officeart/2005/8/layout/list1"/>
    <dgm:cxn modelId="{68EA8E7D-A7B7-47B8-ABA1-A6DF826B4802}" type="presParOf" srcId="{AAEB1395-D8B0-4EC2-A493-9515682A66DF}" destId="{8C99FABD-2ADE-4A07-A285-A7E81E30F7E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1D35C2-651F-4E49-AA22-8F0294E96807}">
      <dsp:nvSpPr>
        <dsp:cNvPr id="0" name=""/>
        <dsp:cNvSpPr/>
      </dsp:nvSpPr>
      <dsp:spPr>
        <a:xfrm>
          <a:off x="0" y="981153"/>
          <a:ext cx="6432376" cy="756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44A306-8F7B-4AF4-897A-7CAAC8D02397}">
      <dsp:nvSpPr>
        <dsp:cNvPr id="0" name=""/>
        <dsp:cNvSpPr/>
      </dsp:nvSpPr>
      <dsp:spPr>
        <a:xfrm>
          <a:off x="321618" y="63141"/>
          <a:ext cx="5947883" cy="136081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190" tIns="0" rIns="1701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Особенности образовательного процесса в средней  группе.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Ознакомление родителей с целями и задачами ДОУ на новый учебный год. Возрастные особенности детей  4-5 лет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8047" y="129570"/>
        <a:ext cx="5815025" cy="1227954"/>
      </dsp:txXfrm>
    </dsp:sp>
    <dsp:sp modelId="{74E91121-D560-4E4D-B014-15DA310D5442}">
      <dsp:nvSpPr>
        <dsp:cNvPr id="0" name=""/>
        <dsp:cNvSpPr/>
      </dsp:nvSpPr>
      <dsp:spPr>
        <a:xfrm>
          <a:off x="0" y="2341953"/>
          <a:ext cx="6432376" cy="756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34B92B-B618-4B07-9195-0EEE1436042E}">
      <dsp:nvSpPr>
        <dsp:cNvPr id="0" name=""/>
        <dsp:cNvSpPr/>
      </dsp:nvSpPr>
      <dsp:spPr>
        <a:xfrm>
          <a:off x="321618" y="1899153"/>
          <a:ext cx="5697084" cy="88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190" tIns="0" rIns="1701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Консультация: 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«Актуальность театрализованной деятельности в развитии детей дошкольного возраста»</a:t>
          </a:r>
          <a:endParaRPr lang="ru-RU" sz="18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64849" y="1942384"/>
        <a:ext cx="5610622" cy="799138"/>
      </dsp:txXfrm>
    </dsp:sp>
    <dsp:sp modelId="{8C99FABD-2ADE-4A07-A285-A7E81E30F7E6}">
      <dsp:nvSpPr>
        <dsp:cNvPr id="0" name=""/>
        <dsp:cNvSpPr/>
      </dsp:nvSpPr>
      <dsp:spPr>
        <a:xfrm>
          <a:off x="0" y="3702753"/>
          <a:ext cx="6432376" cy="756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2ED329-B096-483F-ACBD-544CB290F004}">
      <dsp:nvSpPr>
        <dsp:cNvPr id="0" name=""/>
        <dsp:cNvSpPr/>
      </dsp:nvSpPr>
      <dsp:spPr>
        <a:xfrm>
          <a:off x="321618" y="3259953"/>
          <a:ext cx="4502663" cy="88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190" tIns="0" rIns="1701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Разное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4849" y="3303184"/>
        <a:ext cx="4416201" cy="799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F8389C-7604-4093-AF9C-3EEBA3747E96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ACDDE-E374-4B97-9A1E-E4C9B9D6A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089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Расписание непосредственно организованной образовательной деятельности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средняя группа «Б»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Расписание непосредственно организованной образовательной деятельности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средняя группа «Б»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Расписание непосредственно организованной образовательной деятельности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ACDDE-E374-4B97-9A1E-E4C9B9D6A55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308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 5 годам ребёнок может в той или иной степени самостоятельно ухаживать за собой.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ACDDE-E374-4B97-9A1E-E4C9B9D6A55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1894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Мышление ребёнка  4 лет становится речевым.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ACDDE-E374-4B97-9A1E-E4C9B9D6A55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6051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 концу пятого года жизни дети умеют: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ACDDE-E374-4B97-9A1E-E4C9B9D6A55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0691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Дети этого возраста обожают наряжаться и переодеваться.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ACDDE-E374-4B97-9A1E-E4C9B9D6A55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438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 время НОД  по развитию речи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ACDDE-E374-4B97-9A1E-E4C9B9D6A55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095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свободное от занятий время дети очень любят самостоятельно рисовать, лепить, клеить.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ACDDE-E374-4B97-9A1E-E4C9B9D6A55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559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Большое внимание детей уделяется укреплению здоровья детей, воспитанию культурно-гигиенических навыков и формированию привычки к здоровому образу жизни.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ACDDE-E374-4B97-9A1E-E4C9B9D6A55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343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Книжный уголок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ACDDE-E374-4B97-9A1E-E4C9B9D6A55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291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Бытовой уголок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ACDDE-E374-4B97-9A1E-E4C9B9D6A55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2683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Уголок ИЗО, </a:t>
            </a:r>
            <a:r>
              <a:rPr lang="ru-RU" dirty="0" err="1" smtClean="0"/>
              <a:t>природныйуголок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ACDDE-E374-4B97-9A1E-E4C9B9D6A55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325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Четырёхлетние дети обожают путешествовать.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ACDDE-E374-4B97-9A1E-E4C9B9D6A55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229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 5 годам  кругозор ребёнка расширяется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ACDDE-E374-4B97-9A1E-E4C9B9D6A55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412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4800EEB3-2D6C-4FB4-8E77-FEBAF8585BF8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E6490A33-4161-4826-B289-FDC5F42788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0EEB3-2D6C-4FB4-8E77-FEBAF8585BF8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0A33-4161-4826-B289-FDC5F42788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0EEB3-2D6C-4FB4-8E77-FEBAF8585BF8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0A33-4161-4826-B289-FDC5F42788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0EEB3-2D6C-4FB4-8E77-FEBAF8585BF8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0A33-4161-4826-B289-FDC5F42788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0EEB3-2D6C-4FB4-8E77-FEBAF8585BF8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0A33-4161-4826-B289-FDC5F42788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0EEB3-2D6C-4FB4-8E77-FEBAF8585BF8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0A33-4161-4826-B289-FDC5F42788A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0EEB3-2D6C-4FB4-8E77-FEBAF8585BF8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0A33-4161-4826-B289-FDC5F42788A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0EEB3-2D6C-4FB4-8E77-FEBAF8585BF8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0A33-4161-4826-B289-FDC5F42788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0EEB3-2D6C-4FB4-8E77-FEBAF8585BF8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0A33-4161-4826-B289-FDC5F42788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4800EEB3-2D6C-4FB4-8E77-FEBAF8585BF8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E6490A33-4161-4826-B289-FDC5F42788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4800EEB3-2D6C-4FB4-8E77-FEBAF8585BF8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E6490A33-4161-4826-B289-FDC5F42788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800EEB3-2D6C-4FB4-8E77-FEBAF8585BF8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6490A33-4161-4826-B289-FDC5F42788A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052736"/>
            <a:ext cx="6912768" cy="2232248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3200" b="1" dirty="0">
                <a:latin typeface="Times New Roman"/>
                <a:ea typeface="Times New Roman"/>
              </a:rPr>
              <a:t>Родительское собрание </a:t>
            </a:r>
            <a:r>
              <a:rPr lang="ru-RU" sz="3200" b="1" dirty="0" smtClean="0">
                <a:latin typeface="Times New Roman"/>
                <a:ea typeface="Times New Roman"/>
              </a:rPr>
              <a:t>«</a:t>
            </a:r>
            <a:r>
              <a:rPr lang="ru-RU" sz="3200" b="1" dirty="0">
                <a:latin typeface="Times New Roman"/>
                <a:ea typeface="Times New Roman"/>
              </a:rPr>
              <a:t>Путешествие в страну знаний продолжается, или только вперёд!»</a:t>
            </a:r>
            <a:endParaRPr lang="ru-RU" sz="3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3429000"/>
            <a:ext cx="5400600" cy="1875656"/>
          </a:xfrm>
        </p:spPr>
        <p:txBody>
          <a:bodyPr/>
          <a:lstStyle/>
          <a:p>
            <a:pPr algn="ctr"/>
            <a:r>
              <a:rPr lang="ru-RU" dirty="0" smtClean="0"/>
              <a:t>Средняя группа «Б». </a:t>
            </a:r>
          </a:p>
          <a:p>
            <a:pPr algn="ctr"/>
            <a:r>
              <a:rPr lang="ru-RU" dirty="0" smtClean="0"/>
              <a:t>2014-2015 </a:t>
            </a:r>
            <a:r>
              <a:rPr lang="ru-RU" dirty="0" err="1" smtClean="0"/>
              <a:t>уч.год</a:t>
            </a:r>
            <a:endParaRPr lang="ru-RU" dirty="0" smtClean="0"/>
          </a:p>
          <a:p>
            <a:pPr algn="ctr"/>
            <a:r>
              <a:rPr lang="ru-RU" dirty="0" smtClean="0"/>
              <a:t>Начало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2896783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6538" y="4070243"/>
            <a:ext cx="2592288" cy="19442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980728"/>
            <a:ext cx="2736304" cy="20522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2682" y="1556792"/>
            <a:ext cx="2843808" cy="21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228164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979839"/>
            <a:ext cx="3024336" cy="22682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124744"/>
            <a:ext cx="2688298" cy="20162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9852" y="3501008"/>
            <a:ext cx="3096344" cy="232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859090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9640" y="893507"/>
            <a:ext cx="7608098" cy="498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721426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3915054"/>
            <a:ext cx="2952328" cy="22142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836712"/>
            <a:ext cx="2808312" cy="210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066323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695015"/>
            <a:ext cx="7416824" cy="55422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187624" y="695015"/>
            <a:ext cx="6768752" cy="5539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 концу пятого года жизни дети умеют: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715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отвечать на вопросы по содержанию прочитанного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715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учить наизусть небольшие стихи,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потешки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715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считать в пределах пяти (количественный счет)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715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отвечать на вопрос «сколько всего?»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715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сравнивать две группы предметов, используя счет (больше – указывать меньше); сравнивать пять предметов разной длины, ширины, высоты, раскладывания их в возрастающем порядке по длине, ширине, высоте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715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указывать и называть круг, квадрат, прямоугольник, треугольник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715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различать и называть части суток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715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определять направление движения от себя направо, налево, вперед, назад, вверх, вниз;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715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отличать правую и левую руку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715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правильно передавать в рисунке форму, строение предметов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715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изображать в одном рисунке несколько предметов, располагая их на одной линии, на всем листе, связывая единым содержанием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715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лазать по гимнастической стенке, не пропуская реек, перелезать с одного пролета на другой, ползать разными способами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715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принимать правильное исходное положение в прыжках с места, мягко приземляться, прыгать в длину с места на 70 см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715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ловить мяч кистями рук с расстояния 1.5 м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715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принимать правильное исходное положение при метании, метать предметы разными способами правой и левой рукой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715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ориентироваться в пространстве, находить правую и левую сторону.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163145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5" y="626368"/>
            <a:ext cx="7488832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476968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1988840"/>
            <a:ext cx="6984776" cy="237626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внимание!!!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317497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Повестка дня: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421461402"/>
              </p:ext>
            </p:extLst>
          </p:nvPr>
        </p:nvGraphicFramePr>
        <p:xfrm>
          <a:off x="1403648" y="1412776"/>
          <a:ext cx="6432376" cy="4521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9842057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836712"/>
            <a:ext cx="7128792" cy="52565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Расписание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непосредственно организованной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образовательной деятельности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средняя группа «Б»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Понедельник.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Развитие речи -  9.00-9.20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Музыка  -           9.30-9.50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Физическая  культура   - 11.00 -11.20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(прогулка)      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Вторник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РЭМП  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 9.00-9.20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Физическая  культура  -  9.30-9.50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Среда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Рисование  -    9.000-9.20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ОБЖ             -  9.30-9.50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Четверг.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Физическая  культура  -   9.00-9.20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ФППОМ                        -   9.30-9.50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Пятница.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Лепка /Аппликация/  - 9.00-9.20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Музыка  -   9.30-9.50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5849" y="2348880"/>
            <a:ext cx="3779912" cy="2834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2137548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8320" y="980728"/>
            <a:ext cx="2688298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980728"/>
            <a:ext cx="2688299" cy="20162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2063" y="3212976"/>
            <a:ext cx="3467877" cy="260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380733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1052736"/>
            <a:ext cx="3456384" cy="25922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3248980"/>
            <a:ext cx="3888431" cy="291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489113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836712"/>
            <a:ext cx="2376265" cy="17821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4" y="1355023"/>
            <a:ext cx="2861313" cy="21459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3073" y="3872499"/>
            <a:ext cx="2592288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909183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2852936"/>
            <a:ext cx="4187038" cy="31402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330" y="980728"/>
            <a:ext cx="3635678" cy="272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457322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822513"/>
            <a:ext cx="3788229" cy="405045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9992" y="3212976"/>
            <a:ext cx="3652529" cy="292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671566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3284984"/>
            <a:ext cx="3923928" cy="29429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253" y="620688"/>
            <a:ext cx="4704523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611354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178</TotalTime>
  <Words>404</Words>
  <Application>Microsoft Office PowerPoint</Application>
  <PresentationFormat>Экран (4:3)</PresentationFormat>
  <Paragraphs>79</Paragraphs>
  <Slides>16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Кнопка</vt:lpstr>
      <vt:lpstr>Родительское собрание «Путешествие в страну знаний продолжается, или только вперёд!»</vt:lpstr>
      <vt:lpstr>Повестка дня: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</dc:title>
  <dc:creator>Димон</dc:creator>
  <cp:lastModifiedBy>Димон</cp:lastModifiedBy>
  <cp:revision>26</cp:revision>
  <dcterms:created xsi:type="dcterms:W3CDTF">2014-10-28T10:30:35Z</dcterms:created>
  <dcterms:modified xsi:type="dcterms:W3CDTF">2014-11-15T17:30:01Z</dcterms:modified>
</cp:coreProperties>
</file>