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1" r:id="rId3"/>
    <p:sldId id="263" r:id="rId4"/>
    <p:sldId id="258" r:id="rId5"/>
    <p:sldId id="265" r:id="rId6"/>
    <p:sldId id="266" r:id="rId7"/>
    <p:sldId id="279" r:id="rId8"/>
    <p:sldId id="280" r:id="rId9"/>
    <p:sldId id="272" r:id="rId10"/>
    <p:sldId id="271" r:id="rId11"/>
    <p:sldId id="273" r:id="rId12"/>
    <p:sldId id="274" r:id="rId13"/>
    <p:sldId id="283" r:id="rId14"/>
    <p:sldId id="278" r:id="rId15"/>
    <p:sldId id="27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1F616"/>
    <a:srgbClr val="1B9527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39" autoAdjust="0"/>
    <p:restoredTop sz="94660"/>
  </p:normalViewPr>
  <p:slideViewPr>
    <p:cSldViewPr>
      <p:cViewPr varScale="1">
        <p:scale>
          <a:sx n="86" d="100"/>
          <a:sy n="86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FFE75-22D7-4A7F-AD15-C76AE410BF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D7E67-878F-4240-9C89-FFFD6E7D28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21081-7A16-4A4D-8A88-1E85B1C2AF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9BDBC-A340-4A37-BC6D-FFBA5FC76C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728A6-FD65-475F-A1DD-BBF014ED28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22452-B45F-4FFE-8DAD-6DC32EEF17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6DCCF-8E93-4756-A7D4-BB32DD5A63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8D89D-11B1-423E-A0E0-5DDCC5A855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7AC2D-2BC5-4BCD-B78F-363BC4D01D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5B474-40C2-495F-B47A-5B495807A0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0AFFF-7E21-4262-86C3-06D32CF4A3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7A11C0-3087-4721-AEE5-21C9274ACC0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27543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102" name="WordArt 6" descr="Частый вертикальный"/>
          <p:cNvSpPr>
            <a:spLocks noChangeArrowheads="1" noChangeShapeType="1" noTextEdit="1"/>
          </p:cNvSpPr>
          <p:nvPr/>
        </p:nvSpPr>
        <p:spPr bwMode="auto">
          <a:xfrm rot="-1035948">
            <a:off x="1303076" y="1308290"/>
            <a:ext cx="5884040" cy="3968301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68"/>
              </a:avLst>
            </a:prstTxWarp>
          </a:bodyPr>
          <a:lstStyle/>
          <a:p>
            <a:pPr algn="ctr"/>
            <a:r>
              <a:rPr lang="ru-RU" sz="24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ХАРАКТЕРИСТИКА ДЕТЕЙ, </a:t>
            </a:r>
          </a:p>
          <a:p>
            <a:pPr algn="ctr"/>
            <a:r>
              <a:rPr lang="ru-RU" sz="24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ИМЕЮЩИХ </a:t>
            </a:r>
          </a:p>
          <a:p>
            <a:pPr algn="ctr"/>
            <a:r>
              <a:rPr lang="ru-RU" sz="24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ОБЩЕЕ НЕДОРАЗВИТИЕ </a:t>
            </a:r>
          </a:p>
          <a:p>
            <a:pPr algn="ctr"/>
            <a:r>
              <a:rPr lang="ru-RU" sz="24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РЕЧИ </a:t>
            </a:r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827088" y="5661025"/>
            <a:ext cx="4465637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9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27088" y="2970213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40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МОТОРИКА (мелкая)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84213" y="2060575"/>
            <a:ext cx="77755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Для многих детей характерны недостаточная координация пальцев, кистей рук, нарушения мелкой моторики.</a:t>
            </a:r>
          </a:p>
          <a:p>
            <a:endParaRPr lang="ru-RU" sz="2400"/>
          </a:p>
          <a:p>
            <a:r>
              <a:rPr lang="ru-RU" sz="2400"/>
              <a:t>Затруднена координация движений (при расстегива-нии и застегивании пуговиц, завязывании и развязы-вании шнурков, при работе с ножницами и т.д.).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827088" y="2970213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40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МОТОРИКА (мимическая)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84213" y="2060575"/>
            <a:ext cx="7775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Характерными являются также особенности развития мимической моторики. </a:t>
            </a:r>
          </a:p>
          <a:p>
            <a:endParaRPr lang="ru-RU" sz="2400"/>
          </a:p>
          <a:p>
            <a:r>
              <a:rPr lang="ru-RU" sz="2400"/>
              <a:t>Страдает точность и полнота выполнения движений. </a:t>
            </a:r>
          </a:p>
          <a:p>
            <a:endParaRPr lang="ru-RU" sz="2400"/>
          </a:p>
          <a:p>
            <a:r>
              <a:rPr lang="ru-RU" sz="2400"/>
              <a:t>При сохранных непроизвольных движениях отмечается появление содружественных движений при попытке выполнить произвольные движения (участие мышц лба, щеки или губ при подмигивании одним глазом).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827088" y="2970213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40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 sz="4000">
                <a:solidFill>
                  <a:srgbClr val="FF3300"/>
                </a:solidFill>
              </a:rPr>
              <a:t>МОТОРИКА (артикуляционная)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857224" y="1643050"/>
            <a:ext cx="421484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/>
              <a:t>При обследовании артикуляционной моторики можно выявить</a:t>
            </a:r>
          </a:p>
          <a:p>
            <a:r>
              <a:rPr lang="ru-RU" sz="2400" dirty="0"/>
              <a:t> </a:t>
            </a:r>
          </a:p>
          <a:p>
            <a:pPr>
              <a:buFontTx/>
              <a:buChar char="-"/>
            </a:pPr>
            <a:r>
              <a:rPr lang="ru-RU" sz="2400" dirty="0"/>
              <a:t>наличие </a:t>
            </a:r>
            <a:r>
              <a:rPr lang="ru-RU" sz="2400" dirty="0" err="1"/>
              <a:t>содружественных</a:t>
            </a:r>
            <a:r>
              <a:rPr lang="ru-RU" sz="2400" dirty="0"/>
              <a:t> движений</a:t>
            </a:r>
          </a:p>
          <a:p>
            <a:endParaRPr lang="ru-RU" sz="2400" dirty="0"/>
          </a:p>
          <a:p>
            <a:r>
              <a:rPr lang="ru-RU" sz="2400" dirty="0"/>
              <a:t>- неполноту и неточность в работе мышц и органов артикуляционного</a:t>
            </a:r>
          </a:p>
        </p:txBody>
      </p:sp>
      <p:pic>
        <p:nvPicPr>
          <p:cNvPr id="4098" name="Picture 2" descr="http://static.tumblr.com/9egska8/iVcl9w4ye/2047256580_9414dc3ac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1785926"/>
            <a:ext cx="3143272" cy="41195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827088" y="2970213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40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ОБЩЕНИЕ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611188" y="1412875"/>
            <a:ext cx="7848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/>
              <a:t>В исследованиях </a:t>
            </a:r>
          </a:p>
          <a:p>
            <a:pPr algn="ctr"/>
            <a:r>
              <a:rPr lang="ru-RU" sz="2400"/>
              <a:t>Ю. Ф. Гаркуши и В. В. Коржевиной (2001) отмечается, что:</a:t>
            </a:r>
          </a:p>
          <a:p>
            <a:pPr algn="ctr">
              <a:buFontTx/>
              <a:buChar char="-"/>
            </a:pPr>
            <a:r>
              <a:rPr lang="ru-RU" sz="2400"/>
              <a:t>у дошкольников с ОНР имеются нарушения общения, проявляющиеся в незрелости мотивационно-потребностной сферы;</a:t>
            </a:r>
          </a:p>
          <a:p>
            <a:pPr algn="ctr">
              <a:buFontTx/>
              <a:buChar char="-"/>
            </a:pPr>
            <a:endParaRPr lang="ru-RU" sz="2400"/>
          </a:p>
          <a:p>
            <a:pPr algn="ctr">
              <a:buFontTx/>
              <a:buChar char="-"/>
            </a:pPr>
            <a:r>
              <a:rPr lang="ru-RU" sz="2400"/>
              <a:t>имеющиеся трудности связаны с комплексом речевых и когнитивных нарушений;</a:t>
            </a:r>
          </a:p>
          <a:p>
            <a:pPr algn="ctr">
              <a:buFontTx/>
              <a:buChar char="-"/>
            </a:pPr>
            <a:endParaRPr lang="ru-RU" sz="2400"/>
          </a:p>
          <a:p>
            <a:pPr algn="ctr"/>
            <a:r>
              <a:rPr lang="ru-RU" sz="2400"/>
              <a:t>- преобладающая форма общения со взрослыми у детей 4—5 лет ситуативно-деловая, что не соответствует возрастной норме.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2" tIns="45696" rIns="91392" bIns="45696" anchor="ctr"/>
          <a:lstStyle/>
          <a:p>
            <a:pPr algn="ctr"/>
            <a:endParaRPr lang="ru-RU" sz="4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827088" y="2970213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40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ОБЩЕНИЕ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9750" y="1844675"/>
            <a:ext cx="7848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/>
              <a:t>             Дети с ОНР   малоактивны, </a:t>
            </a:r>
          </a:p>
          <a:p>
            <a:pPr algn="ctr"/>
            <a:endParaRPr lang="ru-RU" sz="2400"/>
          </a:p>
          <a:p>
            <a:pPr algn="ctr"/>
            <a:r>
              <a:rPr lang="ru-RU" sz="2400"/>
              <a:t>инициативы в общении они обычно не проявляют. </a:t>
            </a:r>
          </a:p>
          <a:p>
            <a:endParaRPr lang="ru-RU" sz="2400"/>
          </a:p>
          <a:p>
            <a:pPr algn="ctr"/>
            <a:r>
              <a:rPr lang="ru-RU" sz="2400"/>
              <a:t>Затрудняется процесс межличностного </a:t>
            </a:r>
          </a:p>
          <a:p>
            <a:pPr algn="ctr"/>
            <a:endParaRPr lang="ru-RU" sz="2400"/>
          </a:p>
          <a:p>
            <a:pPr algn="ctr"/>
            <a:r>
              <a:rPr lang="ru-RU" sz="2400"/>
              <a:t>взаимодействия детей и создаются серьезные </a:t>
            </a:r>
          </a:p>
          <a:p>
            <a:pPr algn="ctr"/>
            <a:endParaRPr lang="ru-RU" sz="2400"/>
          </a:p>
          <a:p>
            <a:pPr algn="ctr"/>
            <a:r>
              <a:rPr lang="ru-RU" sz="2400"/>
              <a:t>проблемы на пути их развития и обучения.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2" tIns="45696" rIns="91392" bIns="45696" anchor="ctr"/>
          <a:lstStyle/>
          <a:p>
            <a:pPr algn="ctr"/>
            <a:endParaRPr lang="ru-RU" sz="4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3" descr="c104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28676" name="WordArt 4"/>
          <p:cNvSpPr>
            <a:spLocks noChangeArrowheads="1" noChangeShapeType="1" noTextEdit="1"/>
          </p:cNvSpPr>
          <p:nvPr/>
        </p:nvSpPr>
        <p:spPr bwMode="auto">
          <a:xfrm>
            <a:off x="1071538" y="714356"/>
            <a:ext cx="7023129" cy="12287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86"/>
              </a:avLst>
            </a:prstTxWarp>
          </a:bodyPr>
          <a:lstStyle/>
          <a:p>
            <a:pPr algn="ctr"/>
            <a:r>
              <a:rPr lang="ru-RU" sz="4800" kern="10" dirty="0" smtClean="0">
                <a:ln w="9525" cap="rnd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Спасибо  </a:t>
            </a:r>
            <a:r>
              <a:rPr lang="ru-RU" sz="4800" kern="10" dirty="0">
                <a:ln w="9525" cap="rnd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за </a:t>
            </a:r>
            <a:r>
              <a:rPr lang="ru-RU" sz="4800" kern="10" dirty="0" smtClean="0">
                <a:ln w="9525" cap="rnd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внимание !</a:t>
            </a:r>
            <a:endParaRPr lang="ru-RU" sz="4800" kern="10" dirty="0">
              <a:ln w="9525" cap="rnd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28677" name="WordArt 5"/>
          <p:cNvSpPr>
            <a:spLocks noChangeArrowheads="1" noChangeShapeType="1" noTextEdit="1"/>
          </p:cNvSpPr>
          <p:nvPr/>
        </p:nvSpPr>
        <p:spPr bwMode="auto">
          <a:xfrm>
            <a:off x="2571736" y="5786454"/>
            <a:ext cx="5857916" cy="3635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itchFamily="34" charset="0"/>
              </a:rPr>
              <a:t>Учитель - логопед   Ю . А . Косина</a:t>
            </a:r>
            <a:endParaRPr lang="ru-RU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CC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itchFamily="34" charset="0"/>
            </a:endParaRPr>
          </a:p>
        </p:txBody>
      </p:sp>
      <p:pic>
        <p:nvPicPr>
          <p:cNvPr id="1026" name="Picture 2" descr="http://www.ziarulring.ro/imagini/38024/inlocuiti-televizorul-cu-benzi-desenate-644x4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143116"/>
            <a:ext cx="5429288" cy="35071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827088" y="2970213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40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80400" cy="784225"/>
          </a:xfrm>
        </p:spPr>
        <p:txBody>
          <a:bodyPr/>
          <a:lstStyle/>
          <a:p>
            <a:r>
              <a:rPr lang="ru-RU" sz="3200">
                <a:solidFill>
                  <a:srgbClr val="FF3300"/>
                </a:solidFill>
              </a:rPr>
              <a:t>Нарушено формирование всех компонентов речевой системы:</a:t>
            </a:r>
            <a:br>
              <a:rPr lang="ru-RU" sz="3200">
                <a:solidFill>
                  <a:srgbClr val="FF3300"/>
                </a:solidFill>
              </a:rPr>
            </a:br>
            <a:endParaRPr lang="ru-RU" sz="3200">
              <a:solidFill>
                <a:srgbClr val="FF3300"/>
              </a:solidFill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39750" y="1916113"/>
            <a:ext cx="828198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/>
              <a:t>- нарушено звукопроизношение</a:t>
            </a:r>
          </a:p>
          <a:p>
            <a:r>
              <a:rPr lang="ru-RU" sz="3200"/>
              <a:t>- нарушен лексико-грамматический строй - отмечается бедность словаря</a:t>
            </a:r>
          </a:p>
          <a:p>
            <a:r>
              <a:rPr lang="ru-RU" sz="3200"/>
              <a:t>- имеются нарушения слоговой структуры слова</a:t>
            </a:r>
          </a:p>
          <a:p>
            <a:r>
              <a:rPr lang="ru-RU" sz="3200"/>
              <a:t>- связная речь не развита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2" name="Picture 4" descr="263731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916238" y="1052513"/>
            <a:ext cx="1147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/>
              <a:t>ПАМЯТЬ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 rot="1115464">
            <a:off x="611188" y="1628775"/>
            <a:ext cx="147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/>
              <a:t>МОТОРИКА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 rot="-985034">
            <a:off x="7092950" y="1341438"/>
            <a:ext cx="149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/>
              <a:t>ВНИМАНИЕ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 rot="684393">
            <a:off x="4859338" y="2205038"/>
            <a:ext cx="157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/>
              <a:t>МЫШЛЕНИЕ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 rot="-632834">
            <a:off x="179388" y="3716338"/>
            <a:ext cx="14366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1400"/>
              <a:t>ЗРИТЕЛЬНОЕ </a:t>
            </a:r>
          </a:p>
          <a:p>
            <a:pPr algn="ctr"/>
            <a:r>
              <a:rPr lang="ru-RU" sz="1400"/>
              <a:t>ВОСПРИЯТИЕ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 rot="-887805">
            <a:off x="214313" y="4576763"/>
            <a:ext cx="16081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1000"/>
              <a:t>ПРОСТРАНСТВЕННЫЕ</a:t>
            </a:r>
          </a:p>
          <a:p>
            <a:pPr algn="ctr"/>
            <a:r>
              <a:rPr lang="ru-RU" sz="1000"/>
              <a:t> и ВРЕМЕННЫЕ  </a:t>
            </a:r>
          </a:p>
          <a:p>
            <a:pPr algn="ctr"/>
            <a:r>
              <a:rPr lang="ru-RU" sz="1000"/>
              <a:t>ПРЕДСТАВЛЕНИЯ 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7308850" y="47244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/>
              <a:t>ОБЩЕНИЕ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195513" y="3573463"/>
            <a:ext cx="51641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b="1">
                <a:latin typeface="Times New Roman" pitchFamily="18" charset="0"/>
              </a:rPr>
              <a:t>Общее речевое недоразвитие </a:t>
            </a:r>
          </a:p>
          <a:p>
            <a:pPr algn="ctr"/>
            <a:r>
              <a:rPr lang="ru-RU" b="1">
                <a:latin typeface="Times New Roman" pitchFamily="18" charset="0"/>
              </a:rPr>
              <a:t>сказывается на формирование у детей </a:t>
            </a:r>
          </a:p>
          <a:p>
            <a:pPr algn="ctr"/>
            <a:r>
              <a:rPr lang="ru-RU" b="1">
                <a:latin typeface="Times New Roman" pitchFamily="18" charset="0"/>
              </a:rPr>
              <a:t>интеллектуальной, сенсорной и волевой сфер. </a:t>
            </a:r>
          </a:p>
          <a:p>
            <a:pPr algn="ctr"/>
            <a:r>
              <a:rPr lang="ru-RU" b="1">
                <a:latin typeface="Times New Roman" pitchFamily="18" charset="0"/>
              </a:rPr>
              <a:t>Для всех детей с общим недоразвитием речи </a:t>
            </a:r>
          </a:p>
          <a:p>
            <a:pPr algn="ctr"/>
            <a:r>
              <a:rPr lang="ru-RU" b="1">
                <a:latin typeface="Times New Roman" pitchFamily="18" charset="0"/>
              </a:rPr>
              <a:t>характерны общая моторная неловкость, </a:t>
            </a:r>
          </a:p>
          <a:p>
            <a:pPr algn="ctr"/>
            <a:r>
              <a:rPr lang="ru-RU" b="1">
                <a:latin typeface="Times New Roman" pitchFamily="18" charset="0"/>
              </a:rPr>
              <a:t>нарушение оптико-пространственного гнозиса.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11188" y="1285875"/>
            <a:ext cx="7704137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/>
              <a:t>Для всех детей с общим недоразвитием речи характерен пониженный уровень развития основных свойств внимания. </a:t>
            </a:r>
          </a:p>
          <a:p>
            <a:pPr algn="ctr"/>
            <a:endParaRPr lang="ru-RU" sz="2400"/>
          </a:p>
          <a:p>
            <a:pPr algn="ctr"/>
            <a:r>
              <a:rPr lang="ru-RU" sz="2400"/>
              <a:t>У ряда детей отмечается недостаточная его </a:t>
            </a:r>
          </a:p>
          <a:p>
            <a:r>
              <a:rPr lang="ru-RU" sz="2400"/>
              <a:t>- устойчивость </a:t>
            </a:r>
          </a:p>
          <a:p>
            <a:r>
              <a:rPr lang="ru-RU" sz="2400"/>
              <a:t>- трудности включения</a:t>
            </a:r>
          </a:p>
          <a:p>
            <a:pPr>
              <a:buFontTx/>
              <a:buChar char="-"/>
            </a:pPr>
            <a:r>
              <a:rPr lang="ru-RU" sz="2400"/>
              <a:t> трудности распределения и переключения</a:t>
            </a:r>
          </a:p>
          <a:p>
            <a:r>
              <a:rPr lang="ru-RU" sz="2400"/>
              <a:t>Исследование функции внимания показывает, что дети с ОНР - быстро устают, </a:t>
            </a:r>
          </a:p>
          <a:p>
            <a:r>
              <a:rPr lang="ru-RU" sz="2400"/>
              <a:t>- нуждаются в побуждении со стороны взрослого, </a:t>
            </a:r>
          </a:p>
          <a:p>
            <a:r>
              <a:rPr lang="ru-RU" sz="2400"/>
              <a:t>- затрудняются в выборе продуктивной тактики, </a:t>
            </a:r>
          </a:p>
          <a:p>
            <a:r>
              <a:rPr lang="ru-RU" sz="2400"/>
              <a:t>- ошибаются на протяжении всей работы.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792163"/>
          </a:xfrm>
        </p:spPr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827088" y="2970213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40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ПАМЯТЬ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11188" y="1484313"/>
            <a:ext cx="820896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/>
              <a:t>При относительно сохранной смысловой, логической памяти у детей заметно снижена </a:t>
            </a:r>
            <a:r>
              <a:rPr lang="ru-RU" sz="2400" i="1"/>
              <a:t>вербальная </a:t>
            </a:r>
            <a:r>
              <a:rPr lang="ru-RU" sz="2400"/>
              <a:t>(СЛОВЕСНАЯ) память,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2400"/>
              <a:t>страдает продуктивность запоминания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2400"/>
              <a:t>у ряда детей отмечается низкая активность припоми-нания, которая сочетается с ограниченными возмож-ностями развития познавательной деятельности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2400"/>
              <a:t>повторное называние предметов, картинок.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2400"/>
              <a:t>дети забывают сложные инструкции </a:t>
            </a:r>
          </a:p>
          <a:p>
            <a:pPr>
              <a:spcBef>
                <a:spcPct val="20000"/>
              </a:spcBef>
            </a:pPr>
            <a:r>
              <a:rPr lang="ru-RU" sz="2400"/>
              <a:t>(трех-четырехступенчатые), опускают некоторые их элементы, меняют последовательность предложенных заданий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27088" y="2970213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40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МЫШЛЕНИЕ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11188" y="1557338"/>
            <a:ext cx="7848600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/>
              <a:t>Связь между речевыми нарушениями у детей и другими сторонами их психического развития обусловливает специфические особенности их мышления. </a:t>
            </a:r>
          </a:p>
          <a:p>
            <a:pPr>
              <a:spcBef>
                <a:spcPct val="20000"/>
              </a:spcBef>
            </a:pPr>
            <a:r>
              <a:rPr lang="ru-RU" sz="2400"/>
              <a:t>Обладая в целом полноценными предпосылками для овладения мыслительными операциями, доступны-ми их возрасту, дети отстают в развитии </a:t>
            </a:r>
            <a:r>
              <a:rPr lang="ru-RU" sz="2400" i="1"/>
              <a:t>наглядно-образного, словесно-логического мышления</a:t>
            </a:r>
            <a:r>
              <a:rPr lang="ru-RU" sz="2400"/>
              <a:t>, без специального обучения с трудом овладевают </a:t>
            </a:r>
            <a:r>
              <a:rPr lang="ru-RU" sz="2400" i="1"/>
              <a:t>анализом и синтезом, сравнением, обобщением. </a:t>
            </a:r>
          </a:p>
          <a:p>
            <a:pPr>
              <a:spcBef>
                <a:spcPct val="20000"/>
              </a:spcBef>
            </a:pPr>
            <a:r>
              <a:rPr lang="ru-RU" sz="2400"/>
              <a:t>Для некоторых детей характерна ригидность мышления.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827088" y="2970213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40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ВОСПРИЯТИЕ (зрительное)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611188" y="1955800"/>
            <a:ext cx="7777162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400"/>
              <a:t>При зрительном опознании предмета в усложненных условиях дети с общим недоразвитием воспринимают образ предмета с определенными трудностями:</a:t>
            </a:r>
          </a:p>
          <a:p>
            <a:pPr algn="just">
              <a:buFontTx/>
              <a:buChar char="-"/>
            </a:pPr>
            <a:r>
              <a:rPr lang="ru-RU" sz="2400"/>
              <a:t>им требуется больше времени для принятия решения </a:t>
            </a:r>
          </a:p>
          <a:p>
            <a:pPr algn="just">
              <a:buFontTx/>
              <a:buChar char="-"/>
            </a:pPr>
            <a:r>
              <a:rPr lang="ru-RU" sz="2400"/>
              <a:t> отвечая, они проявляют неуверенность, </a:t>
            </a:r>
          </a:p>
          <a:p>
            <a:pPr algn="just">
              <a:buFontTx/>
              <a:buChar char="-"/>
            </a:pPr>
            <a:r>
              <a:rPr lang="ru-RU" sz="2400"/>
              <a:t>допускают отдельные ошибки в опознании. </a:t>
            </a:r>
          </a:p>
          <a:p>
            <a:pPr algn="just"/>
            <a:r>
              <a:rPr lang="ru-RU" sz="2400"/>
              <a:t>При выполнении задачи «приравнивание к эталону» они используют элементарные формы ориентировки.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827088" y="2970213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40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Пространственные и временные представления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611188" y="2082800"/>
            <a:ext cx="777716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400"/>
              <a:t>Дети с ОНР затрудняются</a:t>
            </a:r>
          </a:p>
          <a:p>
            <a:pPr algn="just"/>
            <a:r>
              <a:rPr lang="ru-RU" sz="2400"/>
              <a:t>-  в определении правой, левой стороны</a:t>
            </a:r>
          </a:p>
          <a:p>
            <a:pPr algn="just"/>
            <a:r>
              <a:rPr lang="ru-RU" sz="2400"/>
              <a:t>- путают понятия вверху, внизу, спереди, сзади, далеко, близко, день, ночь, утро, вечер, сегодня, завтра</a:t>
            </a:r>
          </a:p>
          <a:p>
            <a:pPr algn="just"/>
            <a:r>
              <a:rPr lang="ru-RU" sz="2400"/>
              <a:t>- в выполнении действий, изменяющих положение того или иного предмета по отношению к другому (справа от шкафа стул)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1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27088" y="2970213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 sz="240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МОТОРИКА (крупная)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84213" y="2060575"/>
            <a:ext cx="7775575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/>
              <a:t>Значительная часть дошкольников с ОНР имеют плохую координацию: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ru-RU" sz="2400"/>
              <a:t> дети выглядят моторно неловкими при ходьбе, </a:t>
            </a:r>
          </a:p>
          <a:p>
            <a:pPr>
              <a:spcBef>
                <a:spcPct val="20000"/>
              </a:spcBef>
            </a:pPr>
            <a:r>
              <a:rPr lang="ru-RU" sz="2400"/>
              <a:t>  беге, движениях под музыку, </a:t>
            </a:r>
          </a:p>
          <a:p>
            <a:pPr>
              <a:spcBef>
                <a:spcPct val="20000"/>
              </a:spcBef>
            </a:pPr>
            <a:r>
              <a:rPr lang="ru-RU" sz="2400"/>
              <a:t>- имеют повышенную двигательную истощаемость, </a:t>
            </a:r>
          </a:p>
          <a:p>
            <a:pPr>
              <a:spcBef>
                <a:spcPct val="20000"/>
              </a:spcBef>
            </a:pPr>
            <a:r>
              <a:rPr lang="ru-RU" sz="2400"/>
              <a:t>- сниженную двигательную память и внимание.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643</Words>
  <Application>Microsoft Office PowerPoint</Application>
  <PresentationFormat>Экран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Оформление по умолчанию</vt:lpstr>
      <vt:lpstr>Слайд 1</vt:lpstr>
      <vt:lpstr>Нарушено формирование всех компонентов речевой системы: </vt:lpstr>
      <vt:lpstr>Слайд 3</vt:lpstr>
      <vt:lpstr>ВНИМАНИЕ</vt:lpstr>
      <vt:lpstr>ПАМЯТЬ</vt:lpstr>
      <vt:lpstr>МЫШЛЕНИЕ</vt:lpstr>
      <vt:lpstr>ВОСПРИЯТИЕ (зрительное)</vt:lpstr>
      <vt:lpstr>Пространственные и временные представления</vt:lpstr>
      <vt:lpstr>МОТОРИКА (крупная)</vt:lpstr>
      <vt:lpstr>МОТОРИКА (мелкая)</vt:lpstr>
      <vt:lpstr>МОТОРИКА (мимическая)</vt:lpstr>
      <vt:lpstr>МОТОРИКА (артикуляционная)</vt:lpstr>
      <vt:lpstr>ОБЩЕНИЕ</vt:lpstr>
      <vt:lpstr>ОБЩЕНИЕ</vt:lpstr>
      <vt:lpstr>Слайд 15</vt:lpstr>
    </vt:vector>
  </TitlesOfParts>
  <Company>Apartment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Юлия</cp:lastModifiedBy>
  <cp:revision>13</cp:revision>
  <dcterms:created xsi:type="dcterms:W3CDTF">2008-02-25T14:54:41Z</dcterms:created>
  <dcterms:modified xsi:type="dcterms:W3CDTF">2013-08-29T23:27:44Z</dcterms:modified>
</cp:coreProperties>
</file>