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103" d="100"/>
          <a:sy n="103" d="100"/>
        </p:scale>
        <p:origin x="-1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C01542A1-69A0-406D-A714-124B08836B2C}"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C01542A1-69A0-406D-A714-124B08836B2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33769CD-FA21-439A-85C5-254936B8E486}" type="datetimeFigureOut">
              <a:rPr lang="ru-RU" smtClean="0"/>
              <a:pPr/>
              <a:t>22.12.2013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1542A1-69A0-406D-A714-124B08836B2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33769CD-FA21-439A-85C5-254936B8E486}" type="datetimeFigureOut">
              <a:rPr lang="ru-RU" smtClean="0"/>
              <a:pPr/>
              <a:t>22.12.2013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01542A1-69A0-406D-A714-124B08836B2C}"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285992"/>
            <a:ext cx="7772400" cy="1728762"/>
          </a:xfrm>
        </p:spPr>
        <p:txBody>
          <a:bodyPr>
            <a:noAutofit/>
          </a:bodyPr>
          <a:lstStyle/>
          <a:p>
            <a:r>
              <a:rPr lang="ru-RU" sz="7200" dirty="0" smtClean="0">
                <a:solidFill>
                  <a:srgbClr val="7030A0"/>
                </a:solidFill>
              </a:rPr>
              <a:t>Снеговик из помпонов</a:t>
            </a:r>
            <a:endParaRPr lang="ru-RU" sz="7200" dirty="0">
              <a:solidFill>
                <a:srgbClr val="7030A0"/>
              </a:solidFill>
            </a:endParaRPr>
          </a:p>
        </p:txBody>
      </p:sp>
      <p:sp>
        <p:nvSpPr>
          <p:cNvPr id="4" name="TextBox 3"/>
          <p:cNvSpPr txBox="1"/>
          <p:nvPr/>
        </p:nvSpPr>
        <p:spPr>
          <a:xfrm>
            <a:off x="5429256" y="4714884"/>
            <a:ext cx="3272242" cy="369332"/>
          </a:xfrm>
          <a:prstGeom prst="rect">
            <a:avLst/>
          </a:prstGeom>
          <a:noFill/>
        </p:spPr>
        <p:txBody>
          <a:bodyPr wrap="none" rtlCol="0">
            <a:spAutoFit/>
          </a:bodyPr>
          <a:lstStyle/>
          <a:p>
            <a:r>
              <a:rPr lang="ru-RU" dirty="0" smtClean="0"/>
              <a:t>Воспитатель </a:t>
            </a:r>
            <a:r>
              <a:rPr lang="ru-RU" dirty="0" err="1" smtClean="0"/>
              <a:t>Храменкова</a:t>
            </a:r>
            <a:r>
              <a:rPr lang="ru-RU" dirty="0" smtClean="0"/>
              <a:t> В.Д.</a:t>
            </a:r>
            <a:endParaRPr lang="ru-RU" dirty="0"/>
          </a:p>
        </p:txBody>
      </p:sp>
      <p:sp>
        <p:nvSpPr>
          <p:cNvPr id="5" name="TextBox 4"/>
          <p:cNvSpPr txBox="1"/>
          <p:nvPr/>
        </p:nvSpPr>
        <p:spPr>
          <a:xfrm>
            <a:off x="928662" y="357166"/>
            <a:ext cx="7757958" cy="1477328"/>
          </a:xfrm>
          <a:prstGeom prst="rect">
            <a:avLst/>
          </a:prstGeom>
          <a:noFill/>
        </p:spPr>
        <p:txBody>
          <a:bodyPr wrap="none" rtlCol="0">
            <a:spAutoFit/>
          </a:bodyPr>
          <a:lstStyle/>
          <a:p>
            <a:pPr algn="ctr"/>
            <a:r>
              <a:rPr lang="ru-RU" dirty="0" smtClean="0"/>
              <a:t>Государственное  бюджетное дошкольное образовательное учреждение</a:t>
            </a:r>
          </a:p>
          <a:p>
            <a:pPr algn="ctr"/>
            <a:r>
              <a:rPr lang="ru-RU" dirty="0" smtClean="0"/>
              <a:t>детский сад № 16 </a:t>
            </a:r>
            <a:r>
              <a:rPr lang="ru-RU" dirty="0" err="1" smtClean="0"/>
              <a:t>общеразвивающего</a:t>
            </a:r>
            <a:r>
              <a:rPr lang="ru-RU" dirty="0" smtClean="0"/>
              <a:t> вида</a:t>
            </a:r>
          </a:p>
          <a:p>
            <a:pPr algn="ctr"/>
            <a:r>
              <a:rPr lang="ru-RU" dirty="0" smtClean="0"/>
              <a:t>с приоритетным осуществлением деятельности</a:t>
            </a:r>
          </a:p>
          <a:p>
            <a:pPr algn="ctr"/>
            <a:r>
              <a:rPr lang="ru-RU" dirty="0" smtClean="0"/>
              <a:t>по физическому развитию детей</a:t>
            </a:r>
          </a:p>
          <a:p>
            <a:pPr algn="ctr"/>
            <a:r>
              <a:rPr lang="ru-RU" dirty="0" err="1" smtClean="0"/>
              <a:t>Петродворцового</a:t>
            </a:r>
            <a:r>
              <a:rPr lang="ru-RU" dirty="0" smtClean="0"/>
              <a:t> района Санкт-Петербурга </a:t>
            </a:r>
            <a:endParaRPr lang="ru-RU" dirty="0"/>
          </a:p>
        </p:txBody>
      </p:sp>
      <p:sp>
        <p:nvSpPr>
          <p:cNvPr id="6" name="TextBox 5"/>
          <p:cNvSpPr txBox="1"/>
          <p:nvPr/>
        </p:nvSpPr>
        <p:spPr>
          <a:xfrm>
            <a:off x="4572000" y="6357958"/>
            <a:ext cx="697627" cy="369332"/>
          </a:xfrm>
          <a:prstGeom prst="rect">
            <a:avLst/>
          </a:prstGeom>
          <a:noFill/>
        </p:spPr>
        <p:txBody>
          <a:bodyPr wrap="none" rtlCol="0">
            <a:spAutoFit/>
          </a:bodyPr>
          <a:lstStyle/>
          <a:p>
            <a:r>
              <a:rPr lang="ru-RU" dirty="0" smtClean="0"/>
              <a:t>2013</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650306"/>
          </a:xfrm>
        </p:spPr>
        <p:txBody>
          <a:bodyPr/>
          <a:lstStyle/>
          <a:p>
            <a:r>
              <a:rPr lang="ru-RU" dirty="0">
                <a:solidFill>
                  <a:srgbClr val="92D050"/>
                </a:solidFill>
              </a:rPr>
              <a:t>Закрепите второй узел сверху, а затем обрежьте лишнюю пряжу.</a:t>
            </a:r>
          </a:p>
        </p:txBody>
      </p:sp>
      <p:pic>
        <p:nvPicPr>
          <p:cNvPr id="4" name="Содержимое 3" descr="snegovik-iz-pomponov7.jpg"/>
          <p:cNvPicPr>
            <a:picLocks noGrp="1" noChangeAspect="1"/>
          </p:cNvPicPr>
          <p:nvPr>
            <p:ph idx="1"/>
          </p:nvPr>
        </p:nvPicPr>
        <p:blipFill>
          <a:blip r:embed="rId2" cstate="print"/>
          <a:stretch>
            <a:fillRect/>
          </a:stretch>
        </p:blipFill>
        <p:spPr>
          <a:xfrm>
            <a:off x="2051720" y="2636912"/>
            <a:ext cx="5080000" cy="3810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229600" cy="3960440"/>
          </a:xfrm>
        </p:spPr>
        <p:txBody>
          <a:bodyPr>
            <a:normAutofit fontScale="90000"/>
          </a:bodyPr>
          <a:lstStyle/>
          <a:p>
            <a:r>
              <a:rPr lang="ru-RU" sz="3600" dirty="0">
                <a:solidFill>
                  <a:srgbClr val="92D050"/>
                </a:solidFill>
              </a:rPr>
              <a:t>Теперь нужно украсить нашего </a:t>
            </a:r>
            <a:r>
              <a:rPr lang="ru-RU" sz="3600" b="1" dirty="0">
                <a:solidFill>
                  <a:srgbClr val="92D050"/>
                </a:solidFill>
              </a:rPr>
              <a:t>снеговика из помпонов</a:t>
            </a:r>
            <a:r>
              <a:rPr lang="ru-RU" sz="3600" dirty="0">
                <a:solidFill>
                  <a:srgbClr val="92D050"/>
                </a:solidFill>
              </a:rPr>
              <a:t>.</a:t>
            </a:r>
            <a:br>
              <a:rPr lang="ru-RU" sz="3600" dirty="0">
                <a:solidFill>
                  <a:srgbClr val="92D050"/>
                </a:solidFill>
              </a:rPr>
            </a:br>
            <a:r>
              <a:rPr lang="ru-RU" sz="3600" dirty="0">
                <a:solidFill>
                  <a:srgbClr val="92D050"/>
                </a:solidFill>
              </a:rPr>
              <a:t>Из трубоочистителя делаем "</a:t>
            </a:r>
            <a:r>
              <a:rPr lang="ru-RU" sz="3600" dirty="0" err="1">
                <a:solidFill>
                  <a:srgbClr val="92D050"/>
                </a:solidFill>
              </a:rPr>
              <a:t>муфту-уши</a:t>
            </a:r>
            <a:r>
              <a:rPr lang="ru-RU" sz="3600" dirty="0">
                <a:solidFill>
                  <a:srgbClr val="92D050"/>
                </a:solidFill>
              </a:rPr>
              <a:t>" для ваших снеговиков. Концы скручиваем несколько раз в маленький круг, а самой трубе придаем изгиб U-образной формы. И закрепляем на голове снеговика</a:t>
            </a:r>
            <a:r>
              <a:rPr lang="ru-RU" dirty="0"/>
              <a:t>.</a:t>
            </a:r>
            <a:br>
              <a:rPr lang="ru-RU" dirty="0"/>
            </a:br>
            <a:endParaRPr lang="ru-RU" dirty="0"/>
          </a:p>
        </p:txBody>
      </p:sp>
      <p:pic>
        <p:nvPicPr>
          <p:cNvPr id="4" name="Содержимое 3" descr="snegovik-iz-pomponov8.jpg"/>
          <p:cNvPicPr>
            <a:picLocks noGrp="1" noChangeAspect="1"/>
          </p:cNvPicPr>
          <p:nvPr>
            <p:ph idx="1"/>
          </p:nvPr>
        </p:nvPicPr>
        <p:blipFill>
          <a:blip r:embed="rId2" cstate="print"/>
          <a:stretch>
            <a:fillRect/>
          </a:stretch>
        </p:blipFill>
        <p:spPr>
          <a:xfrm>
            <a:off x="1979712" y="3789040"/>
            <a:ext cx="5080000" cy="306896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2160240"/>
          </a:xfrm>
        </p:spPr>
        <p:txBody>
          <a:bodyPr>
            <a:noAutofit/>
          </a:bodyPr>
          <a:lstStyle/>
          <a:p>
            <a:r>
              <a:rPr lang="ru-RU" sz="2800" dirty="0" smtClean="0">
                <a:solidFill>
                  <a:srgbClr val="92D050"/>
                </a:solidFill>
              </a:rPr>
              <a:t>Используя клей ПВА , </a:t>
            </a:r>
            <a:r>
              <a:rPr lang="ru-RU" sz="2800" dirty="0">
                <a:solidFill>
                  <a:srgbClr val="92D050"/>
                </a:solidFill>
              </a:rPr>
              <a:t>прикрепить ветку по обе стороны от тела снеговика в качестве рук. Приклеиваем два глаза и нос, чтобы сделать лицо снеговика. Привяжите небольшой кусочек ленты на шее снеговика, чтобы сделать шарф. Также можно приклеить несколько кнопок и блесток на передней </a:t>
            </a:r>
            <a:r>
              <a:rPr lang="ru-RU" sz="2800" dirty="0" smtClean="0">
                <a:solidFill>
                  <a:srgbClr val="92D050"/>
                </a:solidFill>
              </a:rPr>
              <a:t>части </a:t>
            </a:r>
            <a:r>
              <a:rPr lang="ru-RU" sz="2800" b="1" dirty="0" smtClean="0">
                <a:solidFill>
                  <a:srgbClr val="92D050"/>
                </a:solidFill>
              </a:rPr>
              <a:t>снеговика </a:t>
            </a:r>
            <a:r>
              <a:rPr lang="ru-RU" sz="2800" b="1" dirty="0">
                <a:solidFill>
                  <a:srgbClr val="92D050"/>
                </a:solidFill>
              </a:rPr>
              <a:t>из помпонов</a:t>
            </a:r>
            <a:r>
              <a:rPr lang="ru-RU" sz="3200" dirty="0">
                <a:solidFill>
                  <a:srgbClr val="92D050"/>
                </a:solidFill>
              </a:rPr>
              <a:t>.</a:t>
            </a:r>
          </a:p>
        </p:txBody>
      </p:sp>
      <p:pic>
        <p:nvPicPr>
          <p:cNvPr id="4" name="Содержимое 3" descr="snegovik-iz-pomponov.jpg"/>
          <p:cNvPicPr>
            <a:picLocks noGrp="1" noChangeAspect="1"/>
          </p:cNvPicPr>
          <p:nvPr>
            <p:ph idx="1"/>
          </p:nvPr>
        </p:nvPicPr>
        <p:blipFill>
          <a:blip r:embed="rId2" cstate="print"/>
          <a:stretch>
            <a:fillRect/>
          </a:stretch>
        </p:blipFill>
        <p:spPr>
          <a:xfrm>
            <a:off x="2195736" y="3524672"/>
            <a:ext cx="3888432" cy="333332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15416"/>
            <a:ext cx="8229600" cy="3514402"/>
          </a:xfrm>
        </p:spPr>
        <p:txBody>
          <a:bodyPr>
            <a:normAutofit/>
          </a:bodyPr>
          <a:lstStyle/>
          <a:p>
            <a:r>
              <a:rPr lang="ru-RU" sz="3200" dirty="0">
                <a:solidFill>
                  <a:srgbClr val="92D050"/>
                </a:solidFill>
              </a:rPr>
              <a:t>Варианты для украшения снеговика из помпонов действительно безграничны! Вот несколько вариантов. Из того же трубоочистителя можно скрутить шапочку или из бумаги смастерить шляпу и т.д</a:t>
            </a:r>
            <a:r>
              <a:rPr lang="ru-RU" sz="3200" dirty="0"/>
              <a:t>.</a:t>
            </a:r>
          </a:p>
        </p:txBody>
      </p:sp>
      <p:pic>
        <p:nvPicPr>
          <p:cNvPr id="4" name="Содержимое 3" descr="snegovik-iz-pomponov9.jpg"/>
          <p:cNvPicPr>
            <a:picLocks noGrp="1" noChangeAspect="1"/>
          </p:cNvPicPr>
          <p:nvPr>
            <p:ph idx="1"/>
          </p:nvPr>
        </p:nvPicPr>
        <p:blipFill>
          <a:blip r:embed="rId2" cstate="print"/>
          <a:stretch>
            <a:fillRect/>
          </a:stretch>
        </p:blipFill>
        <p:spPr>
          <a:xfrm>
            <a:off x="1" y="3212976"/>
            <a:ext cx="3059832" cy="2984947"/>
          </a:xfrm>
        </p:spPr>
      </p:pic>
      <p:pic>
        <p:nvPicPr>
          <p:cNvPr id="5" name="Рисунок 4" descr="snegovik-iz-pomponov10.jpg"/>
          <p:cNvPicPr>
            <a:picLocks noChangeAspect="1"/>
          </p:cNvPicPr>
          <p:nvPr/>
        </p:nvPicPr>
        <p:blipFill>
          <a:blip r:embed="rId3" cstate="print"/>
          <a:stretch>
            <a:fillRect/>
          </a:stretch>
        </p:blipFill>
        <p:spPr>
          <a:xfrm>
            <a:off x="3131840" y="3212976"/>
            <a:ext cx="3024336" cy="2945904"/>
          </a:xfrm>
          <a:prstGeom prst="rect">
            <a:avLst/>
          </a:prstGeom>
        </p:spPr>
      </p:pic>
      <p:pic>
        <p:nvPicPr>
          <p:cNvPr id="6" name="Рисунок 5" descr="snegovik-iz-pomponov11.jpg"/>
          <p:cNvPicPr>
            <a:picLocks noChangeAspect="1"/>
          </p:cNvPicPr>
          <p:nvPr/>
        </p:nvPicPr>
        <p:blipFill>
          <a:blip r:embed="rId4" cstate="print"/>
          <a:stretch>
            <a:fillRect/>
          </a:stretch>
        </p:blipFill>
        <p:spPr>
          <a:xfrm>
            <a:off x="6304551" y="3214686"/>
            <a:ext cx="2839449" cy="295061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5976664"/>
          </a:xfrm>
        </p:spPr>
        <p:txBody>
          <a:bodyPr/>
          <a:lstStyle/>
          <a:p>
            <a:pPr algn="ctr">
              <a:buNone/>
            </a:pPr>
            <a:r>
              <a:rPr lang="ru-RU" dirty="0" smtClean="0">
                <a:solidFill>
                  <a:schemeClr val="accent3">
                    <a:lumMod val="75000"/>
                  </a:schemeClr>
                </a:solidFill>
              </a:rPr>
              <a:t>        </a:t>
            </a:r>
            <a:r>
              <a:rPr lang="ru-RU" sz="3200" b="1" dirty="0" smtClean="0">
                <a:solidFill>
                  <a:schemeClr val="accent4">
                    <a:lumMod val="60000"/>
                    <a:lumOff val="40000"/>
                  </a:schemeClr>
                </a:solidFill>
              </a:rPr>
              <a:t>Такими </a:t>
            </a:r>
            <a:r>
              <a:rPr lang="ru-RU" sz="3200" b="1" dirty="0">
                <a:solidFill>
                  <a:schemeClr val="accent4">
                    <a:lumMod val="60000"/>
                    <a:lumOff val="40000"/>
                  </a:schemeClr>
                </a:solidFill>
              </a:rPr>
              <a:t>милыми снеговиками из помпонов можно украсить новогоднюю елку или использовать в создании новогоднего </a:t>
            </a:r>
            <a:r>
              <a:rPr lang="ru-RU" sz="3200" b="1" dirty="0" smtClean="0">
                <a:solidFill>
                  <a:schemeClr val="accent4">
                    <a:lumMod val="60000"/>
                    <a:lumOff val="40000"/>
                  </a:schemeClr>
                </a:solidFill>
              </a:rPr>
              <a:t>интерьера</a:t>
            </a:r>
          </a:p>
          <a:p>
            <a:pPr>
              <a:buNone/>
            </a:pPr>
            <a:endParaRPr lang="ru-RU" dirty="0">
              <a:solidFill>
                <a:schemeClr val="accent3">
                  <a:lumMod val="75000"/>
                </a:schemeClr>
              </a:solidFill>
            </a:endParaRPr>
          </a:p>
          <a:p>
            <a:pPr>
              <a:buNone/>
            </a:pPr>
            <a:endParaRPr lang="ru-RU" dirty="0" smtClean="0">
              <a:solidFill>
                <a:schemeClr val="accent3">
                  <a:lumMod val="75000"/>
                </a:schemeClr>
              </a:solidFill>
            </a:endParaRPr>
          </a:p>
          <a:p>
            <a:pPr>
              <a:buNone/>
            </a:pPr>
            <a:r>
              <a:rPr lang="ru-RU" dirty="0"/>
              <a:t> </a:t>
            </a:r>
            <a:r>
              <a:rPr lang="ru-RU" dirty="0" smtClean="0"/>
              <a:t>   </a:t>
            </a:r>
            <a:r>
              <a:rPr lang="ru-RU" sz="7200" dirty="0" smtClean="0">
                <a:solidFill>
                  <a:srgbClr val="FF0000"/>
                </a:solidFill>
              </a:rPr>
              <a:t>С новым годом!!!</a:t>
            </a:r>
            <a:endParaRPr lang="ru-RU" sz="72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836712"/>
            <a:ext cx="8229600" cy="4525963"/>
          </a:xfrm>
        </p:spPr>
        <p:txBody>
          <a:bodyPr>
            <a:normAutofit/>
          </a:bodyPr>
          <a:lstStyle/>
          <a:p>
            <a:r>
              <a:rPr lang="ru-RU" sz="4000" i="1" dirty="0">
                <a:solidFill>
                  <a:srgbClr val="002060"/>
                </a:solidFill>
              </a:rPr>
              <a:t>Предновогоднее время - это замечательный период, чтобы немного помастерить. Например, многие с большим удовольствием </a:t>
            </a:r>
            <a:r>
              <a:rPr lang="ru-RU" sz="4000" i="1" dirty="0" smtClean="0">
                <a:solidFill>
                  <a:srgbClr val="002060"/>
                </a:solidFill>
              </a:rPr>
              <a:t>делают игрушки </a:t>
            </a:r>
            <a:r>
              <a:rPr lang="ru-RU" sz="4000" i="1" smtClean="0">
                <a:solidFill>
                  <a:srgbClr val="002060"/>
                </a:solidFill>
              </a:rPr>
              <a:t>своими руками. </a:t>
            </a:r>
            <a:r>
              <a:rPr lang="ru-RU" sz="4000" i="1" dirty="0">
                <a:solidFill>
                  <a:srgbClr val="002060"/>
                </a:solidFill>
              </a:rPr>
              <a:t> Сделать такого снеговика может даже ребенок.</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rmAutofit/>
          </a:bodyPr>
          <a:lstStyle/>
          <a:p>
            <a:r>
              <a:rPr lang="ru-RU" dirty="0" smtClean="0">
                <a:solidFill>
                  <a:schemeClr val="accent5">
                    <a:lumMod val="75000"/>
                  </a:schemeClr>
                </a:solidFill>
              </a:rPr>
              <a:t>Ц</a:t>
            </a:r>
            <a:r>
              <a:rPr lang="ru-RU" b="1" dirty="0" smtClean="0">
                <a:solidFill>
                  <a:schemeClr val="accent5">
                    <a:lumMod val="75000"/>
                  </a:schemeClr>
                </a:solidFill>
              </a:rPr>
              <a:t>ель данной работы - </a:t>
            </a:r>
            <a:endParaRPr lang="ru-RU" dirty="0"/>
          </a:p>
        </p:txBody>
      </p:sp>
      <p:sp>
        <p:nvSpPr>
          <p:cNvPr id="3" name="Содержимое 2"/>
          <p:cNvSpPr>
            <a:spLocks noGrp="1"/>
          </p:cNvSpPr>
          <p:nvPr>
            <p:ph idx="1"/>
          </p:nvPr>
        </p:nvSpPr>
        <p:spPr/>
        <p:txBody>
          <a:bodyPr/>
          <a:lstStyle/>
          <a:p>
            <a:pPr algn="ctr">
              <a:buNone/>
            </a:pPr>
            <a:r>
              <a:rPr lang="ru-RU" dirty="0" smtClean="0"/>
              <a:t> формирование </a:t>
            </a:r>
            <a:r>
              <a:rPr lang="ru-RU" dirty="0"/>
              <a:t>творческих способностей учащихся путём создания условий для самореализации личности.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chemeClr val="accent5">
                    <a:lumMod val="75000"/>
                  </a:schemeClr>
                </a:solidFill>
              </a:rPr>
              <a:t>Задачи:</a:t>
            </a:r>
            <a:endParaRPr lang="ru-RU" dirty="0">
              <a:solidFill>
                <a:schemeClr val="accent5">
                  <a:lumMod val="75000"/>
                </a:schemeClr>
              </a:solidFill>
            </a:endParaRPr>
          </a:p>
        </p:txBody>
      </p:sp>
      <p:sp>
        <p:nvSpPr>
          <p:cNvPr id="3" name="Содержимое 2"/>
          <p:cNvSpPr>
            <a:spLocks noGrp="1"/>
          </p:cNvSpPr>
          <p:nvPr>
            <p:ph idx="1"/>
          </p:nvPr>
        </p:nvSpPr>
        <p:spPr>
          <a:xfrm>
            <a:off x="457200" y="1600200"/>
            <a:ext cx="8229600" cy="4925144"/>
          </a:xfrm>
        </p:spPr>
        <p:txBody>
          <a:bodyPr>
            <a:normAutofit/>
          </a:bodyPr>
          <a:lstStyle/>
          <a:p>
            <a:r>
              <a:rPr lang="ru-RU" dirty="0" smtClean="0"/>
              <a:t>привить </a:t>
            </a:r>
            <a:r>
              <a:rPr lang="ru-RU" dirty="0"/>
              <a:t>детям практические трудовые </a:t>
            </a:r>
            <a:r>
              <a:rPr lang="ru-RU" dirty="0" smtClean="0"/>
              <a:t>навыки;</a:t>
            </a:r>
          </a:p>
          <a:p>
            <a:r>
              <a:rPr lang="ru-RU" dirty="0" smtClean="0"/>
              <a:t>воспитать </a:t>
            </a:r>
            <a:r>
              <a:rPr lang="ru-RU" dirty="0"/>
              <a:t>у них художественный </a:t>
            </a:r>
            <a:r>
              <a:rPr lang="ru-RU" dirty="0" smtClean="0"/>
              <a:t>вкус;</a:t>
            </a:r>
          </a:p>
          <a:p>
            <a:r>
              <a:rPr lang="ru-RU" dirty="0" smtClean="0"/>
              <a:t> </a:t>
            </a:r>
            <a:r>
              <a:rPr lang="ru-RU" dirty="0"/>
              <a:t>развить творческую </a:t>
            </a:r>
            <a:r>
              <a:rPr lang="ru-RU" dirty="0" smtClean="0"/>
              <a:t>активность; </a:t>
            </a:r>
          </a:p>
          <a:p>
            <a:r>
              <a:rPr lang="ru-RU" dirty="0" smtClean="0"/>
              <a:t>развивать мелкую пальчиковую моторику.</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rmAutofit fontScale="90000"/>
          </a:bodyPr>
          <a:lstStyle/>
          <a:p>
            <a:r>
              <a:rPr lang="ru-RU" b="1" dirty="0" smtClean="0">
                <a:solidFill>
                  <a:schemeClr val="accent5">
                    <a:lumMod val="75000"/>
                  </a:schemeClr>
                </a:solidFill>
              </a:rPr>
              <a:t>Материалы для изготовления снеговика из помпонов</a:t>
            </a:r>
            <a:r>
              <a:rPr lang="ru-RU" b="1" dirty="0" smtClean="0"/>
              <a:t/>
            </a:r>
            <a:br>
              <a:rPr lang="ru-RU" b="1" dirty="0" smtClean="0"/>
            </a:br>
            <a:endParaRPr lang="ru-RU" dirty="0"/>
          </a:p>
        </p:txBody>
      </p:sp>
      <p:sp>
        <p:nvSpPr>
          <p:cNvPr id="3" name="Содержимое 2"/>
          <p:cNvSpPr>
            <a:spLocks noGrp="1"/>
          </p:cNvSpPr>
          <p:nvPr>
            <p:ph idx="1"/>
          </p:nvPr>
        </p:nvSpPr>
        <p:spPr>
          <a:xfrm>
            <a:off x="457200" y="1844824"/>
            <a:ext cx="8229600" cy="4392488"/>
          </a:xfrm>
        </p:spPr>
        <p:txBody>
          <a:bodyPr>
            <a:normAutofit/>
          </a:bodyPr>
          <a:lstStyle/>
          <a:p>
            <a:r>
              <a:rPr lang="ru-RU" dirty="0" smtClean="0"/>
              <a:t>пряжа </a:t>
            </a:r>
            <a:r>
              <a:rPr lang="ru-RU" dirty="0"/>
              <a:t>белого или кремового цвета</a:t>
            </a:r>
          </a:p>
          <a:p>
            <a:r>
              <a:rPr lang="ru-RU" dirty="0"/>
              <a:t>ножницы</a:t>
            </a:r>
          </a:p>
          <a:p>
            <a:r>
              <a:rPr lang="ru-RU" dirty="0" smtClean="0"/>
              <a:t>трубоочистители</a:t>
            </a:r>
          </a:p>
          <a:p>
            <a:r>
              <a:rPr lang="ru-RU" dirty="0" smtClean="0"/>
              <a:t>клей ПВА</a:t>
            </a:r>
            <a:endParaRPr lang="ru-RU" dirty="0"/>
          </a:p>
          <a:p>
            <a:r>
              <a:rPr lang="ru-RU" dirty="0" smtClean="0"/>
              <a:t>небольшие </a:t>
            </a:r>
            <a:r>
              <a:rPr lang="ru-RU" dirty="0"/>
              <a:t>ветки</a:t>
            </a:r>
          </a:p>
          <a:p>
            <a:r>
              <a:rPr lang="ru-RU" dirty="0"/>
              <a:t>бусины, пуговицы, войлок, ленты, </a:t>
            </a:r>
            <a:r>
              <a:rPr lang="ru-RU" dirty="0" smtClean="0"/>
              <a:t>аксессуары, которыми </a:t>
            </a:r>
            <a:r>
              <a:rPr lang="ru-RU" dirty="0"/>
              <a:t>можно украсить </a:t>
            </a:r>
            <a:r>
              <a:rPr lang="ru-RU" dirty="0" smtClean="0"/>
              <a:t>снеговика</a:t>
            </a:r>
            <a:endParaRPr lang="ru-RU" dirty="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216024"/>
          </a:xfrm>
        </p:spPr>
        <p:txBody>
          <a:bodyPr>
            <a:noAutofit/>
          </a:bodyPr>
          <a:lstStyle/>
          <a:p>
            <a:r>
              <a:rPr lang="ru-RU" sz="3200" b="1" dirty="0">
                <a:solidFill>
                  <a:schemeClr val="accent2">
                    <a:lumMod val="75000"/>
                  </a:schemeClr>
                </a:solidFill>
              </a:rPr>
              <a:t>Изготовление снеговика из помпонов</a:t>
            </a:r>
          </a:p>
        </p:txBody>
      </p:sp>
      <p:sp>
        <p:nvSpPr>
          <p:cNvPr id="3" name="Содержимое 2"/>
          <p:cNvSpPr>
            <a:spLocks noGrp="1"/>
          </p:cNvSpPr>
          <p:nvPr>
            <p:ph idx="1"/>
          </p:nvPr>
        </p:nvSpPr>
        <p:spPr>
          <a:xfrm>
            <a:off x="467544" y="764704"/>
            <a:ext cx="8229600" cy="3456384"/>
          </a:xfrm>
        </p:spPr>
        <p:txBody>
          <a:bodyPr>
            <a:normAutofit fontScale="62500" lnSpcReduction="20000"/>
          </a:bodyPr>
          <a:lstStyle/>
          <a:p>
            <a:r>
              <a:rPr lang="ru-RU" dirty="0"/>
              <a:t>Чтобы сделать снеговика, сначала нужно </a:t>
            </a:r>
            <a:r>
              <a:rPr lang="ru-RU" b="1" dirty="0"/>
              <a:t>сделать два помпона</a:t>
            </a:r>
            <a:r>
              <a:rPr lang="ru-RU" dirty="0"/>
              <a:t> разных размеров. Один для тела и один для головы снеговика. Мы сделали помпоны диаметром 9 см и 6 см.</a:t>
            </a:r>
          </a:p>
          <a:p>
            <a:r>
              <a:rPr lang="ru-RU" dirty="0"/>
              <a:t>Для этого нужно вырезать картонные кружочки соответственного размера с отверстием в центре. Два таких кружка нужно сложить вместе и плотно обматывать нитками, проходящими через отверстие в центре и огибающими край картонного круга</a:t>
            </a:r>
            <a:r>
              <a:rPr lang="ru-RU" dirty="0" smtClean="0"/>
              <a:t>.</a:t>
            </a:r>
            <a:r>
              <a:rPr lang="ru-RU" dirty="0"/>
              <a:t> Когда вся поверхность кругов будет полностью закрыта нитками, между двумя кругами ввести концы ножниц. Нитки разрезать по всему внешнему краю круга. Затем между двумя кругами провести нить и несколько раз туго обмотать вокруг внутреннего края круга. Нить закрепить узлом. Оставить длинные концы, чтобы потом можно было соединять помпоны. Когда все нитки помпона будут крепко связаны, на крае круга сделать разрез и снять картонную форму с пучка ниток.</a:t>
            </a:r>
          </a:p>
          <a:p>
            <a:endParaRPr lang="ru-RU" dirty="0"/>
          </a:p>
        </p:txBody>
      </p:sp>
      <p:pic>
        <p:nvPicPr>
          <p:cNvPr id="5" name="Рисунок 4" descr="snegovik-iz-pomponov.jpg"/>
          <p:cNvPicPr>
            <a:picLocks noChangeAspect="1"/>
          </p:cNvPicPr>
          <p:nvPr/>
        </p:nvPicPr>
        <p:blipFill>
          <a:blip r:embed="rId2" cstate="print"/>
          <a:stretch>
            <a:fillRect/>
          </a:stretch>
        </p:blipFill>
        <p:spPr>
          <a:xfrm>
            <a:off x="2571736" y="4005064"/>
            <a:ext cx="3810000" cy="285293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fontScale="90000"/>
          </a:bodyPr>
          <a:lstStyle/>
          <a:p>
            <a:r>
              <a:rPr lang="ru-RU" dirty="0">
                <a:solidFill>
                  <a:srgbClr val="92D050"/>
                </a:solidFill>
              </a:rPr>
              <a:t>Готовые помпоны должны выглядеть так. Из них мы и будем собирать нашего снеговика.</a:t>
            </a:r>
          </a:p>
        </p:txBody>
      </p:sp>
      <p:pic>
        <p:nvPicPr>
          <p:cNvPr id="4" name="Содержимое 3" descr="snegovik-iz-pomponov3.jpg"/>
          <p:cNvPicPr>
            <a:picLocks noGrp="1" noChangeAspect="1"/>
          </p:cNvPicPr>
          <p:nvPr>
            <p:ph idx="1"/>
          </p:nvPr>
        </p:nvPicPr>
        <p:blipFill>
          <a:blip r:embed="rId2" cstate="print"/>
          <a:stretch>
            <a:fillRect/>
          </a:stretch>
        </p:blipFill>
        <p:spPr>
          <a:xfrm>
            <a:off x="2032000" y="2049462"/>
            <a:ext cx="5080000" cy="3810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2578298"/>
          </a:xfrm>
        </p:spPr>
        <p:txBody>
          <a:bodyPr>
            <a:normAutofit fontScale="90000"/>
          </a:bodyPr>
          <a:lstStyle/>
          <a:p>
            <a:r>
              <a:rPr lang="ru-RU" dirty="0">
                <a:solidFill>
                  <a:srgbClr val="92D050"/>
                </a:solidFill>
              </a:rPr>
              <a:t>Возьмите два свободные концы каждого помпон и свяжите их вместе, используя простой узел сверху.</a:t>
            </a:r>
          </a:p>
        </p:txBody>
      </p:sp>
      <p:pic>
        <p:nvPicPr>
          <p:cNvPr id="4" name="Содержимое 3" descr="snegovik-iz-pomponov4.jpg"/>
          <p:cNvPicPr>
            <a:picLocks noGrp="1" noChangeAspect="1"/>
          </p:cNvPicPr>
          <p:nvPr>
            <p:ph idx="1"/>
          </p:nvPr>
        </p:nvPicPr>
        <p:blipFill>
          <a:blip r:embed="rId2" cstate="print"/>
          <a:stretch>
            <a:fillRect/>
          </a:stretch>
        </p:blipFill>
        <p:spPr>
          <a:xfrm>
            <a:off x="2123728" y="2420888"/>
            <a:ext cx="5080000" cy="3810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4282"/>
          </a:xfrm>
        </p:spPr>
        <p:txBody>
          <a:bodyPr/>
          <a:lstStyle/>
          <a:p>
            <a:r>
              <a:rPr lang="ru-RU" dirty="0">
                <a:solidFill>
                  <a:srgbClr val="92D050"/>
                </a:solidFill>
              </a:rPr>
              <a:t>Затяните узел так, что два помпона собрались вместе достаточно туго.</a:t>
            </a:r>
          </a:p>
        </p:txBody>
      </p:sp>
      <p:pic>
        <p:nvPicPr>
          <p:cNvPr id="4" name="Содержимое 3" descr="snegovik-iz-pomponov6.jpg"/>
          <p:cNvPicPr>
            <a:picLocks noGrp="1" noChangeAspect="1"/>
          </p:cNvPicPr>
          <p:nvPr>
            <p:ph idx="1"/>
          </p:nvPr>
        </p:nvPicPr>
        <p:blipFill>
          <a:blip r:embed="rId2" cstate="print"/>
          <a:stretch>
            <a:fillRect/>
          </a:stretch>
        </p:blipFill>
        <p:spPr>
          <a:xfrm>
            <a:off x="2032000" y="2049462"/>
            <a:ext cx="5080000" cy="3810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TotalTime>
  <Words>248</Words>
  <Application>Microsoft Office PowerPoint</Application>
  <PresentationFormat>Экран (4:3)</PresentationFormat>
  <Paragraphs>37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Снеговик из помпонов</vt:lpstr>
      <vt:lpstr>Слайд 2</vt:lpstr>
      <vt:lpstr>Цель данной работы - </vt:lpstr>
      <vt:lpstr>Задачи:</vt:lpstr>
      <vt:lpstr>Материалы для изготовления снеговика из помпонов </vt:lpstr>
      <vt:lpstr>Изготовление снеговика из помпонов</vt:lpstr>
      <vt:lpstr>Готовые помпоны должны выглядеть так. Из них мы и будем собирать нашего снеговика.</vt:lpstr>
      <vt:lpstr>Возьмите два свободные концы каждого помпон и свяжите их вместе, используя простой узел сверху.</vt:lpstr>
      <vt:lpstr>Затяните узел так, что два помпона собрались вместе достаточно туго.</vt:lpstr>
      <vt:lpstr>Закрепите второй узел сверху, а затем обрежьте лишнюю пряжу.</vt:lpstr>
      <vt:lpstr>Теперь нужно украсить нашего снеговика из помпонов. Из трубоочистителя делаем "муфту-уши" для ваших снеговиков. Концы скручиваем несколько раз в маленький круг, а самой трубе придаем изгиб U-образной формы. И закрепляем на голове снеговика. </vt:lpstr>
      <vt:lpstr>Используя клей ПВА , прикрепить ветку по обе стороны от тела снеговика в качестве рук. Приклеиваем два глаза и нос, чтобы сделать лицо снеговика. Привяжите небольшой кусочек ленты на шее снеговика, чтобы сделать шарф. Также можно приклеить несколько кнопок и блесток на передней части снеговика из помпонов.</vt:lpstr>
      <vt:lpstr>Варианты для украшения снеговика из помпонов действительно безграничны! Вот несколько вариантов. Из того же трубоочистителя можно скрутить шапочку или из бумаги смастерить шляпу и т.д.</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Снеговик из помпонов</dc:title>
  <dc:creator>игорь</dc:creator>
  <cp:lastModifiedBy>Welcome</cp:lastModifiedBy>
  <cp:revision>11</cp:revision>
  <dcterms:created xsi:type="dcterms:W3CDTF">2013-12-16T19:10:57Z</dcterms:created>
  <dcterms:modified xsi:type="dcterms:W3CDTF">2013-12-22T12:30:45Z</dcterms:modified>
</cp:coreProperties>
</file>