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5" r:id="rId5"/>
    <p:sldId id="266" r:id="rId6"/>
    <p:sldId id="261" r:id="rId7"/>
    <p:sldId id="262" r:id="rId8"/>
    <p:sldId id="263" r:id="rId9"/>
    <p:sldId id="268" r:id="rId10"/>
    <p:sldId id="269"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89" autoAdjust="0"/>
  </p:normalViewPr>
  <p:slideViewPr>
    <p:cSldViewPr>
      <p:cViewPr varScale="1">
        <p:scale>
          <a:sx n="78" d="100"/>
          <a:sy n="78" d="100"/>
        </p:scale>
        <p:origin x="-278" y="-62"/>
      </p:cViewPr>
      <p:guideLst>
        <p:guide orient="horz" pos="2160"/>
        <p:guide pos="2880"/>
      </p:guideLst>
    </p:cSldViewPr>
  </p:slideViewPr>
  <p:outlineViewPr>
    <p:cViewPr>
      <p:scale>
        <a:sx n="33" d="100"/>
        <a:sy n="33" d="100"/>
      </p:scale>
      <p:origin x="48" y="750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12.10.2014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matroskin.pp.ua/wp-content/uploads/2010/03/pl_games1.gi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260648"/>
            <a:ext cx="8229600" cy="3096344"/>
          </a:xfrm>
          <a:effectLst>
            <a:outerShdw blurRad="50800" dist="38100" dir="10800000" algn="r" rotWithShape="0">
              <a:prstClr val="black">
                <a:alpha val="40000"/>
              </a:prstClr>
            </a:outerShdw>
          </a:effectLst>
        </p:spPr>
        <p:txBody>
          <a:bodyPr>
            <a:noAutofit/>
          </a:bodyPr>
          <a:lstStyle/>
          <a:p>
            <a:r>
              <a:rPr lang="ru-RU" sz="2800" b="0" cap="none" dirty="0" smtClean="0">
                <a:solidFill>
                  <a:schemeClr val="bg1"/>
                </a:solidFill>
                <a:effectLst/>
              </a:rPr>
              <a:t>Проектирование</a:t>
            </a:r>
            <a:br>
              <a:rPr lang="ru-RU" sz="2800" b="0" cap="none" dirty="0" smtClean="0">
                <a:solidFill>
                  <a:schemeClr val="bg1"/>
                </a:solidFill>
                <a:effectLst/>
              </a:rPr>
            </a:br>
            <a:r>
              <a:rPr lang="ru-RU" sz="2800" b="0" cap="none" dirty="0" smtClean="0">
                <a:solidFill>
                  <a:schemeClr val="bg1"/>
                </a:solidFill>
                <a:effectLst/>
              </a:rPr>
              <a:t>плана –конспекта</a:t>
            </a:r>
            <a:br>
              <a:rPr lang="ru-RU" sz="2800" b="0" cap="none" dirty="0" smtClean="0">
                <a:solidFill>
                  <a:schemeClr val="bg1"/>
                </a:solidFill>
                <a:effectLst/>
              </a:rPr>
            </a:br>
            <a:r>
              <a:rPr lang="ru-RU" sz="2800" b="0" cap="none" dirty="0" smtClean="0">
                <a:solidFill>
                  <a:schemeClr val="bg1"/>
                </a:solidFill>
                <a:effectLst/>
              </a:rPr>
              <a:t> проведения  родительского собрания по теме:«Ум ребенка находится на кончиках его пальцев»</a:t>
            </a:r>
            <a:br>
              <a:rPr lang="ru-RU" sz="2800" b="0" cap="none" dirty="0" smtClean="0">
                <a:solidFill>
                  <a:schemeClr val="bg1"/>
                </a:solidFill>
                <a:effectLst/>
              </a:rPr>
            </a:br>
            <a:endParaRPr lang="ru-RU" sz="2800" b="0" cap="none" dirty="0">
              <a:solidFill>
                <a:schemeClr val="bg1"/>
              </a:solidFill>
              <a:effectLst/>
            </a:endParaRPr>
          </a:p>
        </p:txBody>
      </p:sp>
      <p:sp>
        <p:nvSpPr>
          <p:cNvPr id="3" name="Подзаголовок 2"/>
          <p:cNvSpPr>
            <a:spLocks noGrp="1"/>
          </p:cNvSpPr>
          <p:nvPr>
            <p:ph type="subTitle" idx="1"/>
          </p:nvPr>
        </p:nvSpPr>
        <p:spPr>
          <a:xfrm>
            <a:off x="1371600" y="3331698"/>
            <a:ext cx="7448872" cy="2905614"/>
          </a:xfrm>
        </p:spPr>
        <p:txBody>
          <a:bodyPr>
            <a:normAutofit/>
          </a:bodyPr>
          <a:lstStyle/>
          <a:p>
            <a:pPr algn="r"/>
            <a:endParaRPr lang="ru-RU" sz="2000" dirty="0" smtClean="0">
              <a:solidFill>
                <a:schemeClr val="bg1"/>
              </a:solidFill>
            </a:endParaRPr>
          </a:p>
          <a:p>
            <a:pPr algn="r"/>
            <a:endParaRPr lang="ru-RU" sz="2000" dirty="0" smtClean="0">
              <a:solidFill>
                <a:schemeClr val="bg1"/>
              </a:solidFill>
            </a:endParaRPr>
          </a:p>
          <a:p>
            <a:pPr algn="r"/>
            <a:r>
              <a:rPr lang="ru-RU" sz="2000" dirty="0" smtClean="0">
                <a:solidFill>
                  <a:schemeClr val="bg1"/>
                </a:solidFill>
              </a:rPr>
              <a:t>Выполнила:</a:t>
            </a:r>
          </a:p>
          <a:p>
            <a:pPr algn="r"/>
            <a:r>
              <a:rPr lang="ru-RU" sz="2000" dirty="0" smtClean="0">
                <a:solidFill>
                  <a:schemeClr val="bg1"/>
                </a:solidFill>
              </a:rPr>
              <a:t>Соболева Светлана Викторовна</a:t>
            </a:r>
          </a:p>
          <a:p>
            <a:pPr algn="r"/>
            <a:r>
              <a:rPr lang="ru-RU" sz="2000" dirty="0" smtClean="0">
                <a:solidFill>
                  <a:schemeClr val="bg1"/>
                </a:solidFill>
              </a:rPr>
              <a:t>Воспитатель МБДОУ</a:t>
            </a:r>
          </a:p>
          <a:p>
            <a:pPr algn="r"/>
            <a:r>
              <a:rPr lang="ru-RU" sz="2000" dirty="0" smtClean="0">
                <a:solidFill>
                  <a:schemeClr val="bg1"/>
                </a:solidFill>
              </a:rPr>
              <a:t> комбинированного вида №14</a:t>
            </a:r>
          </a:p>
          <a:p>
            <a:pPr algn="r"/>
            <a:r>
              <a:rPr lang="ru-RU" sz="2000" dirty="0" smtClean="0">
                <a:solidFill>
                  <a:schemeClr val="bg1"/>
                </a:solidFill>
              </a:rPr>
              <a:t>г.Городец</a:t>
            </a:r>
            <a:endParaRPr lang="ru-RU" sz="2000" dirty="0">
              <a:solidFill>
                <a:schemeClr val="bg1"/>
              </a:solidFill>
            </a:endParaRPr>
          </a:p>
        </p:txBody>
      </p:sp>
      <p:pic>
        <p:nvPicPr>
          <p:cNvPr id="4" name="Рисунок 3" descr="http://matroskin.pp.ua/wp-content/uploads/2010/03/pl_games1.gif">
            <a:hlinkClick r:id="rId2"/>
          </p:cNvPr>
          <p:cNvPicPr/>
          <p:nvPr/>
        </p:nvPicPr>
        <p:blipFill>
          <a:blip r:embed="rId3" cstate="print"/>
          <a:srcRect t="8431" b="22783"/>
          <a:stretch>
            <a:fillRect/>
          </a:stretch>
        </p:blipFill>
        <p:spPr bwMode="auto">
          <a:xfrm rot="20804431">
            <a:off x="632108" y="3419786"/>
            <a:ext cx="2861310" cy="2932450"/>
          </a:xfrm>
          <a:prstGeom prst="ellipse">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Блок-схема: перфолента 3"/>
          <p:cNvSpPr/>
          <p:nvPr/>
        </p:nvSpPr>
        <p:spPr>
          <a:xfrm>
            <a:off x="611560" y="2564904"/>
            <a:ext cx="7920880" cy="2448272"/>
          </a:xfrm>
          <a:prstGeom prst="flowChartPunchedTap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5400" b="1" dirty="0" smtClean="0">
                <a:solidFill>
                  <a:schemeClr val="bg2"/>
                </a:solidFill>
              </a:rPr>
              <a:t>Спасибо за внимание!</a:t>
            </a:r>
            <a:endParaRPr lang="ru-RU" sz="5400" b="1" dirty="0">
              <a:solidFill>
                <a:schemeClr val="bg2"/>
              </a:solidFill>
            </a:endParaRPr>
          </a:p>
        </p:txBody>
      </p:sp>
      <p:sp>
        <p:nvSpPr>
          <p:cNvPr id="5" name="Улыбающееся лицо 4"/>
          <p:cNvSpPr/>
          <p:nvPr/>
        </p:nvSpPr>
        <p:spPr>
          <a:xfrm>
            <a:off x="755576" y="1772816"/>
            <a:ext cx="1800200" cy="122413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1.11111E-6 L 0.25 1.11111E-6 " pathEditMode="relative" rAng="0" ptsTypes="AA">
                                      <p:cBhvr>
                                        <p:cTn id="6" dur="2000" fill="hold"/>
                                        <p:tgtEl>
                                          <p:spTgt spid="5"/>
                                        </p:tgtEl>
                                        <p:attrNameLst>
                                          <p:attrName>ppt_x</p:attrName>
                                          <p:attrName>ppt_y</p:attrName>
                                        </p:attrNameLst>
                                      </p:cBhvr>
                                      <p:rCtr x="125" y="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1" nodeType="clickEffect">
                                  <p:stCondLst>
                                    <p:cond delay="0"/>
                                  </p:stCondLst>
                                  <p:childTnLst>
                                    <p:animMotion origin="layout" path="M 0.25 -1.32948E-6 L 0.5 0.33295 " pathEditMode="relative" rAng="0" ptsTypes="AA">
                                      <p:cBhvr>
                                        <p:cTn id="10" dur="2000" fill="hold"/>
                                        <p:tgtEl>
                                          <p:spTgt spid="5"/>
                                        </p:tgtEl>
                                        <p:attrNameLst>
                                          <p:attrName>ppt_x</p:attrName>
                                          <p:attrName>ppt_y</p:attrName>
                                        </p:attrNameLst>
                                      </p:cBhvr>
                                      <p:rCtr x="125" y="1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r>
              <a:rPr lang="ru-RU" sz="3100" dirty="0" smtClean="0">
                <a:solidFill>
                  <a:schemeClr val="tx1"/>
                </a:solidFill>
              </a:rPr>
              <a:t>Форма  родительского  собрания </a:t>
            </a:r>
            <a:r>
              <a:rPr lang="ru-RU" sz="3100" dirty="0" smtClean="0">
                <a:solidFill>
                  <a:schemeClr val="bg1"/>
                </a:solidFill>
              </a:rPr>
              <a:t>:</a:t>
            </a:r>
            <a:br>
              <a:rPr lang="ru-RU" sz="3100" dirty="0" smtClean="0">
                <a:solidFill>
                  <a:schemeClr val="bg1"/>
                </a:solidFill>
              </a:rPr>
            </a:br>
            <a:r>
              <a:rPr lang="ru-RU" sz="3100" dirty="0" smtClean="0">
                <a:solidFill>
                  <a:schemeClr val="bg1"/>
                </a:solidFill>
              </a:rPr>
              <a:t>  Семинар </a:t>
            </a:r>
            <a:r>
              <a:rPr lang="ru-RU" sz="3100" dirty="0" smtClean="0">
                <a:solidFill>
                  <a:schemeClr val="bg1"/>
                </a:solidFill>
              </a:rPr>
              <a:t/>
            </a:r>
            <a:br>
              <a:rPr lang="ru-RU" sz="3100" dirty="0" smtClean="0">
                <a:solidFill>
                  <a:schemeClr val="bg1"/>
                </a:solidFill>
              </a:rPr>
            </a:br>
            <a:r>
              <a:rPr lang="ru-RU" sz="3100" dirty="0" smtClean="0">
                <a:solidFill>
                  <a:schemeClr val="bg1"/>
                </a:solidFill>
              </a:rPr>
              <a:t> с элементами </a:t>
            </a:r>
            <a:r>
              <a:rPr lang="ru-RU" sz="3100" dirty="0" smtClean="0">
                <a:solidFill>
                  <a:schemeClr val="bg1"/>
                </a:solidFill>
              </a:rPr>
              <a:t>игры</a:t>
            </a:r>
            <a:r>
              <a:rPr lang="ru-RU" dirty="0" smtClean="0">
                <a:solidFill>
                  <a:schemeClr val="bg1"/>
                </a:solidFill>
              </a:rPr>
              <a:t/>
            </a:r>
            <a:br>
              <a:rPr lang="ru-RU" dirty="0" smtClean="0">
                <a:solidFill>
                  <a:schemeClr val="bg1"/>
                </a:solidFill>
              </a:rPr>
            </a:br>
            <a:endParaRPr lang="ru-RU" dirty="0"/>
          </a:p>
        </p:txBody>
      </p:sp>
      <p:sp>
        <p:nvSpPr>
          <p:cNvPr id="3" name="Содержимое 2"/>
          <p:cNvSpPr>
            <a:spLocks noGrp="1"/>
          </p:cNvSpPr>
          <p:nvPr>
            <p:ph idx="1"/>
          </p:nvPr>
        </p:nvSpPr>
        <p:spPr>
          <a:xfrm>
            <a:off x="2915816" y="2060848"/>
            <a:ext cx="5770984" cy="4248512"/>
          </a:xfrm>
        </p:spPr>
        <p:txBody>
          <a:bodyPr>
            <a:normAutofit fontScale="92500" lnSpcReduction="10000"/>
          </a:bodyPr>
          <a:lstStyle/>
          <a:p>
            <a:pPr>
              <a:buNone/>
            </a:pPr>
            <a:r>
              <a:rPr lang="ru-RU" dirty="0" smtClean="0"/>
              <a:t>Цель:</a:t>
            </a:r>
            <a:r>
              <a:rPr lang="ru-RU" sz="2400" dirty="0" smtClean="0"/>
              <a:t> </a:t>
            </a:r>
            <a:r>
              <a:rPr lang="ru-RU" sz="2400" dirty="0" smtClean="0">
                <a:solidFill>
                  <a:schemeClr val="bg1"/>
                </a:solidFill>
              </a:rPr>
              <a:t>Повысить </a:t>
            </a:r>
            <a:r>
              <a:rPr lang="ru-RU" sz="2400" dirty="0" smtClean="0">
                <a:solidFill>
                  <a:schemeClr val="bg1"/>
                </a:solidFill>
              </a:rPr>
              <a:t>компетентность родителей в умении развивать мелкую моторику рук у детей </a:t>
            </a:r>
            <a:r>
              <a:rPr lang="ru-RU" sz="2400" dirty="0" smtClean="0">
                <a:solidFill>
                  <a:schemeClr val="bg1"/>
                </a:solidFill>
              </a:rPr>
              <a:t>дома. </a:t>
            </a:r>
          </a:p>
          <a:p>
            <a:pPr>
              <a:buNone/>
            </a:pPr>
            <a:endParaRPr lang="ru-RU" sz="2400" dirty="0" smtClean="0">
              <a:solidFill>
                <a:schemeClr val="bg1"/>
              </a:solidFill>
            </a:endParaRPr>
          </a:p>
          <a:p>
            <a:pPr>
              <a:buNone/>
            </a:pPr>
            <a:r>
              <a:rPr lang="ru-RU" dirty="0" smtClean="0"/>
              <a:t>Задачи:</a:t>
            </a:r>
            <a:r>
              <a:rPr lang="ru-RU" dirty="0" smtClean="0">
                <a:solidFill>
                  <a:schemeClr val="bg1"/>
                </a:solidFill>
              </a:rPr>
              <a:t> </a:t>
            </a:r>
          </a:p>
          <a:p>
            <a:pPr>
              <a:buNone/>
            </a:pPr>
            <a:r>
              <a:rPr lang="ru-RU" sz="2400" dirty="0" smtClean="0">
                <a:solidFill>
                  <a:schemeClr val="bg1"/>
                </a:solidFill>
              </a:rPr>
              <a:t>-формировать </a:t>
            </a:r>
            <a:r>
              <a:rPr lang="ru-RU" sz="2400" dirty="0" smtClean="0">
                <a:solidFill>
                  <a:schemeClr val="bg1"/>
                </a:solidFill>
              </a:rPr>
              <a:t>у родителей </a:t>
            </a:r>
            <a:r>
              <a:rPr lang="ru-RU" sz="2400" dirty="0" smtClean="0">
                <a:solidFill>
                  <a:schemeClr val="bg1"/>
                </a:solidFill>
              </a:rPr>
              <a:t>представления о   взаимосвязи  </a:t>
            </a:r>
            <a:r>
              <a:rPr lang="ru-RU" sz="2400" dirty="0" smtClean="0">
                <a:solidFill>
                  <a:schemeClr val="bg1"/>
                </a:solidFill>
              </a:rPr>
              <a:t>развития мелкой моторики рук, мышления и речи; </a:t>
            </a:r>
            <a:endParaRPr lang="ru-RU" sz="2400" dirty="0" smtClean="0">
              <a:solidFill>
                <a:schemeClr val="bg1"/>
              </a:solidFill>
            </a:endParaRPr>
          </a:p>
          <a:p>
            <a:pPr>
              <a:buNone/>
            </a:pPr>
            <a:r>
              <a:rPr lang="ru-RU" sz="2400" dirty="0" smtClean="0">
                <a:solidFill>
                  <a:schemeClr val="bg1"/>
                </a:solidFill>
              </a:rPr>
              <a:t>-</a:t>
            </a:r>
            <a:r>
              <a:rPr lang="ru-RU" sz="2400" dirty="0" smtClean="0">
                <a:solidFill>
                  <a:schemeClr val="bg1"/>
                </a:solidFill>
              </a:rPr>
              <a:t>знакомить  </a:t>
            </a:r>
            <a:r>
              <a:rPr lang="ru-RU" sz="2400" dirty="0" smtClean="0">
                <a:solidFill>
                  <a:schemeClr val="bg1"/>
                </a:solidFill>
              </a:rPr>
              <a:t>родителей с приемами, </a:t>
            </a:r>
            <a:r>
              <a:rPr lang="ru-RU" sz="2400" dirty="0" smtClean="0">
                <a:solidFill>
                  <a:schemeClr val="bg1"/>
                </a:solidFill>
              </a:rPr>
              <a:t>упражнениями </a:t>
            </a:r>
            <a:r>
              <a:rPr lang="ru-RU" sz="2400" dirty="0" smtClean="0">
                <a:solidFill>
                  <a:schemeClr val="bg1"/>
                </a:solidFill>
              </a:rPr>
              <a:t>и играми, направленными на развитие мелкой моторики в домашних условиях. </a:t>
            </a:r>
          </a:p>
          <a:p>
            <a:pPr>
              <a:buNone/>
            </a:pPr>
            <a:endParaRPr lang="ru-RU" dirty="0"/>
          </a:p>
        </p:txBody>
      </p:sp>
      <p:pic>
        <p:nvPicPr>
          <p:cNvPr id="4" name="Рисунок 3" descr="palchikovyie-igryi-dlya-detey-2-3-let[1].jpg"/>
          <p:cNvPicPr>
            <a:picLocks noChangeAspect="1"/>
          </p:cNvPicPr>
          <p:nvPr/>
        </p:nvPicPr>
        <p:blipFill>
          <a:blip r:embed="rId2" cstate="print"/>
          <a:stretch>
            <a:fillRect/>
          </a:stretch>
        </p:blipFill>
        <p:spPr>
          <a:xfrm>
            <a:off x="491770" y="2132856"/>
            <a:ext cx="2103037" cy="3600400"/>
          </a:xfrm>
          <a:prstGeom prst="rect">
            <a:avLst/>
          </a:prstGeom>
          <a:ln>
            <a:noFill/>
          </a:ln>
          <a:effectLst>
            <a:glow rad="63500">
              <a:schemeClr val="accent2">
                <a:satMod val="175000"/>
                <a:alpha val="40000"/>
              </a:schemeClr>
            </a:glow>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Структура:</a:t>
            </a:r>
            <a:endParaRPr lang="ru-RU" dirty="0">
              <a:solidFill>
                <a:schemeClr val="tx1"/>
              </a:solidFill>
            </a:endParaRPr>
          </a:p>
        </p:txBody>
      </p:sp>
      <p:sp>
        <p:nvSpPr>
          <p:cNvPr id="3" name="Содержимое 2"/>
          <p:cNvSpPr>
            <a:spLocks noGrp="1"/>
          </p:cNvSpPr>
          <p:nvPr>
            <p:ph idx="1"/>
          </p:nvPr>
        </p:nvSpPr>
        <p:spPr>
          <a:xfrm>
            <a:off x="457200" y="1340768"/>
            <a:ext cx="8435280" cy="4968592"/>
          </a:xfrm>
        </p:spPr>
        <p:txBody>
          <a:bodyPr>
            <a:normAutofit fontScale="92500" lnSpcReduction="10000"/>
          </a:bodyPr>
          <a:lstStyle/>
          <a:p>
            <a:pPr>
              <a:buNone/>
            </a:pPr>
            <a:r>
              <a:rPr lang="ru-RU" sz="2400" b="1" dirty="0" smtClean="0">
                <a:solidFill>
                  <a:schemeClr val="bg1"/>
                </a:solidFill>
              </a:rPr>
              <a:t>1.Вступительное слово</a:t>
            </a:r>
          </a:p>
          <a:p>
            <a:pPr>
              <a:buNone/>
            </a:pPr>
            <a:r>
              <a:rPr lang="ru-RU" sz="2400" dirty="0" smtClean="0">
                <a:solidFill>
                  <a:schemeClr val="bg1"/>
                </a:solidFill>
              </a:rPr>
              <a:t>Цель: приветствие родителей, сообщение темы и цели </a:t>
            </a:r>
          </a:p>
          <a:p>
            <a:pPr>
              <a:buNone/>
            </a:pPr>
            <a:endParaRPr lang="ru-RU" sz="2400" dirty="0" smtClean="0">
              <a:solidFill>
                <a:schemeClr val="bg1"/>
              </a:solidFill>
            </a:endParaRPr>
          </a:p>
          <a:p>
            <a:pPr>
              <a:buNone/>
            </a:pPr>
            <a:r>
              <a:rPr lang="ru-RU" sz="2400" b="1" dirty="0" smtClean="0">
                <a:solidFill>
                  <a:schemeClr val="bg1"/>
                </a:solidFill>
              </a:rPr>
              <a:t>2.Основная часть:</a:t>
            </a:r>
          </a:p>
          <a:p>
            <a:pPr>
              <a:buFont typeface="Wingdings" pitchFamily="2" charset="2"/>
              <a:buChar char="q"/>
            </a:pPr>
            <a:r>
              <a:rPr lang="ru-RU" sz="2400" dirty="0" smtClean="0">
                <a:solidFill>
                  <a:schemeClr val="bg1"/>
                </a:solidFill>
              </a:rPr>
              <a:t>Работа с цитатой Сухомлинского</a:t>
            </a:r>
          </a:p>
          <a:p>
            <a:pPr>
              <a:buNone/>
            </a:pPr>
            <a:r>
              <a:rPr lang="ru-RU" dirty="0" smtClean="0">
                <a:solidFill>
                  <a:schemeClr val="bg1"/>
                </a:solidFill>
              </a:rPr>
              <a:t>«Ум ребенка находится на кончиках его пальцев»</a:t>
            </a:r>
          </a:p>
          <a:p>
            <a:pPr>
              <a:buNone/>
            </a:pPr>
            <a:endParaRPr lang="ru-RU" dirty="0" smtClean="0">
              <a:solidFill>
                <a:schemeClr val="bg1"/>
              </a:solidFill>
            </a:endParaRPr>
          </a:p>
          <a:p>
            <a:pPr>
              <a:buNone/>
            </a:pPr>
            <a:endParaRPr lang="ru-RU" dirty="0" smtClean="0">
              <a:solidFill>
                <a:schemeClr val="bg1"/>
              </a:solidFill>
            </a:endParaRPr>
          </a:p>
          <a:p>
            <a:pPr>
              <a:buNone/>
            </a:pPr>
            <a:r>
              <a:rPr lang="ru-RU" sz="2400" dirty="0" smtClean="0">
                <a:solidFill>
                  <a:schemeClr val="bg1"/>
                </a:solidFill>
              </a:rPr>
              <a:t> </a:t>
            </a:r>
            <a:r>
              <a:rPr lang="ru-RU" sz="2400" b="1" dirty="0" smtClean="0"/>
              <a:t> </a:t>
            </a:r>
            <a:r>
              <a:rPr lang="ru-RU" sz="2400" b="1" dirty="0" smtClean="0">
                <a:ea typeface="Times New Roman"/>
              </a:rPr>
              <a:t> </a:t>
            </a:r>
            <a:endParaRPr lang="ru-RU" sz="2400" dirty="0" smtClean="0">
              <a:solidFill>
                <a:schemeClr val="bg1"/>
              </a:solidFill>
            </a:endParaRPr>
          </a:p>
          <a:p>
            <a:pPr>
              <a:buNone/>
            </a:pPr>
            <a:endParaRPr lang="ru-RU" sz="2400" dirty="0" smtClean="0">
              <a:solidFill>
                <a:schemeClr val="bg1"/>
              </a:solidFill>
            </a:endParaRPr>
          </a:p>
          <a:p>
            <a:pPr>
              <a:buNone/>
            </a:pPr>
            <a:endParaRPr lang="ru-RU" sz="2400" dirty="0" smtClean="0">
              <a:solidFill>
                <a:schemeClr val="bg1"/>
              </a:solidFill>
            </a:endParaRPr>
          </a:p>
          <a:p>
            <a:pPr>
              <a:buFont typeface="Wingdings" pitchFamily="2" charset="2"/>
              <a:buChar char="q"/>
            </a:pPr>
            <a:r>
              <a:rPr lang="ru-RU" sz="2400" dirty="0" smtClean="0">
                <a:solidFill>
                  <a:schemeClr val="bg1"/>
                </a:solidFill>
              </a:rPr>
              <a:t>Выступление воспитателя по теме.</a:t>
            </a:r>
          </a:p>
          <a:p>
            <a:pPr>
              <a:buNone/>
            </a:pPr>
            <a:endParaRPr lang="ru-RU" sz="2400" dirty="0">
              <a:solidFill>
                <a:schemeClr val="bg1"/>
              </a:solidFill>
            </a:endParaRPr>
          </a:p>
        </p:txBody>
      </p:sp>
      <p:pic>
        <p:nvPicPr>
          <p:cNvPr id="4" name="Содержимое 3" descr="104556576_Palcuy[1].jpg"/>
          <p:cNvPicPr>
            <a:picLocks noChangeAspect="1"/>
          </p:cNvPicPr>
          <p:nvPr/>
        </p:nvPicPr>
        <p:blipFill>
          <a:blip r:embed="rId2" cstate="print"/>
          <a:srcRect l="3739" t="6360" b="12993"/>
          <a:stretch>
            <a:fillRect/>
          </a:stretch>
        </p:blipFill>
        <p:spPr>
          <a:xfrm rot="21154675">
            <a:off x="1663170" y="3676097"/>
            <a:ext cx="1719192" cy="1899836"/>
          </a:xfrm>
          <a:prstGeom prst="ellipse">
            <a:avLst/>
          </a:prstGeom>
          <a:ln>
            <a:noFill/>
          </a:ln>
          <a:effectLst>
            <a:softEdge rad="112500"/>
          </a:effectLst>
        </p:spPr>
      </p:pic>
      <p:pic>
        <p:nvPicPr>
          <p:cNvPr id="8" name="Рисунок 7" descr="IMG_20140926_101945 - копия.jpg"/>
          <p:cNvPicPr>
            <a:picLocks noChangeAspect="1"/>
          </p:cNvPicPr>
          <p:nvPr/>
        </p:nvPicPr>
        <p:blipFill>
          <a:blip r:embed="rId3" cstate="print"/>
          <a:srcRect l="3723" t="15359" b="27394"/>
          <a:stretch>
            <a:fillRect/>
          </a:stretch>
        </p:blipFill>
        <p:spPr>
          <a:xfrm>
            <a:off x="5868144" y="3645024"/>
            <a:ext cx="2792908" cy="29523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i="1" dirty="0" smtClean="0">
                <a:solidFill>
                  <a:schemeClr val="tx1"/>
                </a:solidFill>
              </a:rPr>
              <a:t>Что же происходит, когда ребёнок занимается пальчиковой гимнастикой?</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457200" y="1268760"/>
            <a:ext cx="8229600" cy="5040600"/>
          </a:xfrm>
        </p:spPr>
        <p:txBody>
          <a:bodyPr>
            <a:normAutofit fontScale="55000" lnSpcReduction="20000"/>
          </a:bodyPr>
          <a:lstStyle/>
          <a:p>
            <a:pPr>
              <a:buNone/>
            </a:pPr>
            <a:r>
              <a:rPr lang="ru-RU" sz="3200" dirty="0" smtClean="0">
                <a:solidFill>
                  <a:schemeClr val="bg1"/>
                </a:solidFill>
              </a:rPr>
              <a:t>1. Выполнение упражнений индуктивно приводит к возбуждению в речевых центрах головного мозга и стимулирует развитие речи</a:t>
            </a:r>
            <a:r>
              <a:rPr lang="ru-RU" sz="3200" dirty="0" smtClean="0">
                <a:solidFill>
                  <a:schemeClr val="bg1"/>
                </a:solidFill>
              </a:rPr>
              <a:t>.</a:t>
            </a:r>
          </a:p>
          <a:p>
            <a:endParaRPr lang="ru-RU" sz="3200" dirty="0" smtClean="0">
              <a:solidFill>
                <a:schemeClr val="bg1"/>
              </a:solidFill>
            </a:endParaRPr>
          </a:p>
          <a:p>
            <a:pPr>
              <a:buNone/>
            </a:pPr>
            <a:r>
              <a:rPr lang="ru-RU" sz="3200" dirty="0" smtClean="0">
                <a:solidFill>
                  <a:schemeClr val="bg1"/>
                </a:solidFill>
              </a:rPr>
              <a:t>2. Игры с пальчиками создают благоприятный эмоциональный фон, развивают умение подражать взрослому, учат понимать смысл речи. Повышают речевую активность ребёнка</a:t>
            </a:r>
            <a:r>
              <a:rPr lang="ru-RU" sz="3200" dirty="0" smtClean="0">
                <a:solidFill>
                  <a:schemeClr val="bg1"/>
                </a:solidFill>
              </a:rPr>
              <a:t>.</a:t>
            </a:r>
          </a:p>
          <a:p>
            <a:endParaRPr lang="ru-RU" sz="3200" dirty="0" smtClean="0">
              <a:solidFill>
                <a:schemeClr val="bg1"/>
              </a:solidFill>
            </a:endParaRPr>
          </a:p>
          <a:p>
            <a:pPr>
              <a:buNone/>
            </a:pPr>
            <a:r>
              <a:rPr lang="ru-RU" sz="3200" dirty="0" smtClean="0">
                <a:solidFill>
                  <a:schemeClr val="bg1"/>
                </a:solidFill>
              </a:rPr>
              <a:t>3. Если ребёнок будет выполнять упражнения, сопровождая их стихотворными строчками, то его речь станет более чёткой. Ритмичной, яркой</a:t>
            </a:r>
            <a:r>
              <a:rPr lang="ru-RU" sz="3200" dirty="0" smtClean="0">
                <a:solidFill>
                  <a:schemeClr val="bg1"/>
                </a:solidFill>
              </a:rPr>
              <a:t>.</a:t>
            </a:r>
          </a:p>
          <a:p>
            <a:pPr>
              <a:buNone/>
            </a:pPr>
            <a:endParaRPr lang="ru-RU" sz="3200" dirty="0" smtClean="0">
              <a:solidFill>
                <a:schemeClr val="bg1"/>
              </a:solidFill>
            </a:endParaRPr>
          </a:p>
          <a:p>
            <a:pPr>
              <a:buNone/>
            </a:pPr>
            <a:r>
              <a:rPr lang="ru-RU" sz="3200" dirty="0" smtClean="0">
                <a:solidFill>
                  <a:schemeClr val="bg1"/>
                </a:solidFill>
              </a:rPr>
              <a:t>4. Ребёнок учится запоминать определённые положения рук и последовательность движений</a:t>
            </a:r>
            <a:r>
              <a:rPr lang="ru-RU" sz="3200" dirty="0" smtClean="0">
                <a:solidFill>
                  <a:schemeClr val="bg1"/>
                </a:solidFill>
              </a:rPr>
              <a:t>.</a:t>
            </a:r>
          </a:p>
          <a:p>
            <a:endParaRPr lang="ru-RU" sz="3200" dirty="0" smtClean="0">
              <a:solidFill>
                <a:schemeClr val="bg1"/>
              </a:solidFill>
            </a:endParaRPr>
          </a:p>
          <a:p>
            <a:pPr>
              <a:buNone/>
            </a:pPr>
            <a:r>
              <a:rPr lang="ru-RU" sz="3200" dirty="0" smtClean="0">
                <a:solidFill>
                  <a:schemeClr val="bg1"/>
                </a:solidFill>
              </a:rPr>
              <a:t>5. Овладев многими упражнениями, он сможет «рассказывать руками» целые </a:t>
            </a:r>
            <a:r>
              <a:rPr lang="ru-RU" sz="3200" dirty="0" smtClean="0">
                <a:solidFill>
                  <a:schemeClr val="bg1"/>
                </a:solidFill>
              </a:rPr>
              <a:t>истории.</a:t>
            </a:r>
          </a:p>
          <a:p>
            <a:pPr>
              <a:buNone/>
            </a:pPr>
            <a:endParaRPr lang="ru-RU" sz="3200" dirty="0" smtClean="0">
              <a:solidFill>
                <a:schemeClr val="bg1"/>
              </a:solidFill>
            </a:endParaRPr>
          </a:p>
          <a:p>
            <a:pPr>
              <a:buNone/>
            </a:pPr>
            <a:r>
              <a:rPr lang="ru-RU" sz="3200" dirty="0" smtClean="0">
                <a:solidFill>
                  <a:schemeClr val="bg1"/>
                </a:solidFill>
              </a:rPr>
              <a:t>6. В результате пальчиковых упражнений кисти рук и пальцы приобретут силу, хорошую подвижность, а это в дальнейшем облегчит овладение навыком письма.</a:t>
            </a:r>
          </a:p>
          <a:p>
            <a:endParaRPr lang="ru-RU" dirty="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648072"/>
          </a:xfrm>
        </p:spPr>
        <p:txBody>
          <a:bodyPr>
            <a:noAutofit/>
          </a:bodyPr>
          <a:lstStyle/>
          <a:p>
            <a:r>
              <a:rPr lang="ru-RU" sz="3200" dirty="0" smtClean="0">
                <a:solidFill>
                  <a:schemeClr val="tx1"/>
                </a:solidFill>
              </a:rPr>
              <a:t>Знакомство с атрибутами </a:t>
            </a:r>
            <a:r>
              <a:rPr lang="ru-RU" sz="3200" dirty="0" smtClean="0">
                <a:solidFill>
                  <a:schemeClr val="tx1"/>
                </a:solidFill>
              </a:rPr>
              <a:t>и видами игр</a:t>
            </a:r>
            <a:r>
              <a:rPr lang="ru-RU" sz="3200" dirty="0" smtClean="0">
                <a:solidFill>
                  <a:schemeClr val="tx1"/>
                </a:solidFill>
              </a:rPr>
              <a:t/>
            </a:r>
            <a:br>
              <a:rPr lang="ru-RU" sz="3200" dirty="0" smtClean="0">
                <a:solidFill>
                  <a:schemeClr val="tx1"/>
                </a:solidFill>
              </a:rPr>
            </a:br>
            <a:endParaRPr lang="ru-RU" sz="3200" dirty="0">
              <a:solidFill>
                <a:schemeClr val="tx1"/>
              </a:solidFill>
            </a:endParaRPr>
          </a:p>
        </p:txBody>
      </p:sp>
      <p:pic>
        <p:nvPicPr>
          <p:cNvPr id="4" name="Содержимое 3" descr="38530548[1].jpg"/>
          <p:cNvPicPr>
            <a:picLocks noGrp="1" noChangeAspect="1"/>
          </p:cNvPicPr>
          <p:nvPr>
            <p:ph idx="1"/>
          </p:nvPr>
        </p:nvPicPr>
        <p:blipFill>
          <a:blip r:embed="rId2" cstate="print"/>
          <a:stretch>
            <a:fillRect/>
          </a:stretch>
        </p:blipFill>
        <p:spPr>
          <a:xfrm>
            <a:off x="179512" y="1556792"/>
            <a:ext cx="3986363"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Содержимое 5" descr="471[1].jpg"/>
          <p:cNvPicPr>
            <a:picLocks noChangeAspect="1"/>
          </p:cNvPicPr>
          <p:nvPr/>
        </p:nvPicPr>
        <p:blipFill>
          <a:blip r:embed="rId3" cstate="print"/>
          <a:srcRect b="5455"/>
          <a:stretch>
            <a:fillRect/>
          </a:stretch>
        </p:blipFill>
        <p:spPr>
          <a:xfrm>
            <a:off x="755576" y="4221088"/>
            <a:ext cx="3600400" cy="23487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Рисунок 5" descr="IMG2515-01.jpg"/>
          <p:cNvPicPr>
            <a:picLocks noChangeAspect="1"/>
          </p:cNvPicPr>
          <p:nvPr/>
        </p:nvPicPr>
        <p:blipFill>
          <a:blip r:embed="rId4" cstate="print"/>
          <a:srcRect l="8001" t="20600" b="5901"/>
          <a:stretch>
            <a:fillRect/>
          </a:stretch>
        </p:blipFill>
        <p:spPr>
          <a:xfrm>
            <a:off x="5364088" y="2276872"/>
            <a:ext cx="3600400" cy="38351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Прямоугольник 7"/>
          <p:cNvSpPr/>
          <p:nvPr/>
        </p:nvSpPr>
        <p:spPr>
          <a:xfrm>
            <a:off x="5220072" y="6237312"/>
            <a:ext cx="2082301" cy="369332"/>
          </a:xfrm>
          <a:prstGeom prst="rect">
            <a:avLst/>
          </a:prstGeom>
        </p:spPr>
        <p:txBody>
          <a:bodyPr wrap="none">
            <a:spAutoFit/>
          </a:bodyPr>
          <a:lstStyle/>
          <a:p>
            <a:pPr lvl="0"/>
            <a:r>
              <a:rPr lang="ru-RU" dirty="0" smtClean="0">
                <a:solidFill>
                  <a:schemeClr val="bg1"/>
                </a:solidFill>
              </a:rPr>
              <a:t>Пальчиковый</a:t>
            </a:r>
            <a:r>
              <a:rPr lang="ru-RU" dirty="0" smtClean="0">
                <a:solidFill>
                  <a:prstClr val="white"/>
                </a:solidFill>
              </a:rPr>
              <a:t> </a:t>
            </a:r>
            <a:r>
              <a:rPr lang="ru-RU" dirty="0" smtClean="0">
                <a:solidFill>
                  <a:schemeClr val="bg1"/>
                </a:solidFill>
              </a:rPr>
              <a:t>театр</a:t>
            </a:r>
            <a:endParaRPr lang="ru-RU"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Пальчиковые</a:t>
            </a:r>
            <a:br>
              <a:rPr lang="ru-RU" dirty="0" smtClean="0">
                <a:solidFill>
                  <a:schemeClr val="tx1"/>
                </a:solidFill>
              </a:rPr>
            </a:br>
            <a:r>
              <a:rPr lang="ru-RU" dirty="0" smtClean="0">
                <a:solidFill>
                  <a:schemeClr val="tx1"/>
                </a:solidFill>
              </a:rPr>
              <a:t>игры и дети</a:t>
            </a:r>
            <a:endParaRPr lang="ru-RU" dirty="0">
              <a:solidFill>
                <a:schemeClr val="tx1"/>
              </a:solidFill>
            </a:endParaRPr>
          </a:p>
        </p:txBody>
      </p:sp>
      <p:pic>
        <p:nvPicPr>
          <p:cNvPr id="6" name="Содержимое 5" descr="IMG_20140701_082315.jpg"/>
          <p:cNvPicPr>
            <a:picLocks noGrp="1" noChangeAspect="1"/>
          </p:cNvPicPr>
          <p:nvPr>
            <p:ph idx="1"/>
          </p:nvPr>
        </p:nvPicPr>
        <p:blipFill>
          <a:blip r:embed="rId2" cstate="print"/>
          <a:srcRect b="19218"/>
          <a:stretch>
            <a:fillRect/>
          </a:stretch>
        </p:blipFill>
        <p:spPr>
          <a:xfrm>
            <a:off x="467544" y="3645024"/>
            <a:ext cx="2005618" cy="2880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descr="IMG_20140606_113208.jpg"/>
          <p:cNvPicPr>
            <a:picLocks noChangeAspect="1"/>
          </p:cNvPicPr>
          <p:nvPr/>
        </p:nvPicPr>
        <p:blipFill>
          <a:blip r:embed="rId3" cstate="print"/>
          <a:stretch>
            <a:fillRect/>
          </a:stretch>
        </p:blipFill>
        <p:spPr>
          <a:xfrm>
            <a:off x="5076056" y="4149080"/>
            <a:ext cx="4067944" cy="22882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Рисунок 9" descr="IMG_20140725_091517.jpg"/>
          <p:cNvPicPr>
            <a:picLocks noChangeAspect="1"/>
          </p:cNvPicPr>
          <p:nvPr/>
        </p:nvPicPr>
        <p:blipFill>
          <a:blip r:embed="rId4" cstate="print"/>
          <a:srcRect l="7067" t="14300" b="20601"/>
          <a:stretch>
            <a:fillRect/>
          </a:stretch>
        </p:blipFill>
        <p:spPr>
          <a:xfrm>
            <a:off x="6228184" y="764704"/>
            <a:ext cx="2100118" cy="26153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Рисунок 11" descr="IMG_20140930_102959.jpg"/>
          <p:cNvPicPr>
            <a:picLocks noChangeAspect="1"/>
          </p:cNvPicPr>
          <p:nvPr/>
        </p:nvPicPr>
        <p:blipFill>
          <a:blip r:embed="rId5" cstate="print"/>
          <a:srcRect l="5201" t="13251" b="16400"/>
          <a:stretch>
            <a:fillRect/>
          </a:stretch>
        </p:blipFill>
        <p:spPr>
          <a:xfrm>
            <a:off x="467544" y="476672"/>
            <a:ext cx="2183286" cy="288032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 name="Рисунок 12" descr="IMG_20140926_102007.jpg"/>
          <p:cNvPicPr>
            <a:picLocks noChangeAspect="1"/>
          </p:cNvPicPr>
          <p:nvPr/>
        </p:nvPicPr>
        <p:blipFill>
          <a:blip r:embed="rId6" cstate="print"/>
          <a:srcRect t="22700" b="16401"/>
          <a:stretch>
            <a:fillRect/>
          </a:stretch>
        </p:blipFill>
        <p:spPr>
          <a:xfrm>
            <a:off x="2771800" y="2564904"/>
            <a:ext cx="2449904" cy="28684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tx1"/>
                </a:solidFill>
              </a:rPr>
              <a:t>Рекомендуемая литература:</a:t>
            </a:r>
            <a:br>
              <a:rPr lang="ru-RU" sz="3200" dirty="0" smtClean="0">
                <a:solidFill>
                  <a:schemeClr val="tx1"/>
                </a:solidFill>
              </a:rPr>
            </a:br>
            <a:endParaRPr lang="ru-RU" sz="3200" dirty="0">
              <a:solidFill>
                <a:schemeClr val="tx1"/>
              </a:solidFill>
            </a:endParaRPr>
          </a:p>
        </p:txBody>
      </p:sp>
      <p:sp>
        <p:nvSpPr>
          <p:cNvPr id="5" name="Содержимое 4"/>
          <p:cNvSpPr>
            <a:spLocks noGrp="1"/>
          </p:cNvSpPr>
          <p:nvPr>
            <p:ph idx="1"/>
          </p:nvPr>
        </p:nvSpPr>
        <p:spPr>
          <a:xfrm>
            <a:off x="3851920" y="1600200"/>
            <a:ext cx="4834880" cy="4709160"/>
          </a:xfrm>
        </p:spPr>
        <p:txBody>
          <a:bodyPr>
            <a:normAutofit/>
          </a:bodyPr>
          <a:lstStyle/>
          <a:p>
            <a:r>
              <a:rPr lang="ru-RU" sz="2400" dirty="0" smtClean="0">
                <a:solidFill>
                  <a:schemeClr val="bg1"/>
                </a:solidFill>
              </a:rPr>
              <a:t>И. </a:t>
            </a:r>
            <a:r>
              <a:rPr lang="ru-RU" sz="2400" dirty="0" err="1" smtClean="0">
                <a:solidFill>
                  <a:schemeClr val="bg1"/>
                </a:solidFill>
              </a:rPr>
              <a:t>Крупенчук</a:t>
            </a:r>
            <a:r>
              <a:rPr lang="ru-RU" sz="2400" dirty="0" smtClean="0">
                <a:solidFill>
                  <a:schemeClr val="bg1"/>
                </a:solidFill>
              </a:rPr>
              <a:t>. Ладушки. Пальчиковые игры для малышей 1-3 лет.-2012г</a:t>
            </a:r>
            <a:r>
              <a:rPr lang="ru-RU" sz="2400" dirty="0" smtClean="0">
                <a:solidFill>
                  <a:schemeClr val="bg1"/>
                </a:solidFill>
              </a:rPr>
              <a:t>.</a:t>
            </a:r>
            <a:endParaRPr lang="ru-RU" sz="2200" dirty="0" smtClean="0">
              <a:solidFill>
                <a:schemeClr val="bg1"/>
              </a:solidFill>
            </a:endParaRPr>
          </a:p>
          <a:p>
            <a:pPr lvl="0"/>
            <a:r>
              <a:rPr lang="ru-RU" sz="2200" dirty="0" smtClean="0">
                <a:solidFill>
                  <a:schemeClr val="bg1"/>
                </a:solidFill>
              </a:rPr>
              <a:t>Игры для малышей от 2 до 6 лет [Текст] / Сост. Р. </a:t>
            </a:r>
            <a:r>
              <a:rPr lang="ru-RU" sz="2200" dirty="0" err="1" smtClean="0">
                <a:solidFill>
                  <a:schemeClr val="bg1"/>
                </a:solidFill>
              </a:rPr>
              <a:t>Граббет</a:t>
            </a:r>
            <a:r>
              <a:rPr lang="ru-RU" sz="2200" dirty="0" smtClean="0">
                <a:solidFill>
                  <a:schemeClr val="bg1"/>
                </a:solidFill>
              </a:rPr>
              <a:t>. – М.: </a:t>
            </a:r>
            <a:r>
              <a:rPr lang="ru-RU" sz="2200" dirty="0" err="1" smtClean="0">
                <a:solidFill>
                  <a:schemeClr val="bg1"/>
                </a:solidFill>
              </a:rPr>
              <a:t>Росмэн</a:t>
            </a:r>
            <a:r>
              <a:rPr lang="ru-RU" sz="2200" dirty="0" smtClean="0">
                <a:solidFill>
                  <a:schemeClr val="bg1"/>
                </a:solidFill>
              </a:rPr>
              <a:t>, 1999. – 160 с., ил.</a:t>
            </a:r>
          </a:p>
          <a:p>
            <a:pPr lvl="0"/>
            <a:r>
              <a:rPr lang="ru-RU" sz="2200" dirty="0" smtClean="0">
                <a:solidFill>
                  <a:schemeClr val="bg1"/>
                </a:solidFill>
              </a:rPr>
              <a:t> </a:t>
            </a:r>
            <a:r>
              <a:rPr lang="ru-RU" sz="2400" dirty="0" smtClean="0">
                <a:solidFill>
                  <a:schemeClr val="bg1"/>
                </a:solidFill>
              </a:rPr>
              <a:t>Л.Иванова. Стихи с движениями. Пальчиковые игры для детей 1,5-3 лет.-2011г</a:t>
            </a:r>
            <a:r>
              <a:rPr lang="ru-RU" sz="2400" dirty="0" smtClean="0"/>
              <a:t>.</a:t>
            </a:r>
            <a:endParaRPr lang="ru-RU" sz="2200" dirty="0" smtClean="0">
              <a:solidFill>
                <a:schemeClr val="bg1"/>
              </a:solidFill>
            </a:endParaRPr>
          </a:p>
          <a:p>
            <a:pPr lvl="0"/>
            <a:r>
              <a:rPr lang="ru-RU" sz="2200" dirty="0" smtClean="0">
                <a:solidFill>
                  <a:schemeClr val="bg1"/>
                </a:solidFill>
              </a:rPr>
              <a:t>Соколова, Ю.А. Игры с пальчиками [Текст] / Ю.А.Соколова. – М.: 2004.-20с. </a:t>
            </a:r>
          </a:p>
          <a:p>
            <a:endParaRPr lang="ru-RU" dirty="0"/>
          </a:p>
        </p:txBody>
      </p:sp>
      <p:pic>
        <p:nvPicPr>
          <p:cNvPr id="1026" name="Picture 2" descr="D:\Документы\документация\Новая папка\ruchnye-perchatki_1[1].jpg"/>
          <p:cNvPicPr>
            <a:picLocks noChangeAspect="1" noChangeArrowheads="1"/>
          </p:cNvPicPr>
          <p:nvPr/>
        </p:nvPicPr>
        <p:blipFill>
          <a:blip r:embed="rId2" cstate="print"/>
          <a:srcRect l="13852" r="14117"/>
          <a:stretch>
            <a:fillRect/>
          </a:stretch>
        </p:blipFill>
        <p:spPr bwMode="auto">
          <a:xfrm>
            <a:off x="107504" y="980728"/>
            <a:ext cx="1872208" cy="25991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descr="D:\Документы\документация\Новая папка\osn-1[1].jpg"/>
          <p:cNvPicPr>
            <a:picLocks noChangeAspect="1" noChangeArrowheads="1"/>
          </p:cNvPicPr>
          <p:nvPr/>
        </p:nvPicPr>
        <p:blipFill>
          <a:blip r:embed="rId3" cstate="print"/>
          <a:srcRect/>
          <a:stretch>
            <a:fillRect/>
          </a:stretch>
        </p:blipFill>
        <p:spPr bwMode="auto">
          <a:xfrm>
            <a:off x="2123728" y="1052736"/>
            <a:ext cx="1824608" cy="26443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descr="D:\Документы\документация\Новая папка\massazhnye-igry-dlya-ruk_1[1].jpg"/>
          <p:cNvPicPr>
            <a:picLocks noChangeAspect="1" noChangeArrowheads="1"/>
          </p:cNvPicPr>
          <p:nvPr/>
        </p:nvPicPr>
        <p:blipFill>
          <a:blip r:embed="rId4" cstate="print"/>
          <a:srcRect l="15230" r="13699"/>
          <a:stretch>
            <a:fillRect/>
          </a:stretch>
        </p:blipFill>
        <p:spPr bwMode="auto">
          <a:xfrm>
            <a:off x="971600" y="4005064"/>
            <a:ext cx="1728192" cy="24316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a:t>
            </a:r>
            <a:endParaRPr lang="ru-RU" dirty="0"/>
          </a:p>
        </p:txBody>
      </p:sp>
      <p:sp>
        <p:nvSpPr>
          <p:cNvPr id="3" name="Содержимое 2"/>
          <p:cNvSpPr>
            <a:spLocks noGrp="1"/>
          </p:cNvSpPr>
          <p:nvPr>
            <p:ph idx="1"/>
          </p:nvPr>
        </p:nvSpPr>
        <p:spPr>
          <a:xfrm>
            <a:off x="107504" y="1556792"/>
            <a:ext cx="8517632" cy="4709160"/>
          </a:xfrm>
        </p:spPr>
        <p:txBody>
          <a:bodyPr>
            <a:normAutofit/>
          </a:bodyPr>
          <a:lstStyle/>
          <a:p>
            <a:pPr>
              <a:buNone/>
            </a:pPr>
            <a:endParaRPr lang="ru-RU" b="1" dirty="0" smtClean="0"/>
          </a:p>
          <a:p>
            <a:pPr>
              <a:buNone/>
            </a:pPr>
            <a:r>
              <a:rPr lang="ru-RU" dirty="0" smtClean="0"/>
              <a:t> </a:t>
            </a:r>
          </a:p>
          <a:p>
            <a:pPr>
              <a:buNone/>
            </a:pPr>
            <a:r>
              <a:rPr lang="ru-RU" dirty="0" smtClean="0"/>
              <a:t> </a:t>
            </a:r>
          </a:p>
          <a:p>
            <a:endParaRPr lang="ru-RU" dirty="0" smtClean="0"/>
          </a:p>
          <a:p>
            <a:endParaRPr lang="ru-RU" dirty="0"/>
          </a:p>
        </p:txBody>
      </p:sp>
      <p:sp>
        <p:nvSpPr>
          <p:cNvPr id="4" name="Прямоугольник 3"/>
          <p:cNvSpPr/>
          <p:nvPr/>
        </p:nvSpPr>
        <p:spPr>
          <a:xfrm>
            <a:off x="179512" y="548680"/>
            <a:ext cx="8568952" cy="3539430"/>
          </a:xfrm>
          <a:prstGeom prst="rect">
            <a:avLst/>
          </a:prstGeom>
        </p:spPr>
        <p:txBody>
          <a:bodyPr wrap="square">
            <a:spAutoFit/>
          </a:bodyPr>
          <a:lstStyle/>
          <a:p>
            <a:pPr>
              <a:buFont typeface="Wingdings" pitchFamily="2" charset="2"/>
              <a:buChar char="q"/>
            </a:pPr>
            <a:r>
              <a:rPr lang="ru-RU" sz="2800" dirty="0" smtClean="0"/>
              <a:t>Игры: </a:t>
            </a:r>
            <a:r>
              <a:rPr lang="ru-RU" sz="2800" dirty="0" smtClean="0">
                <a:solidFill>
                  <a:schemeClr val="bg1"/>
                </a:solidFill>
              </a:rPr>
              <a:t>«Сорока-ворона»(с колпачками на пальчики) Пальчиковые игры без атрибутов: «Мама-мама»,      «Апельсин», «Мы во двор пошли гулять» и др.</a:t>
            </a:r>
          </a:p>
          <a:p>
            <a:endParaRPr lang="ru-RU" sz="2800" dirty="0" smtClean="0">
              <a:solidFill>
                <a:schemeClr val="bg1"/>
              </a:solidFill>
            </a:endParaRPr>
          </a:p>
          <a:p>
            <a:pPr>
              <a:buNone/>
            </a:pPr>
            <a:r>
              <a:rPr lang="ru-RU" sz="2800" dirty="0" smtClean="0">
                <a:solidFill>
                  <a:schemeClr val="bg1"/>
                </a:solidFill>
              </a:rPr>
              <a:t> Цель: научить играть в игры, не требующие специальных приспособлений ,</a:t>
            </a:r>
          </a:p>
          <a:p>
            <a:pPr>
              <a:buNone/>
            </a:pPr>
            <a:r>
              <a:rPr lang="ru-RU" sz="2800" dirty="0" smtClean="0">
                <a:solidFill>
                  <a:schemeClr val="bg1"/>
                </a:solidFill>
              </a:rPr>
              <a:t>в  которые  можно</a:t>
            </a:r>
          </a:p>
          <a:p>
            <a:pPr>
              <a:buNone/>
            </a:pPr>
            <a:r>
              <a:rPr lang="ru-RU" sz="2800" dirty="0" smtClean="0">
                <a:solidFill>
                  <a:schemeClr val="bg1"/>
                </a:solidFill>
              </a:rPr>
              <a:t> играть в любом месте   </a:t>
            </a:r>
            <a:endParaRPr lang="ru-RU" sz="2800" dirty="0" smtClean="0">
              <a:solidFill>
                <a:schemeClr val="bg1"/>
              </a:solidFill>
            </a:endParaRPr>
          </a:p>
        </p:txBody>
      </p:sp>
      <p:pic>
        <p:nvPicPr>
          <p:cNvPr id="5" name="Содержимое 3" descr="IMG_20141008_184622.jpg"/>
          <p:cNvPicPr>
            <a:picLocks noGrp="1" noChangeAspect="1"/>
          </p:cNvPicPr>
          <p:nvPr>
            <p:ph idx="1"/>
          </p:nvPr>
        </p:nvPicPr>
        <p:blipFill>
          <a:blip r:embed="rId2" cstate="print"/>
          <a:srcRect l="5043" r="10914"/>
          <a:stretch>
            <a:fillRect/>
          </a:stretch>
        </p:blipFill>
        <p:spPr>
          <a:xfrm>
            <a:off x="3851920" y="2780928"/>
            <a:ext cx="4957658" cy="37890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8517632" cy="1368152"/>
          </a:xfrm>
        </p:spPr>
        <p:txBody>
          <a:bodyPr>
            <a:noAutofit/>
          </a:bodyPr>
          <a:lstStyle/>
          <a:p>
            <a:pPr algn="l"/>
            <a:r>
              <a:rPr lang="ru-RU" sz="2400" dirty="0" smtClean="0">
                <a:solidFill>
                  <a:schemeClr val="bg1"/>
                </a:solidFill>
              </a:rPr>
              <a:t>3.</a:t>
            </a:r>
            <a:r>
              <a:rPr lang="ru-RU" sz="2400" dirty="0" smtClean="0">
                <a:solidFill>
                  <a:schemeClr val="tx1"/>
                </a:solidFill>
              </a:rPr>
              <a:t>Подведения итогов</a:t>
            </a:r>
            <a:r>
              <a:rPr lang="ru-RU" sz="2400" dirty="0" smtClean="0">
                <a:solidFill>
                  <a:schemeClr val="tx1"/>
                </a:solidFill>
              </a:rPr>
              <a:t>:</a:t>
            </a:r>
            <a:r>
              <a:rPr lang="ru-RU" sz="2800" dirty="0" smtClean="0">
                <a:solidFill>
                  <a:schemeClr val="bg1"/>
                </a:solidFill>
              </a:rPr>
              <a:t/>
            </a:r>
            <a:br>
              <a:rPr lang="ru-RU" sz="2800" dirty="0" smtClean="0">
                <a:solidFill>
                  <a:schemeClr val="bg1"/>
                </a:solidFill>
              </a:rPr>
            </a:br>
            <a:r>
              <a:rPr lang="ru-RU" sz="2400" b="0" dirty="0" smtClean="0">
                <a:solidFill>
                  <a:schemeClr val="bg1"/>
                </a:solidFill>
              </a:rPr>
              <a:t> -организовать </a:t>
            </a:r>
            <a:r>
              <a:rPr lang="ru-RU" sz="2400" b="0" dirty="0" smtClean="0">
                <a:solidFill>
                  <a:schemeClr val="bg1"/>
                </a:solidFill>
              </a:rPr>
              <a:t>«ручную терапию» в домашних условиях, </a:t>
            </a:r>
            <a:r>
              <a:rPr lang="ru-RU" sz="2400" b="0" dirty="0" smtClean="0">
                <a:solidFill>
                  <a:schemeClr val="bg1"/>
                </a:solidFill>
              </a:rPr>
              <a:t/>
            </a:r>
            <a:br>
              <a:rPr lang="ru-RU" sz="2400" b="0" dirty="0" smtClean="0">
                <a:solidFill>
                  <a:schemeClr val="bg1"/>
                </a:solidFill>
              </a:rPr>
            </a:br>
            <a:r>
              <a:rPr lang="ru-RU" sz="2400" b="0" dirty="0" smtClean="0">
                <a:solidFill>
                  <a:schemeClr val="bg1"/>
                </a:solidFill>
              </a:rPr>
              <a:t>-</a:t>
            </a:r>
            <a:r>
              <a:rPr lang="ru-RU" sz="2400" b="0" dirty="0" smtClean="0">
                <a:solidFill>
                  <a:schemeClr val="bg1"/>
                </a:solidFill>
              </a:rPr>
              <a:t>повторять </a:t>
            </a:r>
            <a:r>
              <a:rPr lang="ru-RU" sz="2400" b="0" dirty="0" smtClean="0">
                <a:solidFill>
                  <a:schemeClr val="bg1"/>
                </a:solidFill>
              </a:rPr>
              <a:t>стихи и рассказывать их руками</a:t>
            </a:r>
            <a:br>
              <a:rPr lang="ru-RU" sz="2400" b="0" dirty="0" smtClean="0">
                <a:solidFill>
                  <a:schemeClr val="bg1"/>
                </a:solidFill>
              </a:rPr>
            </a:br>
            <a:endParaRPr lang="ru-RU" sz="2400" b="0" dirty="0"/>
          </a:p>
        </p:txBody>
      </p:sp>
      <p:sp>
        <p:nvSpPr>
          <p:cNvPr id="3" name="Содержимое 2"/>
          <p:cNvSpPr>
            <a:spLocks noGrp="1"/>
          </p:cNvSpPr>
          <p:nvPr>
            <p:ph idx="1"/>
          </p:nvPr>
        </p:nvSpPr>
        <p:spPr>
          <a:xfrm>
            <a:off x="251520" y="2276872"/>
            <a:ext cx="8435280" cy="4032488"/>
          </a:xfrm>
        </p:spPr>
        <p:txBody>
          <a:bodyPr>
            <a:normAutofit fontScale="92500" lnSpcReduction="20000"/>
          </a:bodyPr>
          <a:lstStyle/>
          <a:p>
            <a:pPr>
              <a:buNone/>
            </a:pPr>
            <a:r>
              <a:rPr lang="ru-RU" sz="2400" dirty="0" smtClean="0">
                <a:solidFill>
                  <a:schemeClr val="bg1"/>
                </a:solidFill>
              </a:rPr>
              <a:t>Итак, речь ребёнка совершенствуется под </a:t>
            </a:r>
            <a:r>
              <a:rPr lang="ru-RU" sz="2400" dirty="0" smtClean="0">
                <a:solidFill>
                  <a:schemeClr val="bg1"/>
                </a:solidFill>
              </a:rPr>
              <a:t>влиянием импульсов </a:t>
            </a:r>
            <a:r>
              <a:rPr lang="ru-RU" sz="2400" dirty="0" smtClean="0">
                <a:solidFill>
                  <a:schemeClr val="bg1"/>
                </a:solidFill>
              </a:rPr>
              <a:t>от рук, точнее от – пальцев</a:t>
            </a:r>
            <a:r>
              <a:rPr lang="ru-RU" sz="2400" dirty="0" smtClean="0">
                <a:solidFill>
                  <a:schemeClr val="bg1"/>
                </a:solidFill>
              </a:rPr>
              <a:t>.</a:t>
            </a:r>
          </a:p>
          <a:p>
            <a:pPr>
              <a:buNone/>
            </a:pPr>
            <a:r>
              <a:rPr lang="ru-RU" sz="2400" dirty="0" smtClean="0">
                <a:solidFill>
                  <a:schemeClr val="bg1"/>
                </a:solidFill>
              </a:rPr>
              <a:t> </a:t>
            </a:r>
            <a:r>
              <a:rPr lang="ru-RU" sz="2400" dirty="0" smtClean="0">
                <a:solidFill>
                  <a:schemeClr val="bg1"/>
                </a:solidFill>
              </a:rPr>
              <a:t>Ребёнок, имеющий высокий уровень развития </a:t>
            </a:r>
            <a:r>
              <a:rPr lang="ru-RU" sz="2400" dirty="0" smtClean="0">
                <a:solidFill>
                  <a:schemeClr val="bg1"/>
                </a:solidFill>
              </a:rPr>
              <a:t>мелкой    моторики</a:t>
            </a:r>
            <a:r>
              <a:rPr lang="ru-RU" sz="2400" dirty="0" smtClean="0">
                <a:solidFill>
                  <a:schemeClr val="bg1"/>
                </a:solidFill>
              </a:rPr>
              <a:t>, умеет логически рассуждать, у него достаточно развиты такие психические функции, речь.</a:t>
            </a:r>
          </a:p>
          <a:p>
            <a:pPr>
              <a:buNone/>
            </a:pPr>
            <a:r>
              <a:rPr lang="ru-RU" sz="2400" dirty="0" smtClean="0">
                <a:solidFill>
                  <a:schemeClr val="bg1"/>
                </a:solidFill>
              </a:rPr>
              <a:t>Игры с пальчиками – это не только стимул для развития речи и мелкой моторики, но и один из вариантов радостного общения с близкими людьми. Когда мама для пальчиковой игры берёт малыша на руки, сажает на колени, обнимая, придерживает, когда она трогает его ладошку, поглаживает или щекочет, похлопывает или раскачивает, ребёнок получает массу необходимых для его эмоционального и интеллектуального развития впечатлений.</a:t>
            </a:r>
          </a:p>
          <a:p>
            <a:endParaRPr lang="ru-RU" dirty="0"/>
          </a:p>
        </p:txBody>
      </p:sp>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840</TotalTime>
  <Words>498</Words>
  <Application>Microsoft Office PowerPoint</Application>
  <PresentationFormat>Экран (4:3)</PresentationFormat>
  <Paragraphs>61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Проектирование плана –конспекта  проведения  родительского собрания по теме:«Ум ребенка находится на кончиках его пальцев» </vt:lpstr>
      <vt:lpstr>Форма  родительского  собрания :   Семинар   с элементами игры </vt:lpstr>
      <vt:lpstr>Структура:</vt:lpstr>
      <vt:lpstr>Что же происходит, когда ребёнок занимается пальчиковой гимнастикой? </vt:lpstr>
      <vt:lpstr>Знакомство с атрибутами и видами игр </vt:lpstr>
      <vt:lpstr>Пальчиковые игры и дети</vt:lpstr>
      <vt:lpstr>Рекомендуемая литература: </vt:lpstr>
      <vt:lpstr>.</vt:lpstr>
      <vt:lpstr>3.Подведения итогов:  -организовать «ручную терапию» в домашних условиях,  -повторять стихи и рассказывать их руками </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Проектирование плана –конспекта проведения родительского по теме: «Ум ребенка находится на кончиках его пальцев»</dc:title>
  <dc:creator>Usr</dc:creator>
  <cp:lastModifiedBy>Usr</cp:lastModifiedBy>
  <cp:revision>53</cp:revision>
  <dcterms:created xsi:type="dcterms:W3CDTF">2014-10-10T06:30:47Z</dcterms:created>
  <dcterms:modified xsi:type="dcterms:W3CDTF">2014-10-12T17:50:09Z</dcterms:modified>
</cp:coreProperties>
</file>