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87A653-B79B-46F7-8DC2-E5D13A1A54D3}" type="doc">
      <dgm:prSet loTypeId="urn:microsoft.com/office/officeart/2005/8/layout/vList2" loCatId="list" qsTypeId="urn:microsoft.com/office/officeart/2005/8/quickstyle/3d7" qsCatId="3D" csTypeId="urn:microsoft.com/office/officeart/2005/8/colors/accent4_2" csCatId="accent4"/>
      <dgm:spPr/>
      <dgm:t>
        <a:bodyPr/>
        <a:lstStyle/>
        <a:p>
          <a:endParaRPr lang="ru-RU"/>
        </a:p>
      </dgm:t>
    </dgm:pt>
    <dgm:pt modelId="{0E329B3A-895F-430C-89B4-034419A3BFA8}">
      <dgm:prSet/>
      <dgm:spPr/>
      <dgm:t>
        <a:bodyPr/>
        <a:lstStyle/>
        <a:p>
          <a:pPr rtl="0"/>
          <a:r>
            <a:rPr lang="ru-RU"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У капризного ребенка излюбленное выражение - «я не хочу», а также желание всегда находиться в состоянии «готовности к капризу».</a:t>
          </a:r>
          <a:br>
            <a:rPr lang="ru-RU"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ru-RU"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6078198-0F1B-4D6A-97AD-99EFAE546008}" type="parTrans" cxnId="{A6F7DBD3-B19A-4993-9A8F-08718DC55CE8}">
      <dgm:prSet/>
      <dgm:spPr/>
      <dgm:t>
        <a:bodyPr/>
        <a:lstStyle/>
        <a:p>
          <a:endParaRPr lang="ru-RU"/>
        </a:p>
      </dgm:t>
    </dgm:pt>
    <dgm:pt modelId="{3CE39B53-F650-4B98-8A06-B0223CE1370B}" type="sibTrans" cxnId="{A6F7DBD3-B19A-4993-9A8F-08718DC55CE8}">
      <dgm:prSet/>
      <dgm:spPr/>
      <dgm:t>
        <a:bodyPr/>
        <a:lstStyle/>
        <a:p>
          <a:endParaRPr lang="ru-RU"/>
        </a:p>
      </dgm:t>
    </dgm:pt>
    <dgm:pt modelId="{B70D4B55-9C3C-4CC9-876C-23A90A6B6C77}" type="pres">
      <dgm:prSet presAssocID="{0A87A653-B79B-46F7-8DC2-E5D13A1A54D3}" presName="linear" presStyleCnt="0">
        <dgm:presLayoutVars>
          <dgm:animLvl val="lvl"/>
          <dgm:resizeHandles val="exact"/>
        </dgm:presLayoutVars>
      </dgm:prSet>
      <dgm:spPr/>
      <dgm:t>
        <a:bodyPr/>
        <a:lstStyle/>
        <a:p>
          <a:endParaRPr lang="ru-RU"/>
        </a:p>
      </dgm:t>
    </dgm:pt>
    <dgm:pt modelId="{E737B541-278E-4E87-B35F-C0EB75967326}" type="pres">
      <dgm:prSet presAssocID="{0E329B3A-895F-430C-89B4-034419A3BFA8}" presName="parentText" presStyleLbl="node1" presStyleIdx="0" presStyleCnt="1" custLinFactNeighborX="256" custLinFactNeighborY="-7443">
        <dgm:presLayoutVars>
          <dgm:chMax val="0"/>
          <dgm:bulletEnabled val="1"/>
        </dgm:presLayoutVars>
      </dgm:prSet>
      <dgm:spPr/>
      <dgm:t>
        <a:bodyPr/>
        <a:lstStyle/>
        <a:p>
          <a:endParaRPr lang="ru-RU"/>
        </a:p>
      </dgm:t>
    </dgm:pt>
  </dgm:ptLst>
  <dgm:cxnLst>
    <dgm:cxn modelId="{EAE81A26-70EF-47D9-B0FD-B62FF3448514}" type="presOf" srcId="{0E329B3A-895F-430C-89B4-034419A3BFA8}" destId="{E737B541-278E-4E87-B35F-C0EB75967326}" srcOrd="0" destOrd="0" presId="urn:microsoft.com/office/officeart/2005/8/layout/vList2"/>
    <dgm:cxn modelId="{32996AD2-40CC-4919-BDB6-4F4579AFE43A}" type="presOf" srcId="{0A87A653-B79B-46F7-8DC2-E5D13A1A54D3}" destId="{B70D4B55-9C3C-4CC9-876C-23A90A6B6C77}" srcOrd="0" destOrd="0" presId="urn:microsoft.com/office/officeart/2005/8/layout/vList2"/>
    <dgm:cxn modelId="{A6F7DBD3-B19A-4993-9A8F-08718DC55CE8}" srcId="{0A87A653-B79B-46F7-8DC2-E5D13A1A54D3}" destId="{0E329B3A-895F-430C-89B4-034419A3BFA8}" srcOrd="0" destOrd="0" parTransId="{66078198-0F1B-4D6A-97AD-99EFAE546008}" sibTransId="{3CE39B53-F650-4B98-8A06-B0223CE1370B}"/>
    <dgm:cxn modelId="{FE47047A-B784-444A-871F-F9D4CB6F4283}" type="presParOf" srcId="{B70D4B55-9C3C-4CC9-876C-23A90A6B6C77}" destId="{E737B541-278E-4E87-B35F-C0EB7596732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4A60CC-F4B5-4128-9652-14F508F13198}" type="doc">
      <dgm:prSet loTypeId="urn:microsoft.com/office/officeart/2005/8/layout/vList2" loCatId="list" qsTypeId="urn:microsoft.com/office/officeart/2009/2/quickstyle/3d8" qsCatId="3D" csTypeId="urn:microsoft.com/office/officeart/2005/8/colors/accent4_2" csCatId="accent4" phldr="1"/>
      <dgm:spPr/>
      <dgm:t>
        <a:bodyPr/>
        <a:lstStyle/>
        <a:p>
          <a:endParaRPr lang="ru-RU"/>
        </a:p>
      </dgm:t>
    </dgm:pt>
    <dgm:pt modelId="{EDC7EB19-BB65-4302-B306-006184120B9D}">
      <dgm:prSet custT="1"/>
      <dgm:spPr/>
      <dgm:t>
        <a:bodyPr/>
        <a:lstStyle/>
        <a:p>
          <a:pPr rtl="0"/>
          <a:r>
            <a:rPr lang="ru-RU" sz="2800" dirty="0" smtClean="0"/>
            <a:t>Любимые слова упрямых — «я хочу»! Для «упрямца» самое главное — не уступить взрослому, «настоять на своем»</a:t>
          </a:r>
          <a:endParaRPr lang="ru-RU" sz="2800" dirty="0"/>
        </a:p>
      </dgm:t>
    </dgm:pt>
    <dgm:pt modelId="{4A8468D5-9A45-4EBD-AFA9-94E882CD057B}" type="parTrans" cxnId="{F03B992E-00CF-4389-B9E1-9F1717C5BE96}">
      <dgm:prSet/>
      <dgm:spPr/>
      <dgm:t>
        <a:bodyPr/>
        <a:lstStyle/>
        <a:p>
          <a:endParaRPr lang="ru-RU"/>
        </a:p>
      </dgm:t>
    </dgm:pt>
    <dgm:pt modelId="{8892588A-1D28-4ED6-BC08-31D240B887E1}" type="sibTrans" cxnId="{F03B992E-00CF-4389-B9E1-9F1717C5BE96}">
      <dgm:prSet/>
      <dgm:spPr/>
      <dgm:t>
        <a:bodyPr/>
        <a:lstStyle/>
        <a:p>
          <a:endParaRPr lang="ru-RU"/>
        </a:p>
      </dgm:t>
    </dgm:pt>
    <dgm:pt modelId="{CE561EBC-25E6-4C5B-84AC-C8DDF8D0F443}" type="pres">
      <dgm:prSet presAssocID="{1F4A60CC-F4B5-4128-9652-14F508F13198}" presName="linear" presStyleCnt="0">
        <dgm:presLayoutVars>
          <dgm:animLvl val="lvl"/>
          <dgm:resizeHandles val="exact"/>
        </dgm:presLayoutVars>
      </dgm:prSet>
      <dgm:spPr/>
      <dgm:t>
        <a:bodyPr/>
        <a:lstStyle/>
        <a:p>
          <a:endParaRPr lang="ru-RU"/>
        </a:p>
      </dgm:t>
    </dgm:pt>
    <dgm:pt modelId="{5A021A05-0892-428A-B650-39C5D434DBC8}" type="pres">
      <dgm:prSet presAssocID="{EDC7EB19-BB65-4302-B306-006184120B9D}" presName="parentText" presStyleLbl="node1" presStyleIdx="0" presStyleCnt="1" custLinFactNeighborX="3566" custLinFactNeighborY="13870">
        <dgm:presLayoutVars>
          <dgm:chMax val="0"/>
          <dgm:bulletEnabled val="1"/>
        </dgm:presLayoutVars>
      </dgm:prSet>
      <dgm:spPr/>
      <dgm:t>
        <a:bodyPr/>
        <a:lstStyle/>
        <a:p>
          <a:endParaRPr lang="ru-RU"/>
        </a:p>
      </dgm:t>
    </dgm:pt>
  </dgm:ptLst>
  <dgm:cxnLst>
    <dgm:cxn modelId="{F03B992E-00CF-4389-B9E1-9F1717C5BE96}" srcId="{1F4A60CC-F4B5-4128-9652-14F508F13198}" destId="{EDC7EB19-BB65-4302-B306-006184120B9D}" srcOrd="0" destOrd="0" parTransId="{4A8468D5-9A45-4EBD-AFA9-94E882CD057B}" sibTransId="{8892588A-1D28-4ED6-BC08-31D240B887E1}"/>
    <dgm:cxn modelId="{E511E138-36F8-4500-BAD3-89F5E940ED6E}" type="presOf" srcId="{1F4A60CC-F4B5-4128-9652-14F508F13198}" destId="{CE561EBC-25E6-4C5B-84AC-C8DDF8D0F443}" srcOrd="0" destOrd="0" presId="urn:microsoft.com/office/officeart/2005/8/layout/vList2"/>
    <dgm:cxn modelId="{54F8C9AC-6DFC-4D9F-A64B-E0B1DCC98C58}" type="presOf" srcId="{EDC7EB19-BB65-4302-B306-006184120B9D}" destId="{5A021A05-0892-428A-B650-39C5D434DBC8}" srcOrd="0" destOrd="0" presId="urn:microsoft.com/office/officeart/2005/8/layout/vList2"/>
    <dgm:cxn modelId="{7C43C428-1C2C-4319-9599-652159663361}" type="presParOf" srcId="{CE561EBC-25E6-4C5B-84AC-C8DDF8D0F443}" destId="{5A021A05-0892-428A-B650-39C5D434DBC8}"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1BE3C7-DB41-453B-816E-5E4736F9E91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E8103A3C-1DCD-4280-BC2D-8E6F60C1623D}">
      <dgm:prSet>
        <dgm:style>
          <a:lnRef idx="0">
            <a:schemeClr val="accent5"/>
          </a:lnRef>
          <a:fillRef idx="3">
            <a:schemeClr val="accent5"/>
          </a:fillRef>
          <a:effectRef idx="3">
            <a:schemeClr val="accent5"/>
          </a:effectRef>
          <a:fontRef idx="minor">
            <a:schemeClr val="lt1"/>
          </a:fontRef>
        </dgm:style>
      </dgm:prSet>
      <dgm:spPr>
        <a:effectLst>
          <a:glow rad="228600">
            <a:schemeClr val="accent5">
              <a:satMod val="175000"/>
              <a:alpha val="40000"/>
            </a:schemeClr>
          </a:glow>
        </a:effectLst>
        <a:scene3d>
          <a:camera prst="obliqueBottomLeft"/>
          <a:lightRig rig="threePt" dir="t">
            <a:rot lat="0" lon="0" rev="1200000"/>
          </a:lightRig>
        </a:scene3d>
        <a:sp3d>
          <a:bevelT w="63500" h="25400"/>
        </a:sp3d>
      </dgm:spPr>
      <dgm:t>
        <a:bodyPr/>
        <a:lstStyle/>
        <a:p>
          <a:pPr rtl="0"/>
          <a:r>
            <a:rPr lang="ru-RU"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Мишина мама не должна была ставить на стол одновременно все три блюда и предоставлять, таким образом, ребенку возможность выбора. А когда она уже видела, что Миша настроен решительно, лучше было частично пойти ему навстречу, разрешить, например, отпить глоток компота до еды. Но при этом не «делать ему одолжение», не подчеркивать важность этого разрешения, вообще не акцентировать на этом внимания, а в мягкой форме сказать, например, так: «Ну, отпей компот, но немножко, чтобы потом осталось чем запить обед. Отпей четверть стаканчика — это, знаешь, сколько? Это половина от половины стакана».</a:t>
          </a:r>
          <a:br>
            <a:rPr lang="ru-RU"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br>
          <a:r>
            <a:rPr lang="ru-RU"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Разумеется, такие разговоры и уговоры за столом не вполне уместны, но это все же лучше, чем ссора и конфликт.</a:t>
          </a:r>
          <a:r>
            <a:rPr lang="ru-RU" dirty="0" smtClean="0"/>
            <a:t/>
          </a:r>
          <a:br>
            <a:rPr lang="ru-RU" dirty="0" smtClean="0"/>
          </a:br>
          <a:endParaRPr lang="ru-RU" dirty="0"/>
        </a:p>
      </dgm:t>
    </dgm:pt>
    <dgm:pt modelId="{15FC9C2F-51E7-4853-9721-A45DBCDA75A0}" type="parTrans" cxnId="{14231782-54FC-4CAB-9A38-63C9021EAA51}">
      <dgm:prSet/>
      <dgm:spPr/>
      <dgm:t>
        <a:bodyPr/>
        <a:lstStyle/>
        <a:p>
          <a:endParaRPr lang="ru-RU"/>
        </a:p>
      </dgm:t>
    </dgm:pt>
    <dgm:pt modelId="{6D4E3CDA-EA10-42CC-A338-46852D04E82D}" type="sibTrans" cxnId="{14231782-54FC-4CAB-9A38-63C9021EAA51}">
      <dgm:prSet/>
      <dgm:spPr/>
      <dgm:t>
        <a:bodyPr/>
        <a:lstStyle/>
        <a:p>
          <a:endParaRPr lang="ru-RU"/>
        </a:p>
      </dgm:t>
    </dgm:pt>
    <dgm:pt modelId="{2B0E1B84-CAFE-4975-BA31-FFC590B357A0}" type="pres">
      <dgm:prSet presAssocID="{331BE3C7-DB41-453B-816E-5E4736F9E91C}" presName="linear" presStyleCnt="0">
        <dgm:presLayoutVars>
          <dgm:animLvl val="lvl"/>
          <dgm:resizeHandles val="exact"/>
        </dgm:presLayoutVars>
      </dgm:prSet>
      <dgm:spPr/>
      <dgm:t>
        <a:bodyPr/>
        <a:lstStyle/>
        <a:p>
          <a:endParaRPr lang="ru-RU"/>
        </a:p>
      </dgm:t>
    </dgm:pt>
    <dgm:pt modelId="{BA6988EC-D7C0-41FB-88E1-2B253926098C}" type="pres">
      <dgm:prSet presAssocID="{E8103A3C-1DCD-4280-BC2D-8E6F60C1623D}" presName="parentText" presStyleLbl="node1" presStyleIdx="0" presStyleCnt="1" custScaleX="88462" custLinFactNeighborX="11539" custLinFactNeighborY="-8354">
        <dgm:presLayoutVars>
          <dgm:chMax val="0"/>
          <dgm:bulletEnabled val="1"/>
        </dgm:presLayoutVars>
      </dgm:prSet>
      <dgm:spPr/>
      <dgm:t>
        <a:bodyPr/>
        <a:lstStyle/>
        <a:p>
          <a:endParaRPr lang="ru-RU"/>
        </a:p>
      </dgm:t>
    </dgm:pt>
  </dgm:ptLst>
  <dgm:cxnLst>
    <dgm:cxn modelId="{FA1E0E16-11F6-4FE4-88A2-3471D5DBF0EA}" type="presOf" srcId="{331BE3C7-DB41-453B-816E-5E4736F9E91C}" destId="{2B0E1B84-CAFE-4975-BA31-FFC590B357A0}" srcOrd="0" destOrd="0" presId="urn:microsoft.com/office/officeart/2005/8/layout/vList2"/>
    <dgm:cxn modelId="{14231782-54FC-4CAB-9A38-63C9021EAA51}" srcId="{331BE3C7-DB41-453B-816E-5E4736F9E91C}" destId="{E8103A3C-1DCD-4280-BC2D-8E6F60C1623D}" srcOrd="0" destOrd="0" parTransId="{15FC9C2F-51E7-4853-9721-A45DBCDA75A0}" sibTransId="{6D4E3CDA-EA10-42CC-A338-46852D04E82D}"/>
    <dgm:cxn modelId="{346DD749-0A48-4361-9560-2543EFBBE3EF}" type="presOf" srcId="{E8103A3C-1DCD-4280-BC2D-8E6F60C1623D}" destId="{BA6988EC-D7C0-41FB-88E1-2B253926098C}" srcOrd="0" destOrd="0" presId="urn:microsoft.com/office/officeart/2005/8/layout/vList2"/>
    <dgm:cxn modelId="{96900863-91A4-4285-8CDC-F0909677A180}" type="presParOf" srcId="{2B0E1B84-CAFE-4975-BA31-FFC590B357A0}" destId="{BA6988EC-D7C0-41FB-88E1-2B253926098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1BE3C7-DB41-453B-816E-5E4736F9E91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E8103A3C-1DCD-4280-BC2D-8E6F60C1623D}">
      <dgm:prSet custT="1">
        <dgm:style>
          <a:lnRef idx="0">
            <a:schemeClr val="accent5"/>
          </a:lnRef>
          <a:fillRef idx="3">
            <a:schemeClr val="accent5"/>
          </a:fillRef>
          <a:effectRef idx="3">
            <a:schemeClr val="accent5"/>
          </a:effectRef>
          <a:fontRef idx="minor">
            <a:schemeClr val="lt1"/>
          </a:fontRef>
        </dgm:style>
      </dgm:prSet>
      <dgm:spPr>
        <a:effectLst>
          <a:glow rad="228600">
            <a:schemeClr val="accent5">
              <a:satMod val="175000"/>
              <a:alpha val="40000"/>
            </a:schemeClr>
          </a:glow>
        </a:effectLst>
        <a:scene3d>
          <a:camera prst="obliqueBottomLeft"/>
          <a:lightRig rig="threePt" dir="t">
            <a:rot lat="0" lon="0" rev="1200000"/>
          </a:lightRig>
        </a:scene3d>
        <a:sp3d>
          <a:bevelT w="63500" h="25400"/>
        </a:sp3d>
      </dgm:spPr>
      <dgm:t>
        <a:bodyPr/>
        <a:lstStyle/>
        <a:p>
          <a:pPr rtl="0"/>
          <a:r>
            <a:rPr lang="ru-RU"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ea typeface="Calibri"/>
              <a:cs typeface="Times New Roman"/>
            </a:rPr>
            <a:t>Не нужно было предлагать множество разных вариантов в надежде, что девочка согласится на что-то, а либо решительно лишить ее обеда (или только супа), либо уговорить ее съесть, но уж никак не идти на поводу у капризного «не хочу». Более эффективен был бы первый способ, но бабушка вряд ли в силах проявить такую решительность. Ясно, что такими мерами невозможно исправить характер капризного ребенка, разве что удастся избежать именно этих «обеденных» сцен. В целом же для борьбы с капризами необходима долгая воспитательная работа, в которой участвовали бы все члены семьи. При этом очень важно единодушие — твердо выработанная линия поведения всех окружающих ребенка взрослых: малыш легко нащупывает наиболее податливого, наиболее чувствительного к его капризам человека — именно того, кем можно управлять, пользуясь своим любимым оружием…….</a:t>
          </a:r>
          <a:br>
            <a:rPr lang="ru-RU"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ea typeface="Calibri"/>
              <a:cs typeface="Times New Roman"/>
            </a:rPr>
          </a:br>
          <a:endParaRPr lang="ru-RU"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endParaRPr>
        </a:p>
      </dgm:t>
    </dgm:pt>
    <dgm:pt modelId="{15FC9C2F-51E7-4853-9721-A45DBCDA75A0}" type="parTrans" cxnId="{14231782-54FC-4CAB-9A38-63C9021EAA51}">
      <dgm:prSet/>
      <dgm:spPr/>
      <dgm:t>
        <a:bodyPr/>
        <a:lstStyle/>
        <a:p>
          <a:endParaRPr lang="ru-RU"/>
        </a:p>
      </dgm:t>
    </dgm:pt>
    <dgm:pt modelId="{6D4E3CDA-EA10-42CC-A338-46852D04E82D}" type="sibTrans" cxnId="{14231782-54FC-4CAB-9A38-63C9021EAA51}">
      <dgm:prSet/>
      <dgm:spPr/>
      <dgm:t>
        <a:bodyPr/>
        <a:lstStyle/>
        <a:p>
          <a:endParaRPr lang="ru-RU"/>
        </a:p>
      </dgm:t>
    </dgm:pt>
    <dgm:pt modelId="{2B0E1B84-CAFE-4975-BA31-FFC590B357A0}" type="pres">
      <dgm:prSet presAssocID="{331BE3C7-DB41-453B-816E-5E4736F9E91C}" presName="linear" presStyleCnt="0">
        <dgm:presLayoutVars>
          <dgm:animLvl val="lvl"/>
          <dgm:resizeHandles val="exact"/>
        </dgm:presLayoutVars>
      </dgm:prSet>
      <dgm:spPr/>
      <dgm:t>
        <a:bodyPr/>
        <a:lstStyle/>
        <a:p>
          <a:endParaRPr lang="ru-RU"/>
        </a:p>
      </dgm:t>
    </dgm:pt>
    <dgm:pt modelId="{BA6988EC-D7C0-41FB-88E1-2B253926098C}" type="pres">
      <dgm:prSet presAssocID="{E8103A3C-1DCD-4280-BC2D-8E6F60C1623D}" presName="parentText" presStyleLbl="node1" presStyleIdx="0" presStyleCnt="1" custScaleX="88462" custLinFactNeighborX="11539" custLinFactNeighborY="-8354">
        <dgm:presLayoutVars>
          <dgm:chMax val="0"/>
          <dgm:bulletEnabled val="1"/>
        </dgm:presLayoutVars>
      </dgm:prSet>
      <dgm:spPr/>
      <dgm:t>
        <a:bodyPr/>
        <a:lstStyle/>
        <a:p>
          <a:endParaRPr lang="ru-RU"/>
        </a:p>
      </dgm:t>
    </dgm:pt>
  </dgm:ptLst>
  <dgm:cxnLst>
    <dgm:cxn modelId="{E5760D2C-191F-4DFD-AD23-09A20DEC3275}" type="presOf" srcId="{331BE3C7-DB41-453B-816E-5E4736F9E91C}" destId="{2B0E1B84-CAFE-4975-BA31-FFC590B357A0}" srcOrd="0" destOrd="0" presId="urn:microsoft.com/office/officeart/2005/8/layout/vList2"/>
    <dgm:cxn modelId="{14231782-54FC-4CAB-9A38-63C9021EAA51}" srcId="{331BE3C7-DB41-453B-816E-5E4736F9E91C}" destId="{E8103A3C-1DCD-4280-BC2D-8E6F60C1623D}" srcOrd="0" destOrd="0" parTransId="{15FC9C2F-51E7-4853-9721-A45DBCDA75A0}" sibTransId="{6D4E3CDA-EA10-42CC-A338-46852D04E82D}"/>
    <dgm:cxn modelId="{79CE5DA5-A978-471F-BEB7-65E89E39010B}" type="presOf" srcId="{E8103A3C-1DCD-4280-BC2D-8E6F60C1623D}" destId="{BA6988EC-D7C0-41FB-88E1-2B253926098C}" srcOrd="0" destOrd="0" presId="urn:microsoft.com/office/officeart/2005/8/layout/vList2"/>
    <dgm:cxn modelId="{7E725FCE-8A3C-4C27-B018-796B30493714}" type="presParOf" srcId="{2B0E1B84-CAFE-4975-BA31-FFC590B357A0}" destId="{BA6988EC-D7C0-41FB-88E1-2B253926098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3A7CA5-D9D6-4533-87D5-F871FC75743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7F812218-5BC7-4DA3-A720-96E6786B1003}">
      <dgm:prSet custT="1">
        <dgm:style>
          <a:lnRef idx="2">
            <a:schemeClr val="accent5"/>
          </a:lnRef>
          <a:fillRef idx="1">
            <a:schemeClr val="lt1"/>
          </a:fillRef>
          <a:effectRef idx="0">
            <a:schemeClr val="accent5"/>
          </a:effectRef>
          <a:fontRef idx="minor">
            <a:schemeClr val="dk1"/>
          </a:fontRef>
        </dgm:style>
      </dgm:prSet>
      <dgm:spPr/>
      <dgm:t>
        <a:bodyPr/>
        <a:lstStyle/>
        <a:p>
          <a:pPr rtl="0"/>
          <a:r>
            <a:rPr lang="ru-RU" sz="1200" b="0" cap="none" spc="0" dirty="0" smtClean="0">
              <a:ln w="10160">
                <a:solidFill>
                  <a:srgbClr val="0070C0"/>
                </a:solidFill>
                <a:prstDash val="solid"/>
              </a:ln>
              <a:solidFill>
                <a:srgbClr val="0070C0"/>
              </a:solidFill>
              <a:effectLst>
                <a:outerShdw blurRad="38100" dist="32000" dir="5400000" algn="tl">
                  <a:srgbClr val="000000">
                    <a:alpha val="30000"/>
                  </a:srgbClr>
                </a:outerShdw>
              </a:effectLst>
              <a:latin typeface="Bookman Old Style" pitchFamily="18" charset="0"/>
            </a:rPr>
            <a:t>Не стыдите ребенка за плач, не выговаривайте ему, что он большой и как ему не стыдно. Говоря это, вы не успокаиваете его, а добавляет боли.</a:t>
          </a:r>
          <a:br>
            <a:rPr lang="ru-RU" sz="1200" b="0" cap="none" spc="0" dirty="0" smtClean="0">
              <a:ln w="10160">
                <a:solidFill>
                  <a:srgbClr val="0070C0"/>
                </a:solidFill>
                <a:prstDash val="solid"/>
              </a:ln>
              <a:solidFill>
                <a:srgbClr val="0070C0"/>
              </a:solidFill>
              <a:effectLst>
                <a:outerShdw blurRad="38100" dist="32000" dir="5400000" algn="tl">
                  <a:srgbClr val="000000">
                    <a:alpha val="30000"/>
                  </a:srgbClr>
                </a:outerShdw>
              </a:effectLst>
              <a:latin typeface="Bookman Old Style" pitchFamily="18" charset="0"/>
            </a:rPr>
          </a:br>
          <a:r>
            <a:rPr lang="ru-RU" sz="1200" b="0" cap="none" spc="0" dirty="0" smtClean="0">
              <a:ln w="10160">
                <a:solidFill>
                  <a:srgbClr val="0070C0"/>
                </a:solidFill>
                <a:prstDash val="solid"/>
              </a:ln>
              <a:solidFill>
                <a:srgbClr val="0070C0"/>
              </a:solidFill>
              <a:effectLst>
                <a:outerShdw blurRad="38100" dist="32000" dir="5400000" algn="tl">
                  <a:srgbClr val="000000">
                    <a:alpha val="30000"/>
                  </a:srgbClr>
                </a:outerShdw>
              </a:effectLst>
              <a:latin typeface="Bookman Old Style" pitchFamily="18" charset="0"/>
            </a:rPr>
            <a:t>Ему и так плохо, а вы сообщаете ему, что на него все смотрят, что так вести себя некрасиво.</a:t>
          </a:r>
          <a:br>
            <a:rPr lang="ru-RU" sz="1200" b="0" cap="none" spc="0" dirty="0" smtClean="0">
              <a:ln w="10160">
                <a:solidFill>
                  <a:srgbClr val="0070C0"/>
                </a:solidFill>
                <a:prstDash val="solid"/>
              </a:ln>
              <a:solidFill>
                <a:srgbClr val="0070C0"/>
              </a:solidFill>
              <a:effectLst>
                <a:outerShdw blurRad="38100" dist="32000" dir="5400000" algn="tl">
                  <a:srgbClr val="000000">
                    <a:alpha val="30000"/>
                  </a:srgbClr>
                </a:outerShdw>
              </a:effectLst>
              <a:latin typeface="Bookman Old Style" pitchFamily="18" charset="0"/>
            </a:rPr>
          </a:br>
          <a:r>
            <a:rPr lang="ru-RU" sz="1200" b="0" cap="none" spc="0" dirty="0" smtClean="0">
              <a:ln w="10160">
                <a:solidFill>
                  <a:srgbClr val="0070C0"/>
                </a:solidFill>
                <a:prstDash val="solid"/>
              </a:ln>
              <a:solidFill>
                <a:srgbClr val="0070C0"/>
              </a:solidFill>
              <a:effectLst>
                <a:outerShdw blurRad="38100" dist="32000" dir="5400000" algn="tl">
                  <a:srgbClr val="000000">
                    <a:alpha val="30000"/>
                  </a:srgbClr>
                </a:outerShdw>
              </a:effectLst>
              <a:latin typeface="Bookman Old Style" pitchFamily="18" charset="0"/>
            </a:rPr>
            <a:t>После этого разве полегчает? Сочувствие или отвлечение — вот что нужно.</a:t>
          </a:r>
          <a:br>
            <a:rPr lang="ru-RU" sz="1200" b="0" cap="none" spc="0" dirty="0" smtClean="0">
              <a:ln w="10160">
                <a:solidFill>
                  <a:srgbClr val="0070C0"/>
                </a:solidFill>
                <a:prstDash val="solid"/>
              </a:ln>
              <a:solidFill>
                <a:srgbClr val="0070C0"/>
              </a:solidFill>
              <a:effectLst>
                <a:outerShdw blurRad="38100" dist="32000" dir="5400000" algn="tl">
                  <a:srgbClr val="000000">
                    <a:alpha val="30000"/>
                  </a:srgbClr>
                </a:outerShdw>
              </a:effectLst>
              <a:latin typeface="Bookman Old Style" pitchFamily="18" charset="0"/>
            </a:rPr>
          </a:br>
          <a:r>
            <a:rPr lang="ru-RU" sz="1200" b="0" cap="none" spc="0" dirty="0" smtClean="0">
              <a:ln w="10160">
                <a:solidFill>
                  <a:srgbClr val="0070C0"/>
                </a:solidFill>
                <a:prstDash val="solid"/>
              </a:ln>
              <a:solidFill>
                <a:srgbClr val="0070C0"/>
              </a:solidFill>
              <a:effectLst>
                <a:outerShdw blurRad="38100" dist="32000" dir="5400000" algn="tl">
                  <a:srgbClr val="000000">
                    <a:alpha val="30000"/>
                  </a:srgbClr>
                </a:outerShdw>
              </a:effectLst>
              <a:latin typeface="Bookman Old Style" pitchFamily="18" charset="0"/>
            </a:rPr>
            <a:t>Не грозите за плач наказанием и не наказывайте за это.</a:t>
          </a:r>
          <a:br>
            <a:rPr lang="ru-RU" sz="1200" b="0" cap="none" spc="0" dirty="0" smtClean="0">
              <a:ln w="10160">
                <a:solidFill>
                  <a:srgbClr val="0070C0"/>
                </a:solidFill>
                <a:prstDash val="solid"/>
              </a:ln>
              <a:solidFill>
                <a:srgbClr val="0070C0"/>
              </a:solidFill>
              <a:effectLst>
                <a:outerShdw blurRad="38100" dist="32000" dir="5400000" algn="tl">
                  <a:srgbClr val="000000">
                    <a:alpha val="30000"/>
                  </a:srgbClr>
                </a:outerShdw>
              </a:effectLst>
              <a:latin typeface="Bookman Old Style" pitchFamily="18" charset="0"/>
            </a:rPr>
          </a:br>
          <a:r>
            <a:rPr lang="ru-RU" sz="1200" b="0" cap="none" spc="0" dirty="0" smtClean="0">
              <a:ln w="10160">
                <a:solidFill>
                  <a:srgbClr val="0070C0"/>
                </a:solidFill>
                <a:prstDash val="solid"/>
              </a:ln>
              <a:solidFill>
                <a:srgbClr val="0070C0"/>
              </a:solidFill>
              <a:effectLst>
                <a:outerShdw blurRad="38100" dist="32000" dir="5400000" algn="tl">
                  <a:srgbClr val="000000">
                    <a:alpha val="30000"/>
                  </a:srgbClr>
                </a:outerShdw>
              </a:effectLst>
              <a:latin typeface="Bookman Old Style" pitchFamily="18" charset="0"/>
            </a:rPr>
            <a:t>Это жестокость в чистом виде.</a:t>
          </a:r>
          <a:br>
            <a:rPr lang="ru-RU" sz="1200" b="0" cap="none" spc="0" dirty="0" smtClean="0">
              <a:ln w="10160">
                <a:solidFill>
                  <a:srgbClr val="0070C0"/>
                </a:solidFill>
                <a:prstDash val="solid"/>
              </a:ln>
              <a:solidFill>
                <a:srgbClr val="0070C0"/>
              </a:solidFill>
              <a:effectLst>
                <a:outerShdw blurRad="38100" dist="32000" dir="5400000" algn="tl">
                  <a:srgbClr val="000000">
                    <a:alpha val="30000"/>
                  </a:srgbClr>
                </a:outerShdw>
              </a:effectLst>
              <a:latin typeface="Bookman Old Style" pitchFamily="18" charset="0"/>
            </a:rPr>
          </a:br>
          <a:r>
            <a:rPr lang="ru-RU" sz="1200" b="0" cap="none" spc="0" dirty="0" smtClean="0">
              <a:ln w="10160">
                <a:solidFill>
                  <a:srgbClr val="0070C0"/>
                </a:solidFill>
                <a:prstDash val="solid"/>
              </a:ln>
              <a:solidFill>
                <a:srgbClr val="0070C0"/>
              </a:solidFill>
              <a:effectLst>
                <a:outerShdw blurRad="38100" dist="32000" dir="5400000" algn="tl">
                  <a:srgbClr val="000000">
                    <a:alpha val="30000"/>
                  </a:srgbClr>
                </a:outerShdw>
              </a:effectLst>
              <a:latin typeface="Bookman Old Style" pitchFamily="18" charset="0"/>
            </a:rPr>
            <a:t>Особую боль ребенку доставляет не шлепок, а раздраженность папы или мамы, которую он ощущает. Это для маленького человека самое горькое. Замечали, как после шлепка плач становится более отчаянным? Это реакция не на удар, а на раздраженность.</a:t>
          </a:r>
          <a:br>
            <a:rPr lang="ru-RU" sz="1200" b="0" cap="none" spc="0" dirty="0" smtClean="0">
              <a:ln w="10160">
                <a:solidFill>
                  <a:srgbClr val="0070C0"/>
                </a:solidFill>
                <a:prstDash val="solid"/>
              </a:ln>
              <a:solidFill>
                <a:srgbClr val="0070C0"/>
              </a:solidFill>
              <a:effectLst>
                <a:outerShdw blurRad="38100" dist="32000" dir="5400000" algn="tl">
                  <a:srgbClr val="000000">
                    <a:alpha val="30000"/>
                  </a:srgbClr>
                </a:outerShdw>
              </a:effectLst>
              <a:latin typeface="Bookman Old Style" pitchFamily="18" charset="0"/>
            </a:rPr>
          </a:br>
          <a:r>
            <a:rPr lang="ru-RU" sz="1200" b="0" cap="none" spc="0" dirty="0" smtClean="0">
              <a:ln w="10160">
                <a:solidFill>
                  <a:srgbClr val="0070C0"/>
                </a:solidFill>
                <a:prstDash val="solid"/>
              </a:ln>
              <a:solidFill>
                <a:srgbClr val="0070C0"/>
              </a:solidFill>
              <a:effectLst>
                <a:outerShdw blurRad="38100" dist="32000" dir="5400000" algn="tl">
                  <a:srgbClr val="000000">
                    <a:alpha val="30000"/>
                  </a:srgbClr>
                </a:outerShdw>
              </a:effectLst>
              <a:latin typeface="Bookman Old Style" pitchFamily="18" charset="0"/>
            </a:rPr>
            <a:t>Думается, во многих случаях это происходит потому, что родители на публике стыдятся плачущего ребенка. Но стоит понять, что многие люди, которые слышат и видят вашего плачущего ребенка, не возмущаются из-за шума, а сочувствуют малышу, ну а если кто-то и станет возмущаться и пытаться угрозами помочь делу, «сейчас я тебя заберу», с чистой совестью игнорируйте это.</a:t>
          </a:r>
          <a:r>
            <a:rPr lang="ru-RU" sz="1200" dirty="0" smtClean="0">
              <a:ln>
                <a:solidFill>
                  <a:srgbClr val="0070C0"/>
                </a:solidFill>
              </a:ln>
              <a:solidFill>
                <a:srgbClr val="0070C0"/>
              </a:solidFill>
            </a:rPr>
            <a:t/>
          </a:r>
          <a:br>
            <a:rPr lang="ru-RU" sz="1200" dirty="0" smtClean="0">
              <a:ln>
                <a:solidFill>
                  <a:srgbClr val="0070C0"/>
                </a:solidFill>
              </a:ln>
              <a:solidFill>
                <a:srgbClr val="0070C0"/>
              </a:solidFill>
            </a:rPr>
          </a:br>
          <a:r>
            <a:rPr lang="ru-RU" sz="1200" dirty="0" smtClean="0"/>
            <a:t/>
          </a:r>
          <a:br>
            <a:rPr lang="ru-RU" sz="1200" dirty="0" smtClean="0"/>
          </a:br>
          <a:endParaRPr lang="ru-RU" sz="1200" dirty="0"/>
        </a:p>
      </dgm:t>
    </dgm:pt>
    <dgm:pt modelId="{87CD82DE-5FEA-4C91-9354-4F019A68F3F0}" type="parTrans" cxnId="{1A530187-6A35-4501-A572-D10C3BC13BA9}">
      <dgm:prSet/>
      <dgm:spPr/>
      <dgm:t>
        <a:bodyPr/>
        <a:lstStyle/>
        <a:p>
          <a:endParaRPr lang="ru-RU"/>
        </a:p>
      </dgm:t>
    </dgm:pt>
    <dgm:pt modelId="{FB7A85BE-3981-4D91-8BCB-589307B4BDFC}" type="sibTrans" cxnId="{1A530187-6A35-4501-A572-D10C3BC13BA9}">
      <dgm:prSet/>
      <dgm:spPr/>
      <dgm:t>
        <a:bodyPr/>
        <a:lstStyle/>
        <a:p>
          <a:endParaRPr lang="ru-RU"/>
        </a:p>
      </dgm:t>
    </dgm:pt>
    <dgm:pt modelId="{78D4257E-976D-437F-9C7D-4D1A1A288EF9}" type="pres">
      <dgm:prSet presAssocID="{AB3A7CA5-D9D6-4533-87D5-F871FC757439}" presName="linear" presStyleCnt="0">
        <dgm:presLayoutVars>
          <dgm:animLvl val="lvl"/>
          <dgm:resizeHandles val="exact"/>
        </dgm:presLayoutVars>
      </dgm:prSet>
      <dgm:spPr/>
      <dgm:t>
        <a:bodyPr/>
        <a:lstStyle/>
        <a:p>
          <a:endParaRPr lang="ru-RU"/>
        </a:p>
      </dgm:t>
    </dgm:pt>
    <dgm:pt modelId="{634C4F70-5CB2-4FEF-9523-FCDB0B841C15}" type="pres">
      <dgm:prSet presAssocID="{7F812218-5BC7-4DA3-A720-96E6786B1003}" presName="parentText" presStyleLbl="node1" presStyleIdx="0" presStyleCnt="1" custScaleX="64173" custLinFactNeighborX="15336" custLinFactNeighborY="581">
        <dgm:presLayoutVars>
          <dgm:chMax val="0"/>
          <dgm:bulletEnabled val="1"/>
        </dgm:presLayoutVars>
      </dgm:prSet>
      <dgm:spPr/>
      <dgm:t>
        <a:bodyPr/>
        <a:lstStyle/>
        <a:p>
          <a:endParaRPr lang="ru-RU"/>
        </a:p>
      </dgm:t>
    </dgm:pt>
  </dgm:ptLst>
  <dgm:cxnLst>
    <dgm:cxn modelId="{1A530187-6A35-4501-A572-D10C3BC13BA9}" srcId="{AB3A7CA5-D9D6-4533-87D5-F871FC757439}" destId="{7F812218-5BC7-4DA3-A720-96E6786B1003}" srcOrd="0" destOrd="0" parTransId="{87CD82DE-5FEA-4C91-9354-4F019A68F3F0}" sibTransId="{FB7A85BE-3981-4D91-8BCB-589307B4BDFC}"/>
    <dgm:cxn modelId="{BEBAC03C-2E81-4C8E-B464-E32857280B55}" type="presOf" srcId="{AB3A7CA5-D9D6-4533-87D5-F871FC757439}" destId="{78D4257E-976D-437F-9C7D-4D1A1A288EF9}" srcOrd="0" destOrd="0" presId="urn:microsoft.com/office/officeart/2005/8/layout/vList2"/>
    <dgm:cxn modelId="{D756D24A-E194-4887-8C3A-A392EE74F4B0}" type="presOf" srcId="{7F812218-5BC7-4DA3-A720-96E6786B1003}" destId="{634C4F70-5CB2-4FEF-9523-FCDB0B841C15}" srcOrd="0" destOrd="0" presId="urn:microsoft.com/office/officeart/2005/8/layout/vList2"/>
    <dgm:cxn modelId="{A1E2BAA0-AE79-497D-9935-A69DA9167EE8}" type="presParOf" srcId="{78D4257E-976D-437F-9C7D-4D1A1A288EF9}" destId="{634C4F70-5CB2-4FEF-9523-FCDB0B841C15}"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7B541-278E-4E87-B35F-C0EB75967326}">
      <dsp:nvSpPr>
        <dsp:cNvPr id="0" name=""/>
        <dsp:cNvSpPr/>
      </dsp:nvSpPr>
      <dsp:spPr>
        <a:xfrm>
          <a:off x="0" y="0"/>
          <a:ext cx="4038600" cy="3601260"/>
        </a:xfrm>
        <a:prstGeom prst="round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ru-RU" sz="27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У капризного ребенка излюбленное выражение - «я не хочу», а также желание всегда находиться в состоянии «готовности к капризу».</a:t>
          </a:r>
          <a:br>
            <a:rPr lang="ru-RU" sz="27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ru-RU" sz="27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175799" y="175799"/>
        <a:ext cx="3687002" cy="32496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21A05-0892-428A-B650-39C5D434DBC8}">
      <dsp:nvSpPr>
        <dsp:cNvPr id="0" name=""/>
        <dsp:cNvSpPr/>
      </dsp:nvSpPr>
      <dsp:spPr>
        <a:xfrm>
          <a:off x="0" y="1296139"/>
          <a:ext cx="4038600" cy="2889899"/>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ru-RU" sz="2800" kern="1200" dirty="0" smtClean="0"/>
            <a:t>Любимые слова упрямых — «я хочу»! Для «упрямца» самое главное — не уступить взрослому, «настоять на своем»</a:t>
          </a:r>
          <a:endParaRPr lang="ru-RU" sz="2800" kern="1200" dirty="0"/>
        </a:p>
      </dsp:txBody>
      <dsp:txXfrm>
        <a:off x="141073" y="1437212"/>
        <a:ext cx="3756454" cy="26077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988EC-D7C0-41FB-88E1-2B253926098C}">
      <dsp:nvSpPr>
        <dsp:cNvPr id="0" name=""/>
        <dsp:cNvSpPr/>
      </dsp:nvSpPr>
      <dsp:spPr>
        <a:xfrm>
          <a:off x="864061" y="0"/>
          <a:ext cx="6624770" cy="4357080"/>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glow rad="228600">
            <a:schemeClr val="accent5">
              <a:satMod val="175000"/>
              <a:alpha val="40000"/>
            </a:schemeClr>
          </a:glow>
        </a:effectLst>
        <a:scene3d>
          <a:camera prst="obliqueBottomLeft"/>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Мишина мама не должна была ставить на стол одновременно все три блюда и предоставлять, таким образом, ребенку возможность выбора. А когда она уже видела, что Миша настроен решительно, лучше было частично пойти ему навстречу, разрешить, например, отпить глоток компота до еды. Но при этом не «делать ему одолжение», не подчеркивать важность этого разрешения, вообще не акцентировать на этом внимания, а в мягкой форме сказать, например, так: «Ну, отпей компот, но немножко, чтобы потом осталось чем запить обед. Отпей четверть стаканчика — это, знаешь, сколько? Это половина от половины стакана».</a:t>
          </a:r>
          <a:br>
            <a:rPr lang="ru-RU" sz="17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br>
          <a:r>
            <a:rPr lang="ru-RU" sz="17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Разумеется, такие разговоры и уговоры за столом не вполне уместны, но это все же лучше, чем ссора и конфликт.</a:t>
          </a:r>
          <a:r>
            <a:rPr lang="ru-RU" sz="1700" kern="1200" dirty="0" smtClean="0"/>
            <a:t/>
          </a:r>
          <a:br>
            <a:rPr lang="ru-RU" sz="1700" kern="1200" dirty="0" smtClean="0"/>
          </a:br>
          <a:endParaRPr lang="ru-RU" sz="1700" kern="1200" dirty="0"/>
        </a:p>
      </dsp:txBody>
      <dsp:txXfrm>
        <a:off x="1076756" y="212695"/>
        <a:ext cx="6199380" cy="39316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988EC-D7C0-41FB-88E1-2B253926098C}">
      <dsp:nvSpPr>
        <dsp:cNvPr id="0" name=""/>
        <dsp:cNvSpPr/>
      </dsp:nvSpPr>
      <dsp:spPr>
        <a:xfrm>
          <a:off x="864061" y="0"/>
          <a:ext cx="6624770" cy="4106700"/>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glow rad="228600">
            <a:schemeClr val="accent5">
              <a:satMod val="175000"/>
              <a:alpha val="40000"/>
            </a:schemeClr>
          </a:glow>
        </a:effectLst>
        <a:scene3d>
          <a:camera prst="obliqueBottomLeft"/>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ea typeface="Calibri"/>
              <a:cs typeface="Times New Roman"/>
            </a:rPr>
            <a:t>Не нужно было предлагать множество разных вариантов в надежде, что девочка согласится на что-то, а либо решительно лишить ее обеда (или только супа), либо уговорить ее съесть, но уж никак не идти на поводу у капризного «не хочу». Более эффективен был бы первый способ, но бабушка вряд ли в силах проявить такую решительность. Ясно, что такими мерами невозможно исправить характер капризного ребенка, разве что удастся избежать именно этих «обеденных» сцен. В целом же для борьбы с капризами необходима долгая воспитательная работа, в которой участвовали бы все члены семьи. При этом очень важно единодушие — твердо выработанная линия поведения всех окружающих ребенка взрослых: малыш легко нащупывает наиболее податливого, наиболее чувствительного к его капризам человека — именно того, кем можно управлять, пользуясь своим любимым оружием…….</a:t>
          </a:r>
          <a:br>
            <a:rPr lang="ru-RU" sz="16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ea typeface="Calibri"/>
              <a:cs typeface="Times New Roman"/>
            </a:rPr>
          </a:br>
          <a:endParaRPr lang="ru-RU" sz="1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endParaRPr>
        </a:p>
      </dsp:txBody>
      <dsp:txXfrm>
        <a:off x="1064534" y="200473"/>
        <a:ext cx="6223824" cy="37057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C4F70-5CB2-4FEF-9523-FCDB0B841C15}">
      <dsp:nvSpPr>
        <dsp:cNvPr id="0" name=""/>
        <dsp:cNvSpPr/>
      </dsp:nvSpPr>
      <dsp:spPr>
        <a:xfrm>
          <a:off x="2736300" y="72017"/>
          <a:ext cx="5281181" cy="4258800"/>
        </a:xfrm>
        <a:prstGeom prst="round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b="0" kern="1200" cap="none" spc="0" dirty="0" smtClean="0">
              <a:ln w="10160">
                <a:solidFill>
                  <a:srgbClr val="0070C0"/>
                </a:solidFill>
                <a:prstDash val="solid"/>
              </a:ln>
              <a:solidFill>
                <a:srgbClr val="0070C0"/>
              </a:solidFill>
              <a:effectLst>
                <a:outerShdw blurRad="38100" dist="32000" dir="5400000" algn="tl">
                  <a:srgbClr val="000000">
                    <a:alpha val="30000"/>
                  </a:srgbClr>
                </a:outerShdw>
              </a:effectLst>
              <a:latin typeface="Bookman Old Style" pitchFamily="18" charset="0"/>
            </a:rPr>
            <a:t>Не стыдите ребенка за плач, не выговаривайте ему, что он большой и как ему не стыдно. Говоря это, вы не успокаиваете его, а добавляет боли.</a:t>
          </a:r>
          <a:br>
            <a:rPr lang="ru-RU" sz="1200" b="0" kern="1200" cap="none" spc="0" dirty="0" smtClean="0">
              <a:ln w="10160">
                <a:solidFill>
                  <a:srgbClr val="0070C0"/>
                </a:solidFill>
                <a:prstDash val="solid"/>
              </a:ln>
              <a:solidFill>
                <a:srgbClr val="0070C0"/>
              </a:solidFill>
              <a:effectLst>
                <a:outerShdw blurRad="38100" dist="32000" dir="5400000" algn="tl">
                  <a:srgbClr val="000000">
                    <a:alpha val="30000"/>
                  </a:srgbClr>
                </a:outerShdw>
              </a:effectLst>
              <a:latin typeface="Bookman Old Style" pitchFamily="18" charset="0"/>
            </a:rPr>
          </a:br>
          <a:r>
            <a:rPr lang="ru-RU" sz="1200" b="0" kern="1200" cap="none" spc="0" dirty="0" smtClean="0">
              <a:ln w="10160">
                <a:solidFill>
                  <a:srgbClr val="0070C0"/>
                </a:solidFill>
                <a:prstDash val="solid"/>
              </a:ln>
              <a:solidFill>
                <a:srgbClr val="0070C0"/>
              </a:solidFill>
              <a:effectLst>
                <a:outerShdw blurRad="38100" dist="32000" dir="5400000" algn="tl">
                  <a:srgbClr val="000000">
                    <a:alpha val="30000"/>
                  </a:srgbClr>
                </a:outerShdw>
              </a:effectLst>
              <a:latin typeface="Bookman Old Style" pitchFamily="18" charset="0"/>
            </a:rPr>
            <a:t>Ему и так плохо, а вы сообщаете ему, что на него все смотрят, что так вести себя некрасиво.</a:t>
          </a:r>
          <a:br>
            <a:rPr lang="ru-RU" sz="1200" b="0" kern="1200" cap="none" spc="0" dirty="0" smtClean="0">
              <a:ln w="10160">
                <a:solidFill>
                  <a:srgbClr val="0070C0"/>
                </a:solidFill>
                <a:prstDash val="solid"/>
              </a:ln>
              <a:solidFill>
                <a:srgbClr val="0070C0"/>
              </a:solidFill>
              <a:effectLst>
                <a:outerShdw blurRad="38100" dist="32000" dir="5400000" algn="tl">
                  <a:srgbClr val="000000">
                    <a:alpha val="30000"/>
                  </a:srgbClr>
                </a:outerShdw>
              </a:effectLst>
              <a:latin typeface="Bookman Old Style" pitchFamily="18" charset="0"/>
            </a:rPr>
          </a:br>
          <a:r>
            <a:rPr lang="ru-RU" sz="1200" b="0" kern="1200" cap="none" spc="0" dirty="0" smtClean="0">
              <a:ln w="10160">
                <a:solidFill>
                  <a:srgbClr val="0070C0"/>
                </a:solidFill>
                <a:prstDash val="solid"/>
              </a:ln>
              <a:solidFill>
                <a:srgbClr val="0070C0"/>
              </a:solidFill>
              <a:effectLst>
                <a:outerShdw blurRad="38100" dist="32000" dir="5400000" algn="tl">
                  <a:srgbClr val="000000">
                    <a:alpha val="30000"/>
                  </a:srgbClr>
                </a:outerShdw>
              </a:effectLst>
              <a:latin typeface="Bookman Old Style" pitchFamily="18" charset="0"/>
            </a:rPr>
            <a:t>После этого разве полегчает? Сочувствие или отвлечение — вот что нужно.</a:t>
          </a:r>
          <a:br>
            <a:rPr lang="ru-RU" sz="1200" b="0" kern="1200" cap="none" spc="0" dirty="0" smtClean="0">
              <a:ln w="10160">
                <a:solidFill>
                  <a:srgbClr val="0070C0"/>
                </a:solidFill>
                <a:prstDash val="solid"/>
              </a:ln>
              <a:solidFill>
                <a:srgbClr val="0070C0"/>
              </a:solidFill>
              <a:effectLst>
                <a:outerShdw blurRad="38100" dist="32000" dir="5400000" algn="tl">
                  <a:srgbClr val="000000">
                    <a:alpha val="30000"/>
                  </a:srgbClr>
                </a:outerShdw>
              </a:effectLst>
              <a:latin typeface="Bookman Old Style" pitchFamily="18" charset="0"/>
            </a:rPr>
          </a:br>
          <a:r>
            <a:rPr lang="ru-RU" sz="1200" b="0" kern="1200" cap="none" spc="0" dirty="0" smtClean="0">
              <a:ln w="10160">
                <a:solidFill>
                  <a:srgbClr val="0070C0"/>
                </a:solidFill>
                <a:prstDash val="solid"/>
              </a:ln>
              <a:solidFill>
                <a:srgbClr val="0070C0"/>
              </a:solidFill>
              <a:effectLst>
                <a:outerShdw blurRad="38100" dist="32000" dir="5400000" algn="tl">
                  <a:srgbClr val="000000">
                    <a:alpha val="30000"/>
                  </a:srgbClr>
                </a:outerShdw>
              </a:effectLst>
              <a:latin typeface="Bookman Old Style" pitchFamily="18" charset="0"/>
            </a:rPr>
            <a:t>Не грозите за плач наказанием и не наказывайте за это.</a:t>
          </a:r>
          <a:br>
            <a:rPr lang="ru-RU" sz="1200" b="0" kern="1200" cap="none" spc="0" dirty="0" smtClean="0">
              <a:ln w="10160">
                <a:solidFill>
                  <a:srgbClr val="0070C0"/>
                </a:solidFill>
                <a:prstDash val="solid"/>
              </a:ln>
              <a:solidFill>
                <a:srgbClr val="0070C0"/>
              </a:solidFill>
              <a:effectLst>
                <a:outerShdw blurRad="38100" dist="32000" dir="5400000" algn="tl">
                  <a:srgbClr val="000000">
                    <a:alpha val="30000"/>
                  </a:srgbClr>
                </a:outerShdw>
              </a:effectLst>
              <a:latin typeface="Bookman Old Style" pitchFamily="18" charset="0"/>
            </a:rPr>
          </a:br>
          <a:r>
            <a:rPr lang="ru-RU" sz="1200" b="0" kern="1200" cap="none" spc="0" dirty="0" smtClean="0">
              <a:ln w="10160">
                <a:solidFill>
                  <a:srgbClr val="0070C0"/>
                </a:solidFill>
                <a:prstDash val="solid"/>
              </a:ln>
              <a:solidFill>
                <a:srgbClr val="0070C0"/>
              </a:solidFill>
              <a:effectLst>
                <a:outerShdw blurRad="38100" dist="32000" dir="5400000" algn="tl">
                  <a:srgbClr val="000000">
                    <a:alpha val="30000"/>
                  </a:srgbClr>
                </a:outerShdw>
              </a:effectLst>
              <a:latin typeface="Bookman Old Style" pitchFamily="18" charset="0"/>
            </a:rPr>
            <a:t>Это жестокость в чистом виде.</a:t>
          </a:r>
          <a:br>
            <a:rPr lang="ru-RU" sz="1200" b="0" kern="1200" cap="none" spc="0" dirty="0" smtClean="0">
              <a:ln w="10160">
                <a:solidFill>
                  <a:srgbClr val="0070C0"/>
                </a:solidFill>
                <a:prstDash val="solid"/>
              </a:ln>
              <a:solidFill>
                <a:srgbClr val="0070C0"/>
              </a:solidFill>
              <a:effectLst>
                <a:outerShdw blurRad="38100" dist="32000" dir="5400000" algn="tl">
                  <a:srgbClr val="000000">
                    <a:alpha val="30000"/>
                  </a:srgbClr>
                </a:outerShdw>
              </a:effectLst>
              <a:latin typeface="Bookman Old Style" pitchFamily="18" charset="0"/>
            </a:rPr>
          </a:br>
          <a:r>
            <a:rPr lang="ru-RU" sz="1200" b="0" kern="1200" cap="none" spc="0" dirty="0" smtClean="0">
              <a:ln w="10160">
                <a:solidFill>
                  <a:srgbClr val="0070C0"/>
                </a:solidFill>
                <a:prstDash val="solid"/>
              </a:ln>
              <a:solidFill>
                <a:srgbClr val="0070C0"/>
              </a:solidFill>
              <a:effectLst>
                <a:outerShdw blurRad="38100" dist="32000" dir="5400000" algn="tl">
                  <a:srgbClr val="000000">
                    <a:alpha val="30000"/>
                  </a:srgbClr>
                </a:outerShdw>
              </a:effectLst>
              <a:latin typeface="Bookman Old Style" pitchFamily="18" charset="0"/>
            </a:rPr>
            <a:t>Особую боль ребенку доставляет не шлепок, а раздраженность папы или мамы, которую он ощущает. Это для маленького человека самое горькое. Замечали, как после шлепка плач становится более отчаянным? Это реакция не на удар, а на раздраженность.</a:t>
          </a:r>
          <a:br>
            <a:rPr lang="ru-RU" sz="1200" b="0" kern="1200" cap="none" spc="0" dirty="0" smtClean="0">
              <a:ln w="10160">
                <a:solidFill>
                  <a:srgbClr val="0070C0"/>
                </a:solidFill>
                <a:prstDash val="solid"/>
              </a:ln>
              <a:solidFill>
                <a:srgbClr val="0070C0"/>
              </a:solidFill>
              <a:effectLst>
                <a:outerShdw blurRad="38100" dist="32000" dir="5400000" algn="tl">
                  <a:srgbClr val="000000">
                    <a:alpha val="30000"/>
                  </a:srgbClr>
                </a:outerShdw>
              </a:effectLst>
              <a:latin typeface="Bookman Old Style" pitchFamily="18" charset="0"/>
            </a:rPr>
          </a:br>
          <a:r>
            <a:rPr lang="ru-RU" sz="1200" b="0" kern="1200" cap="none" spc="0" dirty="0" smtClean="0">
              <a:ln w="10160">
                <a:solidFill>
                  <a:srgbClr val="0070C0"/>
                </a:solidFill>
                <a:prstDash val="solid"/>
              </a:ln>
              <a:solidFill>
                <a:srgbClr val="0070C0"/>
              </a:solidFill>
              <a:effectLst>
                <a:outerShdw blurRad="38100" dist="32000" dir="5400000" algn="tl">
                  <a:srgbClr val="000000">
                    <a:alpha val="30000"/>
                  </a:srgbClr>
                </a:outerShdw>
              </a:effectLst>
              <a:latin typeface="Bookman Old Style" pitchFamily="18" charset="0"/>
            </a:rPr>
            <a:t>Думается, во многих случаях это происходит потому, что родители на публике стыдятся плачущего ребенка. Но стоит понять, что многие люди, которые слышат и видят вашего плачущего ребенка, не возмущаются из-за шума, а сочувствуют малышу, ну а если кто-то и станет возмущаться и пытаться угрозами помочь делу, «сейчас я тебя заберу», с чистой совестью игнорируйте это.</a:t>
          </a:r>
          <a:r>
            <a:rPr lang="ru-RU" sz="1200" kern="1200" dirty="0" smtClean="0">
              <a:ln>
                <a:solidFill>
                  <a:srgbClr val="0070C0"/>
                </a:solidFill>
              </a:ln>
              <a:solidFill>
                <a:srgbClr val="0070C0"/>
              </a:solidFill>
            </a:rPr>
            <a:t/>
          </a:r>
          <a:br>
            <a:rPr lang="ru-RU" sz="1200" kern="1200" dirty="0" smtClean="0">
              <a:ln>
                <a:solidFill>
                  <a:srgbClr val="0070C0"/>
                </a:solidFill>
              </a:ln>
              <a:solidFill>
                <a:srgbClr val="0070C0"/>
              </a:solidFill>
            </a:rPr>
          </a:br>
          <a:r>
            <a:rPr lang="ru-RU" sz="1200" kern="1200" dirty="0" smtClean="0"/>
            <a:t/>
          </a:r>
          <a:br>
            <a:rPr lang="ru-RU" sz="1200" kern="1200" dirty="0" smtClean="0"/>
          </a:br>
          <a:endParaRPr lang="ru-RU" sz="1200" kern="1200" dirty="0"/>
        </a:p>
      </dsp:txBody>
      <dsp:txXfrm>
        <a:off x="2944197" y="279914"/>
        <a:ext cx="4865387" cy="38430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F74D41-A2D5-4815-A117-E0CEFC850592}" type="datetimeFigureOut">
              <a:rPr lang="ru-RU" smtClean="0"/>
              <a:t>13.11.2014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EADBD0-CF30-4BE2-B358-54CA4F412E48}" type="slidenum">
              <a:rPr lang="ru-RU" smtClean="0"/>
              <a:t>‹#›</a:t>
            </a:fld>
            <a:endParaRPr lang="ru-RU"/>
          </a:p>
        </p:txBody>
      </p:sp>
    </p:spTree>
    <p:extLst>
      <p:ext uri="{BB962C8B-B14F-4D97-AF65-F5344CB8AC3E}">
        <p14:creationId xmlns:p14="http://schemas.microsoft.com/office/powerpoint/2010/main" val="1724045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5EADBD0-CF30-4BE2-B358-54CA4F412E48}" type="slidenum">
              <a:rPr lang="ru-RU" smtClean="0"/>
              <a:t>9</a:t>
            </a:fld>
            <a:endParaRPr lang="ru-RU"/>
          </a:p>
        </p:txBody>
      </p:sp>
    </p:spTree>
    <p:extLst>
      <p:ext uri="{BB962C8B-B14F-4D97-AF65-F5344CB8AC3E}">
        <p14:creationId xmlns:p14="http://schemas.microsoft.com/office/powerpoint/2010/main" val="3273513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13.11.2014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13.11.2014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13.11.2014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13.11.2014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13.11.2014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13.11.2014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jpg"/><Relationship Id="rId7"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9796" y="1233037"/>
            <a:ext cx="7772400" cy="1470025"/>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6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А я </a:t>
            </a:r>
            <a:r>
              <a:rPr lang="ru-RU" sz="8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хочу</a:t>
            </a:r>
            <a:r>
              <a:rPr lang="ru-RU" sz="8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ru-RU" sz="8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2708920"/>
            <a:ext cx="4248472" cy="25298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Подзаголовок 2"/>
          <p:cNvSpPr>
            <a:spLocks noGrp="1"/>
          </p:cNvSpPr>
          <p:nvPr>
            <p:ph type="subTitle" idx="1"/>
          </p:nvPr>
        </p:nvSpPr>
        <p:spPr>
          <a:xfrm>
            <a:off x="1187624" y="3943605"/>
            <a:ext cx="6400800" cy="1752600"/>
          </a:xfrm>
        </p:spPr>
        <p:txBody>
          <a:bodyPr>
            <a:prstTxWarp prst="textArchDown">
              <a:avLst/>
            </a:prstTxWarp>
            <a:scene3d>
              <a:camera prst="perspectiveRight"/>
              <a:lightRig rig="threePt" dir="t"/>
            </a:scene3d>
          </a:bodyPr>
          <a:lstStyle/>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«Капризы и упрямство»</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3960216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style.rotation</p:attrName>
                                        </p:attrNameLst>
                                      </p:cBhvr>
                                      <p:tavLst>
                                        <p:tav tm="0">
                                          <p:val>
                                            <p:fltVal val="720"/>
                                          </p:val>
                                        </p:tav>
                                        <p:tav tm="100000">
                                          <p:val>
                                            <p:fltVal val="0"/>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arn(inVertical)">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556792"/>
            <a:ext cx="8229600" cy="792088"/>
          </a:xfrm>
        </p:spPr>
        <p:txBody>
          <a:bodyPr>
            <a:prstTxWarp prst="textArchUp">
              <a:avLst/>
            </a:prstTxWarp>
          </a:bodyPr>
          <a:lstStyle/>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 неаккуратности </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Объект 2"/>
          <p:cNvSpPr>
            <a:spLocks noGrp="1"/>
          </p:cNvSpPr>
          <p:nvPr>
            <p:ph sz="half" idx="1"/>
          </p:nvPr>
        </p:nvSpPr>
        <p:spPr>
          <a:xfrm>
            <a:off x="4644008" y="1700808"/>
            <a:ext cx="4038600" cy="4525963"/>
          </a:xfrm>
        </p:spPr>
        <p:txBody>
          <a:bodyPr>
            <a:normAutofit fontScale="55000" lnSpcReduction="20000"/>
          </a:bodyPr>
          <a:lstStyle/>
          <a:p>
            <a:pPr marL="0" indent="0">
              <a:buNone/>
            </a:pPr>
            <a:endParaRPr lang="ru-RU" dirty="0" smtClean="0"/>
          </a:p>
          <a:p>
            <a:pPr marL="0" indent="0">
              <a:buNone/>
            </a:pPr>
            <a:endParaRPr lang="ru-RU" dirty="0"/>
          </a:p>
          <a:p>
            <a:pPr marL="0" indent="0">
              <a:buNone/>
            </a:pPr>
            <a:r>
              <a:rPr lang="ru-RU" sz="29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Constantia" pitchFamily="18" charset="0"/>
              </a:rPr>
              <a:t>Жалобы </a:t>
            </a:r>
            <a:r>
              <a:rPr lang="ru-RU" sz="29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Constantia" pitchFamily="18" charset="0"/>
              </a:rPr>
              <a:t>на неаккуратность ребенка занимают второе место после жалоб на капризы и упрямство за столом.</a:t>
            </a:r>
            <a:br>
              <a:rPr lang="ru-RU" sz="29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Constantia" pitchFamily="18" charset="0"/>
              </a:rPr>
            </a:br>
            <a:r>
              <a:rPr lang="ru-RU" sz="29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Constantia" pitchFamily="18" charset="0"/>
              </a:rPr>
              <a:t>Причина здесь та же самая: родители не учитывают возможностей малыша, его возрастные особенности. Требовать от ребенка 3-4 лет, чтобы он всегда был чистым, не трогал руками землю или камушки, не становился на колени в новых брюках, не гладил бездомного котенка, не мял и не рвал одежду, а когда плачет, вытирал глаза не кулаком, а чистым платочком, - бесполезно. В естественном общении с окружающим он познает мир.</a:t>
            </a:r>
            <a:r>
              <a:rPr lang="ru-RU" sz="2900" dirty="0"/>
              <a:t/>
            </a:r>
            <a:br>
              <a:rPr lang="ru-RU" sz="2900" dirty="0"/>
            </a:br>
            <a:endParaRPr lang="ru-RU" sz="2900" dirty="0"/>
          </a:p>
        </p:txBody>
      </p:sp>
      <p:pic>
        <p:nvPicPr>
          <p:cNvPr id="5" name="Объект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95536" y="2348880"/>
            <a:ext cx="4038600" cy="2688381"/>
          </a:xfrm>
          <a:prstGeom prst="rect">
            <a:avLst/>
          </a:prstGeom>
          <a:ln>
            <a:noFill/>
          </a:ln>
          <a:effectLst>
            <a:reflection blurRad="6350" stA="50000" endA="275" endPos="40000" dist="1016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46517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980728"/>
            <a:ext cx="8229600" cy="1008112"/>
          </a:xfrm>
        </p:spPr>
        <p:txBody>
          <a:bodyPr>
            <a:noAutofit/>
          </a:bodyPr>
          <a:lstStyle/>
          <a:p>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Как же успокоить ребенка, отвлечь его внимание?</a:t>
            </a:r>
            <a:endPar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5" name="Объект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56176" y="2132856"/>
            <a:ext cx="2592288" cy="3096343"/>
          </a:xfrm>
          <a:prstGeom prst="rect">
            <a:avLst/>
          </a:prstGeom>
          <a:ln>
            <a:noFill/>
          </a:ln>
          <a:effectLst>
            <a:glow rad="63500">
              <a:schemeClr val="accent1">
                <a:satMod val="175000"/>
                <a:alpha val="40000"/>
              </a:schemeClr>
            </a:glow>
            <a:outerShdw blurRad="152400" dist="317500" dir="5400000" sx="90000" sy="-19000" rotWithShape="0">
              <a:prstClr val="black">
                <a:alpha val="15000"/>
              </a:prstClr>
            </a:outerShdw>
            <a:softEdge rad="112500"/>
          </a:effectLst>
        </p:spPr>
      </p:pic>
      <p:sp>
        <p:nvSpPr>
          <p:cNvPr id="3" name="Объект 2"/>
          <p:cNvSpPr>
            <a:spLocks noGrp="1"/>
          </p:cNvSpPr>
          <p:nvPr>
            <p:ph sz="half" idx="1"/>
          </p:nvPr>
        </p:nvSpPr>
        <p:spPr>
          <a:xfrm>
            <a:off x="323528" y="1700808"/>
            <a:ext cx="5987008" cy="4525963"/>
          </a:xfrm>
        </p:spPr>
        <p:txBody>
          <a:bodyPr>
            <a:normAutofit fontScale="55000" lnSpcReduction="20000"/>
          </a:bodyPr>
          <a:lstStyle/>
          <a:p>
            <a:pPr marL="0" indent="0">
              <a:buNone/>
            </a:pPr>
            <a:endParaRPr lang="ru-RU" sz="2900" dirty="0" smtClean="0">
              <a:latin typeface="Constantia" pitchFamily="18" charset="0"/>
            </a:endParaRPr>
          </a:p>
          <a:p>
            <a:pPr marL="0" indent="0">
              <a:buNone/>
            </a:pPr>
            <a:endParaRPr lang="ru-RU" sz="2900" dirty="0" smtClean="0">
              <a:effectLst>
                <a:reflection blurRad="6350" stA="50000" endA="300" endPos="50000" dist="60007" dir="5400000" sy="-100000" algn="bl" rotWithShape="0"/>
              </a:effectLst>
              <a:latin typeface="Constantia" pitchFamily="18" charset="0"/>
            </a:endParaRPr>
          </a:p>
          <a:p>
            <a:pPr marL="0" indent="0">
              <a:buNone/>
            </a:pPr>
            <a:r>
              <a:rPr lang="ru-RU" sz="2900" b="1" dirty="0" smtClean="0">
                <a:ln w="10541" cmpd="sng">
                  <a:solidFill>
                    <a:srgbClr val="002060"/>
                  </a:solidFill>
                  <a:prstDash val="solid"/>
                </a:ln>
                <a:solidFill>
                  <a:srgbClr val="002060"/>
                </a:solidFill>
                <a:effectLst/>
                <a:latin typeface="Constantia" pitchFamily="18" charset="0"/>
              </a:rPr>
              <a:t>Попробуйте </a:t>
            </a:r>
            <a:r>
              <a:rPr lang="ru-RU" sz="2900" b="1" dirty="0">
                <a:ln w="10541" cmpd="sng">
                  <a:solidFill>
                    <a:srgbClr val="002060"/>
                  </a:solidFill>
                  <a:prstDash val="solid"/>
                </a:ln>
                <a:solidFill>
                  <a:srgbClr val="002060"/>
                </a:solidFill>
                <a:effectLst/>
                <a:latin typeface="Constantia" pitchFamily="18" charset="0"/>
              </a:rPr>
              <a:t>«сыграть» в отвлечение. Сделайте вид, что заинтересовались чем-то неожиданным, интересным, а вовсе не привлекаете его внимание. Причем хорошо, чтобы это было действительно что-то новое для ребенка, например монетка, какая-нибудь вещичка.</a:t>
            </a:r>
            <a:br>
              <a:rPr lang="ru-RU" sz="2900" b="1" dirty="0">
                <a:ln w="10541" cmpd="sng">
                  <a:solidFill>
                    <a:srgbClr val="002060"/>
                  </a:solidFill>
                  <a:prstDash val="solid"/>
                </a:ln>
                <a:solidFill>
                  <a:srgbClr val="002060"/>
                </a:solidFill>
                <a:effectLst/>
                <a:latin typeface="Constantia" pitchFamily="18" charset="0"/>
              </a:rPr>
            </a:br>
            <a:r>
              <a:rPr lang="ru-RU" sz="2900" b="1" dirty="0">
                <a:ln w="10541" cmpd="sng">
                  <a:solidFill>
                    <a:srgbClr val="002060"/>
                  </a:solidFill>
                  <a:prstDash val="solid"/>
                </a:ln>
                <a:solidFill>
                  <a:srgbClr val="002060"/>
                </a:solidFill>
                <a:effectLst/>
                <a:latin typeface="Constantia" pitchFamily="18" charset="0"/>
              </a:rPr>
              <a:t>Возьмите на прогулку «неожиданные пустячки», чтобы чем-то отвлечь внимание малыша, какой-нибудь шарик, колечко — словом, что угодно.</a:t>
            </a:r>
            <a:br>
              <a:rPr lang="ru-RU" sz="2900" b="1" dirty="0">
                <a:ln w="10541" cmpd="sng">
                  <a:solidFill>
                    <a:srgbClr val="002060"/>
                  </a:solidFill>
                  <a:prstDash val="solid"/>
                </a:ln>
                <a:solidFill>
                  <a:srgbClr val="002060"/>
                </a:solidFill>
                <a:effectLst/>
                <a:latin typeface="Constantia" pitchFamily="18" charset="0"/>
              </a:rPr>
            </a:br>
            <a:r>
              <a:rPr lang="ru-RU" sz="2900" b="1" dirty="0">
                <a:ln w="10541" cmpd="sng">
                  <a:solidFill>
                    <a:srgbClr val="002060"/>
                  </a:solidFill>
                  <a:prstDash val="solid"/>
                </a:ln>
                <a:solidFill>
                  <a:srgbClr val="002060"/>
                </a:solidFill>
                <a:effectLst/>
                <a:latin typeface="Constantia" pitchFamily="18" charset="0"/>
              </a:rPr>
              <a:t>И вот как это выглядит. Начинается без видимой причины плач, капризы — сделайте вид, что поглощены рассматриванием вытащенного из кармана предмета. Рассматриваете и удивленно рассуждаете сами с собой: «Интересное, какое колечко. Точно помню, что, когда выходила из дома, камушек на нем был синий, а теперь он красный. (Вы безмерно удивлены.)</a:t>
            </a:r>
            <a:br>
              <a:rPr lang="ru-RU" sz="2900" b="1" dirty="0">
                <a:ln w="10541" cmpd="sng">
                  <a:solidFill>
                    <a:srgbClr val="002060"/>
                  </a:solidFill>
                  <a:prstDash val="solid"/>
                </a:ln>
                <a:solidFill>
                  <a:srgbClr val="002060"/>
                </a:solidFill>
                <a:effectLst/>
                <a:latin typeface="Constantia" pitchFamily="18" charset="0"/>
              </a:rPr>
            </a:br>
            <a:r>
              <a:rPr lang="ru-RU" sz="2900" b="1" dirty="0">
                <a:ln w="10541" cmpd="sng">
                  <a:solidFill>
                    <a:srgbClr val="002060"/>
                  </a:solidFill>
                  <a:prstDash val="solid"/>
                </a:ln>
                <a:solidFill>
                  <a:srgbClr val="002060"/>
                </a:solidFill>
                <a:effectLst/>
                <a:latin typeface="Constantia" pitchFamily="18" charset="0"/>
              </a:rPr>
              <a:t>Может, он, побывав в темноте, в кармане изменил цвет? Ну-ка ты, Наташа, положи в карман, а по­том вытащи — какой он станет?»</a:t>
            </a:r>
            <a:r>
              <a:rPr lang="ru-RU" b="1" dirty="0">
                <a:ln w="10541" cmpd="sng">
                  <a:solidFill>
                    <a:srgbClr val="002060"/>
                  </a:solidFill>
                  <a:prstDash val="solid"/>
                </a:ln>
                <a:solidFill>
                  <a:srgbClr val="002060"/>
                </a:solidFill>
                <a:effectLst>
                  <a:reflection blurRad="6350" stA="50000" endA="300" endPos="50000" dist="60007" dir="5400000" sy="-100000" algn="bl" rotWithShape="0"/>
                </a:effectLst>
              </a:rPr>
              <a:t/>
            </a:r>
            <a:br>
              <a:rPr lang="ru-RU" b="1" dirty="0">
                <a:ln w="10541" cmpd="sng">
                  <a:solidFill>
                    <a:srgbClr val="002060"/>
                  </a:solidFill>
                  <a:prstDash val="solid"/>
                </a:ln>
                <a:solidFill>
                  <a:srgbClr val="002060"/>
                </a:solidFill>
                <a:effectLst>
                  <a:reflection blurRad="6350" stA="50000" endA="300" endPos="50000" dist="60007" dir="5400000" sy="-100000" algn="bl" rotWithShape="0"/>
                </a:effectLst>
              </a:rPr>
            </a:br>
            <a:r>
              <a:rPr lang="ru-RU" dirty="0"/>
              <a:t/>
            </a:r>
            <a:br>
              <a:rPr lang="ru-RU" dirty="0"/>
            </a:br>
            <a:endParaRPr lang="ru-RU" dirty="0"/>
          </a:p>
        </p:txBody>
      </p:sp>
    </p:spTree>
    <p:extLst>
      <p:ext uri="{BB962C8B-B14F-4D97-AF65-F5344CB8AC3E}">
        <p14:creationId xmlns:p14="http://schemas.microsoft.com/office/powerpoint/2010/main" val="35835296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plus(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420888"/>
            <a:ext cx="3336032" cy="2881385"/>
          </a:xfrm>
          <a:prstGeom prst="rect">
            <a:avLst/>
          </a:prstGeom>
          <a:ln>
            <a:noFill/>
          </a:ln>
          <a:effectLst>
            <a:softEdge rad="112500"/>
          </a:effectLst>
        </p:spPr>
      </p:pic>
      <p:graphicFrame>
        <p:nvGraphicFramePr>
          <p:cNvPr id="6" name="Объект 5"/>
          <p:cNvGraphicFramePr>
            <a:graphicFrameLocks noGrp="1"/>
          </p:cNvGraphicFramePr>
          <p:nvPr>
            <p:ph idx="1"/>
            <p:extLst>
              <p:ext uri="{D42A27DB-BD31-4B8C-83A1-F6EECF244321}">
                <p14:modId xmlns:p14="http://schemas.microsoft.com/office/powerpoint/2010/main" val="24999098"/>
              </p:ext>
            </p:extLst>
          </p:nvPr>
        </p:nvGraphicFramePr>
        <p:xfrm>
          <a:off x="467544" y="1844824"/>
          <a:ext cx="8229600" cy="43533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Заголовок 1"/>
          <p:cNvSpPr>
            <a:spLocks noGrp="1"/>
          </p:cNvSpPr>
          <p:nvPr>
            <p:ph type="title"/>
          </p:nvPr>
        </p:nvSpPr>
        <p:spPr>
          <a:xfrm>
            <a:off x="467544" y="1124744"/>
            <a:ext cx="8229600" cy="576064"/>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Е</a:t>
            </a:r>
            <a:r>
              <a:rPr lang="ru-RU"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сли </a:t>
            </a:r>
            <a:r>
              <a:rPr lang="ru-RU"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ваш ребенок устраивает сцену на </a:t>
            </a:r>
            <a:r>
              <a:rPr lang="ru-RU" sz="27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улице</a:t>
            </a:r>
            <a:r>
              <a:rPr lang="ru-RU"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p>
        </p:txBody>
      </p:sp>
    </p:spTree>
    <p:extLst>
      <p:ext uri="{BB962C8B-B14F-4D97-AF65-F5344CB8AC3E}">
        <p14:creationId xmlns:p14="http://schemas.microsoft.com/office/powerpoint/2010/main" val="181209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412776"/>
            <a:ext cx="8435280" cy="720080"/>
          </a:xfrm>
        </p:spPr>
        <p:txBody>
          <a:bodyPr>
            <a:noAutofit/>
          </a:bodyPr>
          <a:lstStyle/>
          <a:p>
            <a:pPr algn="ctr"/>
            <a:r>
              <a:rPr lang="ru-RU" sz="240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Constantia" pitchFamily="18" charset="0"/>
              </a:rPr>
              <a:t>Как быть, если ребенок в истерике бросается на </a:t>
            </a:r>
            <a:r>
              <a:rPr lang="ru-RU" sz="2400" dirty="0">
                <a:ln w="12700">
                  <a:solidFill>
                    <a:schemeClr val="tx2">
                      <a:satMod val="155000"/>
                    </a:schemeClr>
                  </a:solidFill>
                  <a:prstDash val="solid"/>
                </a:ln>
                <a:solidFill>
                  <a:srgbClr val="002060"/>
                </a:solidFill>
                <a:effectLst/>
                <a:latin typeface="Constantia" pitchFamily="18" charset="0"/>
              </a:rPr>
              <a:t>пол</a:t>
            </a:r>
            <a:r>
              <a:rPr lang="ru-RU" sz="240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Constantia" pitchFamily="18" charset="0"/>
              </a:rPr>
              <a:t>, орет, бьется руками, ногами и даже головой об пол?</a:t>
            </a:r>
            <a:r>
              <a:rPr lang="ru-RU" sz="2400" dirty="0">
                <a:solidFill>
                  <a:srgbClr val="002060"/>
                </a:solidFill>
              </a:rPr>
              <a:t/>
            </a:r>
            <a:br>
              <a:rPr lang="ru-RU" sz="2400" dirty="0">
                <a:solidFill>
                  <a:srgbClr val="002060"/>
                </a:solidFill>
              </a:rPr>
            </a:br>
            <a:endParaRPr lang="ru-RU" sz="2400" dirty="0">
              <a:solidFill>
                <a:srgbClr val="002060"/>
              </a:solidFill>
            </a:endParaRPr>
          </a:p>
        </p:txBody>
      </p:sp>
      <p:pic>
        <p:nvPicPr>
          <p:cNvPr id="5" name="Объект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95738" y="2546189"/>
            <a:ext cx="4321175" cy="2878460"/>
          </a:xfrm>
          <a:prstGeom prst="rect">
            <a:avLst/>
          </a:prstGeom>
          <a:ln>
            <a:noFill/>
          </a:ln>
          <a:effectLst>
            <a:softEdge rad="112500"/>
          </a:effectLst>
        </p:spPr>
      </p:pic>
      <p:sp>
        <p:nvSpPr>
          <p:cNvPr id="4" name="Текст 3"/>
          <p:cNvSpPr>
            <a:spLocks noGrp="1"/>
          </p:cNvSpPr>
          <p:nvPr>
            <p:ph type="body" sz="half" idx="2"/>
          </p:nvPr>
        </p:nvSpPr>
        <p:spPr>
          <a:xfrm>
            <a:off x="467544" y="1916832"/>
            <a:ext cx="3168352" cy="4137323"/>
          </a:xfrm>
        </p:spPr>
        <p:txBody>
          <a:bodyPr/>
          <a:lstStyle/>
          <a:p>
            <a:r>
              <a:rPr lang="ru-RU"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Разумеется, нельзя уступать ребенку, потому что тогда он нарочно будет устраивать истерики, испытывая вас и желая добиться своего.</a:t>
            </a:r>
            <a:br>
              <a:rPr lang="ru-RU"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br>
            <a:r>
              <a:rPr lang="ru-RU"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Не спорьте с ним, потому что в таком состоянии он не поймет, что не прав. Иной ребенок скорее остывает, если мать оставляет его одного и продолжает заниматься своим делом.</a:t>
            </a:r>
            <a:br>
              <a:rPr lang="ru-RU"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br>
            <a:r>
              <a:rPr lang="ru-RU"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Более упрямый ребенок будет кричать целый час, пока мать не сделает сама шаг навстречу. Мать может обнять его, показать свое желание помириться, как только истерика начнет затихать.</a:t>
            </a:r>
          </a:p>
          <a:p>
            <a:endParaRPr lang="ru-RU"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15179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1916832"/>
            <a:ext cx="8229600" cy="1143000"/>
          </a:xfrm>
        </p:spPr>
        <p:txBody>
          <a:bodyPr>
            <a:prstTxWarp prst="textArchUp">
              <a:avLst/>
            </a:prstTxWarp>
          </a:bodyPr>
          <a:lstStyle/>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0000" endA="300" endPos="50000" dist="60007" dir="5400000" sy="-100000" algn="bl" rotWithShape="0"/>
                </a:effectLst>
              </a:rPr>
              <a:t>Обобщение</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Объект 3"/>
          <p:cNvSpPr>
            <a:spLocks noGrp="1"/>
          </p:cNvSpPr>
          <p:nvPr>
            <p:ph idx="1"/>
          </p:nvPr>
        </p:nvSpPr>
        <p:spPr>
          <a:xfrm>
            <a:off x="1115616" y="2204864"/>
            <a:ext cx="6984776" cy="3600399"/>
          </a:xfrm>
        </p:spPr>
        <p:txBody>
          <a:bodyPr>
            <a:normAutofit fontScale="55000" lnSpcReduction="20000"/>
          </a:bodyPr>
          <a:lstStyle/>
          <a:p>
            <a:pPr marL="0" indent="0">
              <a:buNone/>
            </a:pPr>
            <a:endPar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0" indent="0" algn="ctr">
              <a:buNone/>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Прежде </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всего, взрослым нужно изменить свое обычное поведение, постараться вырваться из зависимости от капризов ребенка. Позиция родителей должна стать более твердой. Малыш, хоть и с опозданием, усвоит, что нельзя — это нельзя, а надо — это надо, что отказ от чего-то совсем не значит, что ему тут же предложат что-то взамен.</a:t>
            </a:r>
            <a:b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Одновременно взрослые должны сделать еще одно, более сложное дело - сформировать у ребенка конструктивные способы поведения; научить его «хотеть» что-то конкретное и прилагать собственные усилия, чтобы удовлетворить свои желания;</a:t>
            </a:r>
            <a:b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выработать</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настойчивость </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 достижении поставленной цели, научить преодолевать трудности, развивать активность и самостоятельность, которые у таких детей, как правило, совершенно не развиты.</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86657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052736"/>
            <a:ext cx="8424936" cy="5400600"/>
          </a:xfrm>
          <a:prstGeom prst="rect">
            <a:avLst/>
          </a:prstGeom>
          <a:ln>
            <a:noFill/>
          </a:ln>
          <a:effectLst>
            <a:softEdge rad="112500"/>
          </a:effectLst>
        </p:spPr>
      </p:pic>
      <p:sp>
        <p:nvSpPr>
          <p:cNvPr id="2" name="Заголовок 1"/>
          <p:cNvSpPr>
            <a:spLocks noGrp="1"/>
          </p:cNvSpPr>
          <p:nvPr>
            <p:ph type="title"/>
          </p:nvPr>
        </p:nvSpPr>
        <p:spPr>
          <a:xfrm>
            <a:off x="467544" y="1844824"/>
            <a:ext cx="8229600" cy="1143000"/>
          </a:xfrm>
        </p:spPr>
        <p:txBody>
          <a:bodyPr>
            <a:prstTxWarp prst="textDeflate">
              <a:avLst/>
            </a:prstTxWarp>
          </a:bodyPr>
          <a:lstStyle/>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Спасибо за внимание!</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93771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8"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5000" fill="hold"/>
                                        <p:tgtEl>
                                          <p:spTgt spid="2"/>
                                        </p:tgtEl>
                                        <p:attrNameLst>
                                          <p:attrName>ppt_x</p:attrName>
                                        </p:attrNameLst>
                                      </p:cBhvr>
                                      <p:tavLst>
                                        <p:tav tm="0">
                                          <p:val>
                                            <p:strVal val="#ppt_x"/>
                                          </p:val>
                                        </p:tav>
                                        <p:tav tm="100000">
                                          <p:val>
                                            <p:strVal val="#ppt_x"/>
                                          </p:val>
                                        </p:tav>
                                      </p:tavLst>
                                    </p:anim>
                                    <p:anim calcmode="lin" valueType="num">
                                      <p:cBhvr>
                                        <p:cTn id="13" dur="15000" fill="hold"/>
                                        <p:tgtEl>
                                          <p:spTgt spid="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28919"/>
            <a:ext cx="8229600" cy="45719"/>
          </a:xfrm>
        </p:spPr>
        <p:txBody>
          <a:bodyPr>
            <a:normAutofit fontScale="90000"/>
          </a:bodyPr>
          <a:lstStyle/>
          <a:p>
            <a:endParaRPr lang="ru-RU"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1412776"/>
            <a:ext cx="4464496" cy="432712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Объект 2"/>
          <p:cNvSpPr>
            <a:spLocks noGrp="1"/>
          </p:cNvSpPr>
          <p:nvPr>
            <p:ph idx="1"/>
          </p:nvPr>
        </p:nvSpPr>
        <p:spPr>
          <a:xfrm>
            <a:off x="457200" y="476672"/>
            <a:ext cx="3754760" cy="5649491"/>
          </a:xfrm>
        </p:spPr>
        <p:txBody>
          <a:bodyPr>
            <a:normAutofit lnSpcReduction="10000"/>
            <a:scene3d>
              <a:camera prst="orthographicFront"/>
              <a:lightRig rig="threePt" dir="t"/>
            </a:scene3d>
            <a:sp3d extrusionH="57150">
              <a:bevelT w="50800" h="38100" prst="riblet"/>
            </a:sp3d>
          </a:bodyPr>
          <a:lstStyle/>
          <a:p>
            <a:pPr marL="0" indent="0">
              <a:buNone/>
            </a:pPr>
            <a:endParaRPr lang="ru-RU" dirty="0" smtClean="0"/>
          </a:p>
          <a:p>
            <a:pPr marL="0" indent="0">
              <a:buNone/>
            </a:pP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Наши </a:t>
            </a: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дети рождаются для радостной и счастливой жизни, а всегда ли так бывает, не омрачается ли жизнь капризами и упрямством - это во многом зависит от нас, взрослых. Как помочь ребенку избавиться от этих черт </a:t>
            </a: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характера?</a:t>
            </a:r>
            <a:endPar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0" indent="0">
              <a:buNone/>
            </a:pPr>
            <a:endParaRPr lang="ru-RU" dirty="0"/>
          </a:p>
        </p:txBody>
      </p:sp>
    </p:spTree>
    <p:extLst>
      <p:ext uri="{BB962C8B-B14F-4D97-AF65-F5344CB8AC3E}">
        <p14:creationId xmlns:p14="http://schemas.microsoft.com/office/powerpoint/2010/main" val="42819851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052736"/>
            <a:ext cx="7920880" cy="936104"/>
          </a:xfrm>
        </p:spPr>
        <p:txBody>
          <a:bodyPr>
            <a:prstTxWarp prst="textCurveUp">
              <a:avLst/>
            </a:prstTxWarp>
          </a:bodyPr>
          <a:lstStyle/>
          <a:p>
            <a:r>
              <a:rPr lang="ru-RU"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«Капризы и упрямство»</a:t>
            </a:r>
            <a:endParaRPr lang="ru-RU"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Объект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43524" y="2276872"/>
            <a:ext cx="3188915" cy="3312368"/>
          </a:xfrm>
          <a:prstGeom prst="ellipse">
            <a:avLst/>
          </a:prstGeom>
          <a:ln>
            <a:noFill/>
          </a:ln>
          <a:effectLst>
            <a:softEdge rad="112500"/>
          </a:effectLst>
        </p:spPr>
      </p:pic>
      <p:sp>
        <p:nvSpPr>
          <p:cNvPr id="4" name="Текст 3"/>
          <p:cNvSpPr>
            <a:spLocks noGrp="1"/>
          </p:cNvSpPr>
          <p:nvPr>
            <p:ph type="body" sz="half" idx="2"/>
          </p:nvPr>
        </p:nvSpPr>
        <p:spPr>
          <a:xfrm>
            <a:off x="899592" y="2132856"/>
            <a:ext cx="4618856" cy="3744415"/>
          </a:xfrm>
        </p:spPr>
        <p:txBody>
          <a:bodyPr>
            <a:noAutofit/>
          </a:bodyPr>
          <a:lstStyle/>
          <a:p>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pitchFamily="18" charset="0"/>
              </a:rPr>
              <a:t>Что мы понимаем под словом «капризы»?</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pitchFamily="18" charset="0"/>
              </a:rPr>
            </a:b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pitchFamily="18" charset="0"/>
              </a:rPr>
              <a:t>Это когда ребенок знает, что нельзя, но настаивает. Упрямство и капризы у детей — нередкое явление</a:t>
            </a: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pitchFamily="18" charset="0"/>
              </a:rPr>
              <a:t>.</a:t>
            </a:r>
          </a:p>
          <a:p>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pitchFamily="18" charset="0"/>
              </a:rPr>
              <a:t>Чаше всего упрямство в резкой форме проявляется у детей в 2,5-3 года, в дальнейшем поведение нормализуется, и лишь иногда наблюдается «вторая волна» упрямства в среднем дошкольном возрасте, около 5 лет. Капризность же обычно развивается, начиная с 4 лет,   — две стороны одного и того же нарушения поведения: у детей более сильных это выражается в упрямстве, у слабых — в капризах.</a:t>
            </a:r>
            <a:r>
              <a:rPr lang="ru-RU" sz="1600" dirty="0">
                <a:effectLst>
                  <a:outerShdw blurRad="38100" dist="38100" dir="2700000" algn="tl">
                    <a:srgbClr val="000000">
                      <a:alpha val="43137"/>
                    </a:srgbClr>
                  </a:outerShdw>
                </a:effectLst>
              </a:rPr>
              <a:t/>
            </a:r>
            <a:br>
              <a:rPr lang="ru-RU" sz="1600" dirty="0">
                <a:effectLst>
                  <a:outerShdw blurRad="38100" dist="38100" dir="2700000" algn="tl">
                    <a:srgbClr val="000000">
                      <a:alpha val="43137"/>
                    </a:srgbClr>
                  </a:outerShdw>
                </a:effectLst>
              </a:rPr>
            </a:br>
            <a:endParaRPr lang="ru-RU"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1208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style.rotation</p:attrName>
                                        </p:attrNameLst>
                                      </p:cBhvr>
                                      <p:tavLst>
                                        <p:tav tm="0">
                                          <p:val>
                                            <p:fltVal val="720"/>
                                          </p:val>
                                        </p:tav>
                                        <p:tav tm="100000">
                                          <p:val>
                                            <p:fltVal val="0"/>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heel(1)">
                                      <p:cBhvr>
                                        <p:cTn id="21" dur="20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wheel(1)">
                                      <p:cBhvr>
                                        <p:cTn id="26"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908720"/>
            <a:ext cx="8229600" cy="1224136"/>
          </a:xfrm>
        </p:spPr>
        <p:txBody>
          <a:bodyPr>
            <a:normAutofit/>
            <a:scene3d>
              <a:camera prst="perspectiveBelow"/>
              <a:lightRig rig="threePt" dir="t"/>
            </a:scene3d>
            <a:sp3d extrusionH="57150">
              <a:bevelT w="69850" h="69850" prst="divot"/>
            </a:sp3d>
          </a:bodyPr>
          <a:lstStyle/>
          <a:p>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0000" endA="300" endPos="50000" dist="60007" dir="5400000" sy="-100000" algn="bl" rotWithShape="0"/>
                </a:effectLst>
              </a:rPr>
              <a:t>В чем отличие капризов от упрямства ?</a:t>
            </a:r>
            <a:endPar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0000" endA="300" endPos="50000" dist="60007" dir="5400000" sy="-100000" algn="bl" rotWithShape="0"/>
              </a:effectLst>
            </a:endParaRPr>
          </a:p>
        </p:txBody>
      </p:sp>
      <p:graphicFrame>
        <p:nvGraphicFramePr>
          <p:cNvPr id="10" name="Объект 9"/>
          <p:cNvGraphicFramePr>
            <a:graphicFrameLocks noGrp="1"/>
          </p:cNvGraphicFramePr>
          <p:nvPr>
            <p:ph sz="half" idx="1"/>
            <p:extLst>
              <p:ext uri="{D42A27DB-BD31-4B8C-83A1-F6EECF244321}">
                <p14:modId xmlns:p14="http://schemas.microsoft.com/office/powerpoint/2010/main" val="3845186998"/>
              </p:ext>
            </p:extLst>
          </p:nvPr>
        </p:nvGraphicFramePr>
        <p:xfrm>
          <a:off x="457200" y="2132856"/>
          <a:ext cx="4038600" cy="3993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Объект 11"/>
          <p:cNvGraphicFramePr>
            <a:graphicFrameLocks noGrp="1"/>
          </p:cNvGraphicFramePr>
          <p:nvPr>
            <p:ph sz="half" idx="2"/>
            <p:extLst>
              <p:ext uri="{D42A27DB-BD31-4B8C-83A1-F6EECF244321}">
                <p14:modId xmlns:p14="http://schemas.microsoft.com/office/powerpoint/2010/main" val="3426953934"/>
              </p:ext>
            </p:extLst>
          </p:nvPr>
        </p:nvGraphicFramePr>
        <p:xfrm>
          <a:off x="4499992" y="1124744"/>
          <a:ext cx="4038600" cy="46805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26443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10" grpId="0">
        <p:bldAsOne/>
      </p:bldGraphic>
      <p:bldGraphic spid="1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2132856"/>
            <a:ext cx="2841104" cy="345638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Текст 3"/>
          <p:cNvSpPr>
            <a:spLocks noGrp="1"/>
          </p:cNvSpPr>
          <p:nvPr>
            <p:ph idx="1"/>
          </p:nvPr>
        </p:nvSpPr>
        <p:spPr>
          <a:xfrm>
            <a:off x="539552" y="1600201"/>
            <a:ext cx="5688632" cy="3917032"/>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a:normAutofit fontScale="40000" lnSpcReduction="20000"/>
          </a:bodyPr>
          <a:lstStyle/>
          <a:p>
            <a:pPr marL="0" indent="0">
              <a:buNone/>
            </a:pPr>
            <a:endParaRPr lang="ru-RU" dirty="0" smtClean="0">
              <a:solidFill>
                <a:srgbClr val="353535"/>
              </a:solidFill>
              <a:latin typeface="Verdana"/>
              <a:ea typeface="Calibri"/>
              <a:cs typeface="Times New Roman"/>
            </a:endParaRPr>
          </a:p>
          <a:p>
            <a:pPr marL="0" indent="0">
              <a:buNone/>
            </a:pPr>
            <a:endParaRPr lang="ru-RU" sz="3500" dirty="0">
              <a:solidFill>
                <a:srgbClr val="353535"/>
              </a:solidFill>
              <a:latin typeface="Constantia" pitchFamily="18" charset="0"/>
              <a:ea typeface="Calibri"/>
              <a:cs typeface="Times New Roman"/>
            </a:endParaRPr>
          </a:p>
          <a:p>
            <a:pPr marL="0" indent="0">
              <a:buNone/>
            </a:pPr>
            <a:r>
              <a:rPr lang="ru-RU" sz="3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pitchFamily="18" charset="0"/>
                <a:ea typeface="Calibri"/>
                <a:cs typeface="Times New Roman"/>
              </a:rPr>
              <a:t>Миша </a:t>
            </a:r>
            <a:r>
              <a:rPr lang="ru-RU" sz="3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pitchFamily="18" charset="0"/>
                <a:ea typeface="Calibri"/>
                <a:cs typeface="Times New Roman"/>
              </a:rPr>
              <a:t>- упрямый мальчик, всегда скандалит за едой, огорчая этим свою строгую маму.</a:t>
            </a:r>
            <a:br>
              <a:rPr lang="ru-RU" sz="3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pitchFamily="18" charset="0"/>
                <a:ea typeface="Calibri"/>
                <a:cs typeface="Times New Roman"/>
              </a:rPr>
            </a:br>
            <a:r>
              <a:rPr lang="ru-RU" sz="3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pitchFamily="18" charset="0"/>
                <a:ea typeface="Calibri"/>
                <a:cs typeface="Times New Roman"/>
              </a:rPr>
              <a:t>Обед. Мише предложили борщ, котлету с горошком и компот. Все это стоит на столе, аппетитно выглядит, вкусно пахнет. Но Миша недоволен. «Я хочу только компот, — заявляет он решительно, — и еще с котлетой я люблю картошку, которая была вчера».</a:t>
            </a:r>
            <a:br>
              <a:rPr lang="ru-RU" sz="3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pitchFamily="18" charset="0"/>
                <a:ea typeface="Calibri"/>
                <a:cs typeface="Times New Roman"/>
              </a:rPr>
            </a:br>
            <a:r>
              <a:rPr lang="ru-RU" sz="3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pitchFamily="18" charset="0"/>
                <a:ea typeface="Calibri"/>
                <a:cs typeface="Times New Roman"/>
              </a:rPr>
              <a:t>Мама терпеливо объясняет, что есть нужно по порядку: первое, второе и третье, не капризничать, а есть то, что дают. Мальчик твердо стоит на своем. «Сначала компот. Я его люблю». Мама начинает нервничать и уже повышенным тоном указывает: «Ешь без разговоров, как положено». Миша не отступает: «Сначала я буду пить компот. Прямо сейчас. А твою котлету — после».</a:t>
            </a:r>
            <a:br>
              <a:rPr lang="ru-RU" sz="3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pitchFamily="18" charset="0"/>
                <a:ea typeface="Calibri"/>
                <a:cs typeface="Times New Roman"/>
              </a:rPr>
            </a:br>
            <a:r>
              <a:rPr lang="ru-RU" sz="3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pitchFamily="18" charset="0"/>
                <a:ea typeface="Calibri"/>
                <a:cs typeface="Times New Roman"/>
              </a:rPr>
              <a:t>Мама рассердилась и решительно берется за дело: начинает сама кормить мальчика борщом. Он выплевывает его прямо на рубашку</a:t>
            </a:r>
            <a:r>
              <a:rPr lang="ru-RU" sz="3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pitchFamily="18" charset="0"/>
                <a:ea typeface="Calibri"/>
                <a:cs typeface="Times New Roman"/>
              </a:rPr>
              <a:t>.</a:t>
            </a:r>
            <a:r>
              <a:rPr lang="ru-RU" sz="3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pitchFamily="18" charset="0"/>
                <a:ea typeface="Calibri"/>
                <a:cs typeface="Times New Roman"/>
              </a:rPr>
              <a:t> Мама разъяренно </a:t>
            </a:r>
            <a:r>
              <a:rPr lang="ru-RU" sz="3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pitchFamily="18" charset="0"/>
                <a:ea typeface="Calibri"/>
                <a:cs typeface="Times New Roman"/>
              </a:rPr>
              <a:t>кричит.</a:t>
            </a:r>
            <a:r>
              <a:rPr lang="ru-RU" sz="3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pitchFamily="18" charset="0"/>
                <a:ea typeface="Calibri"/>
                <a:cs typeface="Times New Roman"/>
              </a:rPr>
              <a:t> : «За что мне такое наказание!</a:t>
            </a:r>
            <a:br>
              <a:rPr lang="ru-RU" sz="3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pitchFamily="18" charset="0"/>
                <a:ea typeface="Calibri"/>
                <a:cs typeface="Times New Roman"/>
              </a:rPr>
            </a:br>
            <a:r>
              <a:rPr lang="ru-RU" sz="3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pitchFamily="18" charset="0"/>
                <a:ea typeface="Calibri"/>
                <a:cs typeface="Times New Roman"/>
              </a:rPr>
              <a:t>У всех дети — как дети, а этот...».</a:t>
            </a:r>
            <a:r>
              <a:rPr lang="ru-RU" dirty="0">
                <a:solidFill>
                  <a:srgbClr val="353535"/>
                </a:solidFill>
                <a:latin typeface="Verdana"/>
                <a:ea typeface="Calibri"/>
                <a:cs typeface="Times New Roman"/>
              </a:rPr>
              <a:t/>
            </a:r>
            <a:br>
              <a:rPr lang="ru-RU" dirty="0">
                <a:solidFill>
                  <a:srgbClr val="353535"/>
                </a:solidFill>
                <a:latin typeface="Verdana"/>
                <a:ea typeface="Calibri"/>
                <a:cs typeface="Times New Roman"/>
              </a:rPr>
            </a:br>
            <a:endParaRPr lang="ru-RU" dirty="0"/>
          </a:p>
        </p:txBody>
      </p:sp>
      <p:sp>
        <p:nvSpPr>
          <p:cNvPr id="5" name="Заголовок 4"/>
          <p:cNvSpPr>
            <a:spLocks noGrp="1"/>
          </p:cNvSpPr>
          <p:nvPr>
            <p:ph type="title"/>
          </p:nvPr>
        </p:nvSpPr>
        <p:spPr>
          <a:xfrm>
            <a:off x="467544" y="908720"/>
            <a:ext cx="4834880" cy="652934"/>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b="1" cap="all" dirty="0" smtClean="0">
                <a:ln/>
                <a:solidFill>
                  <a:schemeClr val="tx2"/>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Ситуация 1 …</a:t>
            </a:r>
            <a:endParaRPr lang="ru-RU" b="1" cap="all" dirty="0">
              <a:ln/>
              <a:solidFill>
                <a:schemeClr val="tx2"/>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9486657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bg/>
                                          </p:spTgt>
                                        </p:tgtEl>
                                        <p:attrNameLst>
                                          <p:attrName>style.visibility</p:attrName>
                                        </p:attrNameLst>
                                      </p:cBhvr>
                                      <p:to>
                                        <p:strVal val="visible"/>
                                      </p:to>
                                    </p:set>
                                    <p:animEffect transition="in" filter="circle(in)">
                                      <p:cBhvr>
                                        <p:cTn id="18" dur="2000"/>
                                        <p:tgtEl>
                                          <p:spTgt spid="4">
                                            <p:bg/>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circle(in)">
                                      <p:cBhvr>
                                        <p:cTn id="23"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1556792"/>
            <a:ext cx="4824536" cy="648072"/>
          </a:xfrm>
        </p:spPr>
        <p:txBody>
          <a:bodyPr>
            <a:prstTxWarp prst="textArchUp">
              <a:avLst>
                <a:gd name="adj" fmla="val 10778363"/>
              </a:avLst>
            </a:prstTxWarp>
            <a:noAutofit/>
          </a:bodyPr>
          <a:lstStyle/>
          <a:p>
            <a:r>
              <a:rPr lang="ru-RU"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Совет !</a:t>
            </a:r>
            <a:endParaRPr lang="ru-RU"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921916719"/>
              </p:ext>
            </p:extLst>
          </p:nvPr>
        </p:nvGraphicFramePr>
        <p:xfrm>
          <a:off x="539552" y="1916832"/>
          <a:ext cx="7488832"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97033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Текст 3"/>
          <p:cNvSpPr>
            <a:spLocks noGrp="1"/>
          </p:cNvSpPr>
          <p:nvPr>
            <p:ph idx="1"/>
          </p:nvPr>
        </p:nvSpPr>
        <p:spPr>
          <a:xfrm>
            <a:off x="539552" y="1628800"/>
            <a:ext cx="8064896" cy="3917032"/>
          </a:xfrm>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a:normAutofit/>
          </a:bodyPr>
          <a:lstStyle/>
          <a:p>
            <a:pPr marL="0" indent="0">
              <a:buNone/>
            </a:pPr>
            <a:r>
              <a:rPr lang="ru-RU" sz="1400" b="1" dirty="0">
                <a:ln w="10541" cmpd="sng">
                  <a:solidFill>
                    <a:schemeClr val="accent1">
                      <a:shade val="88000"/>
                      <a:satMod val="110000"/>
                    </a:schemeClr>
                  </a:solidFill>
                  <a:prstDash val="solid"/>
                </a:ln>
                <a:solidFill>
                  <a:schemeClr val="tx2">
                    <a:lumMod val="75000"/>
                  </a:schemeClr>
                </a:solidFill>
                <a:latin typeface="Constantia" pitchFamily="18" charset="0"/>
              </a:rPr>
              <a:t>Тане предложили бульон, курицу с рисом и морс. Она с недовольным видом отворачивается от стола: «Не хочу суп!». Бабушка, всплеснув руками: «Танечка, он такой вкусный, ешь, а то остынет». Таня: «Я не люблю теплый. Я вообще не хочу». Суп остывает, Таня опускает в суп ложку и говорит: «Фу, пенки. Я не люблю пенки, у меня они в горле застревают». Бабушка не может этого вынести: «Танечка, давай </a:t>
            </a:r>
            <a:r>
              <a:rPr lang="ru-RU" sz="1400" b="1" dirty="0" err="1">
                <a:ln w="10541" cmpd="sng">
                  <a:solidFill>
                    <a:schemeClr val="accent1">
                      <a:shade val="88000"/>
                      <a:satMod val="110000"/>
                    </a:schemeClr>
                  </a:solidFill>
                  <a:prstDash val="solid"/>
                </a:ln>
                <a:solidFill>
                  <a:schemeClr val="tx2">
                    <a:lumMod val="75000"/>
                  </a:schemeClr>
                </a:solidFill>
                <a:latin typeface="Constantia" pitchFamily="18" charset="0"/>
              </a:rPr>
              <a:t>насыпем</a:t>
            </a:r>
            <a:r>
              <a:rPr lang="ru-RU" sz="1400" b="1" dirty="0">
                <a:ln w="10541" cmpd="sng">
                  <a:solidFill>
                    <a:schemeClr val="accent1">
                      <a:shade val="88000"/>
                      <a:satMod val="110000"/>
                    </a:schemeClr>
                  </a:solidFill>
                  <a:prstDash val="solid"/>
                </a:ln>
                <a:solidFill>
                  <a:schemeClr val="tx2">
                    <a:lumMod val="75000"/>
                  </a:schemeClr>
                </a:solidFill>
                <a:latin typeface="Constantia" pitchFamily="18" charset="0"/>
              </a:rPr>
              <a:t> в супчик вермишели. Ты сама </a:t>
            </a:r>
            <a:r>
              <a:rPr lang="ru-RU" sz="1400" b="1" dirty="0" err="1" smtClean="0">
                <a:ln w="10541" cmpd="sng">
                  <a:solidFill>
                    <a:schemeClr val="accent1">
                      <a:shade val="88000"/>
                      <a:satMod val="110000"/>
                    </a:schemeClr>
                  </a:solidFill>
                  <a:prstDash val="solid"/>
                </a:ln>
                <a:solidFill>
                  <a:schemeClr val="tx2">
                    <a:lumMod val="75000"/>
                  </a:schemeClr>
                </a:solidFill>
                <a:latin typeface="Constantia" pitchFamily="18" charset="0"/>
              </a:rPr>
              <a:t>насыпешь</a:t>
            </a:r>
            <a:r>
              <a:rPr lang="ru-RU" sz="1400" b="1" dirty="0">
                <a:ln w="10541" cmpd="sng">
                  <a:solidFill>
                    <a:schemeClr val="accent1">
                      <a:shade val="88000"/>
                      <a:satMod val="110000"/>
                    </a:schemeClr>
                  </a:solidFill>
                  <a:prstDash val="solid"/>
                </a:ln>
                <a:solidFill>
                  <a:schemeClr val="tx2">
                    <a:lumMod val="75000"/>
                  </a:schemeClr>
                </a:solidFill>
                <a:latin typeface="Constantia" pitchFamily="18" charset="0"/>
              </a:rPr>
              <a:t>, и будет вкусно-вкусно». Таня с некоторой заинтересованностью соглашается. Бульон снова греют, Таня засыпает в него вермишель, ей это интересно, она радостно говорит: «Ой, как будто маленькие червячки пошли купаться! Они плавать будут...».</a:t>
            </a:r>
            <a:br>
              <a:rPr lang="ru-RU" sz="1400" b="1" dirty="0">
                <a:ln w="10541" cmpd="sng">
                  <a:solidFill>
                    <a:schemeClr val="accent1">
                      <a:shade val="88000"/>
                      <a:satMod val="110000"/>
                    </a:schemeClr>
                  </a:solidFill>
                  <a:prstDash val="solid"/>
                </a:ln>
                <a:solidFill>
                  <a:schemeClr val="tx2">
                    <a:lumMod val="75000"/>
                  </a:schemeClr>
                </a:solidFill>
                <a:latin typeface="Constantia" pitchFamily="18" charset="0"/>
              </a:rPr>
            </a:br>
            <a:r>
              <a:rPr lang="ru-RU" sz="1400" b="1" dirty="0">
                <a:ln w="10541" cmpd="sng">
                  <a:solidFill>
                    <a:schemeClr val="accent1">
                      <a:shade val="88000"/>
                      <a:satMod val="110000"/>
                    </a:schemeClr>
                  </a:solidFill>
                  <a:prstDash val="solid"/>
                </a:ln>
                <a:solidFill>
                  <a:schemeClr val="tx2">
                    <a:lumMod val="75000"/>
                  </a:schemeClr>
                </a:solidFill>
                <a:latin typeface="Constantia" pitchFamily="18" charset="0"/>
              </a:rPr>
              <a:t>Бабушка воодушевлена: ей, может быть, удастся заставить внучку поесть. Суп на столе, и снова у Тани весь интерес пропал. «Я не хочу-у-у су-у-</a:t>
            </a:r>
            <a:r>
              <a:rPr lang="ru-RU" sz="1400" b="1" dirty="0" err="1">
                <a:ln w="10541" cmpd="sng">
                  <a:solidFill>
                    <a:schemeClr val="accent1">
                      <a:shade val="88000"/>
                      <a:satMod val="110000"/>
                    </a:schemeClr>
                  </a:solidFill>
                  <a:prstDash val="solid"/>
                </a:ln>
                <a:solidFill>
                  <a:schemeClr val="tx2">
                    <a:lumMod val="75000"/>
                  </a:schemeClr>
                </a:solidFill>
                <a:latin typeface="Constantia" pitchFamily="18" charset="0"/>
              </a:rPr>
              <a:t>пу</a:t>
            </a:r>
            <a:r>
              <a:rPr lang="ru-RU" sz="1400" b="1" dirty="0">
                <a:ln w="10541" cmpd="sng">
                  <a:solidFill>
                    <a:schemeClr val="accent1">
                      <a:shade val="88000"/>
                      <a:satMod val="110000"/>
                    </a:schemeClr>
                  </a:solidFill>
                  <a:prstDash val="solid"/>
                </a:ln>
                <a:solidFill>
                  <a:schemeClr val="tx2">
                    <a:lumMod val="75000"/>
                  </a:schemeClr>
                </a:solidFill>
                <a:latin typeface="Constantia" pitchFamily="18" charset="0"/>
              </a:rPr>
              <a:t>-у, — тянет она, - я не люблю суп...». Бабушка уговаривает, упрашивает, пробует кормить девочку </a:t>
            </a:r>
            <a:r>
              <a:rPr lang="ru-RU" sz="1400" b="1" dirty="0" err="1">
                <a:ln w="10541" cmpd="sng">
                  <a:solidFill>
                    <a:schemeClr val="accent1">
                      <a:shade val="88000"/>
                      <a:satMod val="110000"/>
                    </a:schemeClr>
                  </a:solidFill>
                  <a:prstDash val="solid"/>
                </a:ln>
                <a:solidFill>
                  <a:schemeClr val="tx2">
                    <a:lumMod val="75000"/>
                  </a:schemeClr>
                </a:solidFill>
                <a:latin typeface="Constantia" pitchFamily="18" charset="0"/>
              </a:rPr>
              <a:t>сама,рассказывает</a:t>
            </a:r>
            <a:r>
              <a:rPr lang="ru-RU" sz="1400" b="1" dirty="0">
                <a:ln w="10541" cmpd="sng">
                  <a:solidFill>
                    <a:schemeClr val="accent1">
                      <a:shade val="88000"/>
                      <a:satMod val="110000"/>
                    </a:schemeClr>
                  </a:solidFill>
                  <a:prstDash val="solid"/>
                </a:ln>
                <a:solidFill>
                  <a:schemeClr val="tx2">
                    <a:lumMod val="75000"/>
                  </a:schemeClr>
                </a:solidFill>
                <a:latin typeface="Constantia" pitchFamily="18" charset="0"/>
              </a:rPr>
              <a:t> сказку — все бесполезно. На такой обед уходит около двух часов, а бабушка и внучка встают из-за стола совершенно измученные. </a:t>
            </a:r>
            <a:r>
              <a:rPr lang="ru-RU" sz="1400" b="1" dirty="0" err="1">
                <a:ln w="10541" cmpd="sng">
                  <a:solidFill>
                    <a:schemeClr val="accent1">
                      <a:shade val="88000"/>
                      <a:satMod val="110000"/>
                    </a:schemeClr>
                  </a:solidFill>
                  <a:prstDash val="solid"/>
                </a:ln>
                <a:solidFill>
                  <a:schemeClr val="tx2">
                    <a:lumMod val="75000"/>
                  </a:schemeClr>
                </a:solidFill>
                <a:latin typeface="Constantia" pitchFamily="18" charset="0"/>
              </a:rPr>
              <a:t>Ненаевшаяся</a:t>
            </a:r>
            <a:r>
              <a:rPr lang="ru-RU" sz="1400" b="1" dirty="0">
                <a:ln w="10541" cmpd="sng">
                  <a:solidFill>
                    <a:schemeClr val="accent1">
                      <a:shade val="88000"/>
                      <a:satMod val="110000"/>
                    </a:schemeClr>
                  </a:solidFill>
                  <a:prstDash val="solid"/>
                </a:ln>
                <a:solidFill>
                  <a:schemeClr val="tx2">
                    <a:lumMod val="75000"/>
                  </a:schemeClr>
                </a:solidFill>
                <a:latin typeface="Constantia" pitchFamily="18" charset="0"/>
              </a:rPr>
              <a:t> девочка не может заснуть после обеда, переутомляется и капризничает еще больше, отравляя вечер и себе, и взрослым.</a:t>
            </a:r>
            <a:br>
              <a:rPr lang="ru-RU" sz="1400" b="1" dirty="0">
                <a:ln w="10541" cmpd="sng">
                  <a:solidFill>
                    <a:schemeClr val="accent1">
                      <a:shade val="88000"/>
                      <a:satMod val="110000"/>
                    </a:schemeClr>
                  </a:solidFill>
                  <a:prstDash val="solid"/>
                </a:ln>
                <a:solidFill>
                  <a:schemeClr val="tx2">
                    <a:lumMod val="75000"/>
                  </a:schemeClr>
                </a:solidFill>
                <a:latin typeface="Constantia" pitchFamily="18" charset="0"/>
              </a:rPr>
            </a:br>
            <a:endParaRPr lang="ru-RU" sz="1400" b="1" dirty="0">
              <a:ln w="10541" cmpd="sng">
                <a:solidFill>
                  <a:schemeClr val="accent1">
                    <a:shade val="88000"/>
                    <a:satMod val="110000"/>
                  </a:schemeClr>
                </a:solidFill>
                <a:prstDash val="solid"/>
              </a:ln>
              <a:solidFill>
                <a:schemeClr val="tx2">
                  <a:lumMod val="75000"/>
                </a:schemeClr>
              </a:solidFill>
              <a:latin typeface="Constantia" pitchFamily="18" charset="0"/>
            </a:endParaRPr>
          </a:p>
        </p:txBody>
      </p:sp>
      <p:sp>
        <p:nvSpPr>
          <p:cNvPr id="5" name="Заголовок 4"/>
          <p:cNvSpPr>
            <a:spLocks noGrp="1"/>
          </p:cNvSpPr>
          <p:nvPr>
            <p:ph type="title"/>
          </p:nvPr>
        </p:nvSpPr>
        <p:spPr>
          <a:xfrm>
            <a:off x="467544" y="908720"/>
            <a:ext cx="4834880" cy="652934"/>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b="1" cap="all" dirty="0" smtClean="0">
                <a:ln/>
                <a:solidFill>
                  <a:schemeClr val="tx2"/>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Ситуация 2 …</a:t>
            </a:r>
            <a:endParaRPr lang="ru-RU" b="1" cap="all" dirty="0">
              <a:ln/>
              <a:solidFill>
                <a:schemeClr val="tx2"/>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95743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Effect transition="in" filter="circle(in)">
                                      <p:cBhvr>
                                        <p:cTn id="13" dur="2000"/>
                                        <p:tgtEl>
                                          <p:spTgt spid="4">
                                            <p:bg/>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circle(in)">
                                      <p:cBhvr>
                                        <p:cTn id="18"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1556792"/>
            <a:ext cx="4824536" cy="648072"/>
          </a:xfrm>
        </p:spPr>
        <p:txBody>
          <a:bodyPr>
            <a:prstTxWarp prst="textArchUp">
              <a:avLst>
                <a:gd name="adj" fmla="val 10778363"/>
              </a:avLst>
            </a:prstTxWarp>
            <a:noAutofit/>
          </a:bodyPr>
          <a:lstStyle/>
          <a:p>
            <a:r>
              <a:rPr lang="ru-RU"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Совет !</a:t>
            </a:r>
            <a:endParaRPr lang="ru-RU"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649577048"/>
              </p:ext>
            </p:extLst>
          </p:nvPr>
        </p:nvGraphicFramePr>
        <p:xfrm>
          <a:off x="539552" y="1916832"/>
          <a:ext cx="7488832"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53807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072" y="1700808"/>
            <a:ext cx="3008313" cy="730002"/>
          </a:xfrm>
        </p:spPr>
        <p:txBody>
          <a:bodyPr>
            <a:prstTxWarp prst="textArchUp">
              <a:avLst/>
            </a:prstTxWarp>
            <a:normAutofit/>
            <a:scene3d>
              <a:camera prst="obliqueTopRigh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36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Об упрямстве</a:t>
            </a:r>
            <a:endParaRPr lang="ru-RU" sz="3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5" name="Объект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211960" y="2132856"/>
            <a:ext cx="4402137" cy="3053861"/>
          </a:xfrm>
          <a:effectLst>
            <a:reflection blurRad="6350" stA="50000" endA="275" endPos="40000" dist="101600" dir="5400000" sy="-100000" algn="bl" rotWithShape="0"/>
          </a:effectLst>
        </p:spPr>
      </p:pic>
      <p:sp>
        <p:nvSpPr>
          <p:cNvPr id="4" name="Текст 3"/>
          <p:cNvSpPr>
            <a:spLocks noGrp="1"/>
          </p:cNvSpPr>
          <p:nvPr>
            <p:ph type="body" sz="half" idx="2"/>
          </p:nvPr>
        </p:nvSpPr>
        <p:spPr>
          <a:xfrm>
            <a:off x="467544" y="1196752"/>
            <a:ext cx="4104456" cy="4353347"/>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1600" b="1" cap="all" dirty="0">
                <a:ln w="0">
                  <a:solidFill>
                    <a:srgbClr val="0070C0"/>
                  </a:solidFill>
                </a:ln>
                <a:solidFill>
                  <a:schemeClr val="tx2">
                    <a:lumMod val="75000"/>
                  </a:schemeClr>
                </a:solidFill>
                <a:effectLst>
                  <a:reflection blurRad="12700" stA="50000" endPos="50000" dist="5000" dir="5400000" sy="-100000" rotWithShape="0"/>
                </a:effectLst>
                <a:latin typeface="Constantia" pitchFamily="18" charset="0"/>
                <a:ea typeface="Calibri"/>
                <a:cs typeface="Times New Roman"/>
              </a:rPr>
              <a:t>«</a:t>
            </a:r>
            <a:r>
              <a:rPr lang="ru-RU" sz="1600" b="1" dirty="0">
                <a:ln w="10541" cmpd="sng">
                  <a:solidFill>
                    <a:srgbClr val="0070C0"/>
                  </a:solidFill>
                  <a:prstDash val="solid"/>
                </a:ln>
                <a:solidFill>
                  <a:schemeClr val="tx2">
                    <a:lumMod val="75000"/>
                  </a:schemeClr>
                </a:solidFill>
                <a:latin typeface="Constantia" pitchFamily="18" charset="0"/>
                <a:ea typeface="Calibri"/>
                <a:cs typeface="Times New Roman"/>
              </a:rPr>
              <a:t>Не хочу!»— как часто слышим мы эту фразу от ребенка. На него нельзя ни повлиять, ни остановить в этот момент, а заканчивается все так же внезапно, как и начинается.</a:t>
            </a:r>
            <a:br>
              <a:rPr lang="ru-RU" sz="1600" b="1" dirty="0">
                <a:ln w="10541" cmpd="sng">
                  <a:solidFill>
                    <a:srgbClr val="0070C0"/>
                  </a:solidFill>
                  <a:prstDash val="solid"/>
                </a:ln>
                <a:solidFill>
                  <a:schemeClr val="tx2">
                    <a:lumMod val="75000"/>
                  </a:schemeClr>
                </a:solidFill>
                <a:latin typeface="Constantia" pitchFamily="18" charset="0"/>
                <a:ea typeface="Calibri"/>
                <a:cs typeface="Times New Roman"/>
              </a:rPr>
            </a:br>
            <a:r>
              <a:rPr lang="ru-RU" sz="1600" b="1" dirty="0">
                <a:ln w="10541" cmpd="sng">
                  <a:solidFill>
                    <a:srgbClr val="0070C0"/>
                  </a:solidFill>
                  <a:prstDash val="solid"/>
                </a:ln>
                <a:solidFill>
                  <a:schemeClr val="tx2">
                    <a:lumMod val="75000"/>
                  </a:schemeClr>
                </a:solidFill>
                <a:latin typeface="Constantia" pitchFamily="18" charset="0"/>
                <a:ea typeface="Calibri"/>
                <a:cs typeface="Times New Roman"/>
              </a:rPr>
              <a:t>Это не ураган и не землетрясение. Это обыкновенное детское упрямство.</a:t>
            </a:r>
            <a:br>
              <a:rPr lang="ru-RU" sz="1600" b="1" dirty="0">
                <a:ln w="10541" cmpd="sng">
                  <a:solidFill>
                    <a:srgbClr val="0070C0"/>
                  </a:solidFill>
                  <a:prstDash val="solid"/>
                </a:ln>
                <a:solidFill>
                  <a:schemeClr val="tx2">
                    <a:lumMod val="75000"/>
                  </a:schemeClr>
                </a:solidFill>
                <a:latin typeface="Constantia" pitchFamily="18" charset="0"/>
                <a:ea typeface="Calibri"/>
                <a:cs typeface="Times New Roman"/>
              </a:rPr>
            </a:br>
            <a:r>
              <a:rPr lang="ru-RU" sz="1600" b="1" dirty="0">
                <a:ln w="10541" cmpd="sng">
                  <a:solidFill>
                    <a:srgbClr val="0070C0"/>
                  </a:solidFill>
                  <a:prstDash val="solid"/>
                </a:ln>
                <a:solidFill>
                  <a:schemeClr val="tx2">
                    <a:lumMod val="75000"/>
                  </a:schemeClr>
                </a:solidFill>
                <a:latin typeface="Constantia" pitchFamily="18" charset="0"/>
                <a:ea typeface="Calibri"/>
                <a:cs typeface="Times New Roman"/>
              </a:rPr>
              <a:t>Педагог Е.А. Аркин говорил: «Борьба с упрямством — борьба за правильное воспитание, за правильную обстановку жизни ребенка, это борьба за правильное поведение взрослых, за право ребенка на самостоятельность, на уважение к нему даже тогда, когда он делает ошибки. Не ломать надо упрямство, а направлять силы ребенка на полезные, нужные в жизни цели».</a:t>
            </a:r>
            <a:r>
              <a:rPr lang="ru-RU" sz="1600" b="1" cap="all" dirty="0">
                <a:ln w="0">
                  <a:solidFill>
                    <a:srgbClr val="0070C0"/>
                  </a:solidFill>
                </a:ln>
                <a:solidFill>
                  <a:schemeClr val="tx2">
                    <a:lumMod val="75000"/>
                  </a:schemeClr>
                </a:solidFill>
                <a:effectLst>
                  <a:reflection blurRad="12700" stA="50000" endPos="50000" dist="5000" dir="5400000" sy="-100000" rotWithShape="0"/>
                </a:effectLst>
                <a:latin typeface="Constantia" pitchFamily="18" charset="0"/>
                <a:ea typeface="Calibri"/>
                <a:cs typeface="Times New Roman"/>
              </a:rPr>
              <a:t/>
            </a:r>
            <a:br>
              <a:rPr lang="ru-RU" sz="1600" b="1" cap="all" dirty="0">
                <a:ln w="0">
                  <a:solidFill>
                    <a:srgbClr val="0070C0"/>
                  </a:solidFill>
                </a:ln>
                <a:solidFill>
                  <a:schemeClr val="tx2">
                    <a:lumMod val="75000"/>
                  </a:schemeClr>
                </a:solidFill>
                <a:effectLst>
                  <a:reflection blurRad="12700" stA="50000" endPos="50000" dist="5000" dir="5400000" sy="-100000" rotWithShape="0"/>
                </a:effectLst>
                <a:latin typeface="Constantia" pitchFamily="18" charset="0"/>
                <a:ea typeface="Calibri"/>
                <a:cs typeface="Times New Roman"/>
              </a:rPr>
            </a:br>
            <a:endParaRPr lang="ru-RU" sz="1600" b="1" cap="all" dirty="0">
              <a:ln w="0">
                <a:solidFill>
                  <a:srgbClr val="0070C0"/>
                </a:solidFill>
              </a:ln>
              <a:solidFill>
                <a:schemeClr val="tx2">
                  <a:lumMod val="75000"/>
                </a:schemeClr>
              </a:solidFill>
              <a:effectLst>
                <a:reflection blurRad="12700" stA="50000" endPos="50000" dist="5000" dir="5400000" sy="-100000" rotWithShape="0"/>
              </a:effectLst>
              <a:latin typeface="Constantia" pitchFamily="18" charset="0"/>
            </a:endParaRPr>
          </a:p>
        </p:txBody>
      </p:sp>
    </p:spTree>
    <p:extLst>
      <p:ext uri="{BB962C8B-B14F-4D97-AF65-F5344CB8AC3E}">
        <p14:creationId xmlns:p14="http://schemas.microsoft.com/office/powerpoint/2010/main" val="41914078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TotalTime>
  <Words>803</Words>
  <Application>Microsoft Office PowerPoint</Application>
  <PresentationFormat>Экран (4:3)</PresentationFormat>
  <Paragraphs>39</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А я хочу!!!</vt:lpstr>
      <vt:lpstr>Презентация PowerPoint</vt:lpstr>
      <vt:lpstr>«Капризы и упрямство»</vt:lpstr>
      <vt:lpstr>В чем отличие капризов от упрямства ?</vt:lpstr>
      <vt:lpstr>Ситуация 1 …</vt:lpstr>
      <vt:lpstr>Совет !</vt:lpstr>
      <vt:lpstr>Ситуация 2 …</vt:lpstr>
      <vt:lpstr>Совет !</vt:lpstr>
      <vt:lpstr>Об упрямстве</vt:lpstr>
      <vt:lpstr>О неаккуратности </vt:lpstr>
      <vt:lpstr>Как же успокоить ребенка, отвлечь его внимание?</vt:lpstr>
      <vt:lpstr>Если ваш ребенок устраивает сцену на улице?</vt:lpstr>
      <vt:lpstr>Как быть, если ребенок в истерике бросается на пол, орет, бьется руками, ногами и даже головой об пол? </vt:lpstr>
      <vt:lpstr>Обобщение </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 я хочу!!!</dc:title>
  <dc:creator>Администратор</dc:creator>
  <cp:lastModifiedBy>Пользователь Windows</cp:lastModifiedBy>
  <cp:revision>31</cp:revision>
  <dcterms:created xsi:type="dcterms:W3CDTF">2014-11-13T23:24:36Z</dcterms:created>
  <dcterms:modified xsi:type="dcterms:W3CDTF">2014-11-14T07:35:25Z</dcterms:modified>
</cp:coreProperties>
</file>