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6" r:id="rId30"/>
    <p:sldId id="284" r:id="rId31"/>
    <p:sldId id="285"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34" d="100"/>
          <a:sy n="34" d="100"/>
        </p:scale>
        <p:origin x="-72" y="-73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3D6CC72-8DDC-42D8-959E-E530FD34924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3D6CC72-8DDC-42D8-959E-E530FD34924C}" type="slidenum">
              <a:rPr lang="ru-RU" smtClean="0"/>
              <a:pPr/>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C2937872-1964-4EE5-9BA2-9FED7438BCBA}" type="datetimeFigureOut">
              <a:rPr lang="ru-RU" smtClean="0"/>
              <a:pPr/>
              <a:t>18.09.2013</a:t>
            </a:fld>
            <a:endParaRPr lang="ru-RU"/>
          </a:p>
        </p:txBody>
      </p:sp>
      <p:sp>
        <p:nvSpPr>
          <p:cNvPr id="9" name="Slide Number Placeholder 8"/>
          <p:cNvSpPr>
            <a:spLocks noGrp="1"/>
          </p:cNvSpPr>
          <p:nvPr>
            <p:ph type="sldNum" sz="quarter" idx="11"/>
          </p:nvPr>
        </p:nvSpPr>
        <p:spPr/>
        <p:txBody>
          <a:bodyPr/>
          <a:lstStyle/>
          <a:p>
            <a:fld id="{F3D6CC72-8DDC-42D8-959E-E530FD34924C}" type="slidenum">
              <a:rPr lang="ru-RU" smtClean="0"/>
              <a:pPr/>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D6CC72-8DDC-42D8-959E-E530FD34924C}" type="slidenum">
              <a:rPr lang="ru-RU" smtClean="0"/>
              <a:pPr/>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2937872-1964-4EE5-9BA2-9FED7438BCBA}" type="datetimeFigureOut">
              <a:rPr lang="ru-RU" smtClean="0"/>
              <a:pPr/>
              <a:t>18.09.2013</a:t>
            </a:fld>
            <a:endParaRPr lang="ru-RU"/>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9512" y="908720"/>
            <a:ext cx="8280920" cy="507831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Использование игр и игровых упражнений по формированию фонематических процессов в работе </a:t>
            </a:r>
          </a:p>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 детьми с ОНР</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5725300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3" y="188640"/>
            <a:ext cx="8136904" cy="6832640"/>
          </a:xfrm>
          <a:prstGeom prst="rect">
            <a:avLst/>
          </a:prstGeom>
          <a:noFill/>
        </p:spPr>
        <p:txBody>
          <a:bodyPr wrap="square" rtlCol="0">
            <a:spAutoFit/>
          </a:bodyPr>
          <a:lstStyle/>
          <a:p>
            <a:pPr indent="180000"/>
            <a:r>
              <a:rPr lang="ru-RU" sz="2400" dirty="0"/>
              <a:t>Только при планомерной работе по развитию фонематических процессов дети воспринимают и различают окончания слов, приставки, общие суффиксы, выделяют предлоги в предложении и т.д., что так важно при формировании навыков чтения и письма. Умение слышать каждый отдельный звук в слове, чётко отделять его от рядом стоящего, знать из каких звуков состоит слово, то есть умение анализировать звуковой состав слова, является важнейшей предпосылкой для правильного обучения грамоте. </a:t>
            </a:r>
            <a:endParaRPr lang="ru-RU" sz="2400" dirty="0" smtClean="0"/>
          </a:p>
          <a:p>
            <a:pPr indent="180000"/>
            <a:endParaRPr lang="ru-RU" sz="2400" dirty="0" smtClean="0"/>
          </a:p>
          <a:p>
            <a:pPr indent="180000"/>
            <a:r>
              <a:rPr lang="ru-RU" sz="2600" b="1" dirty="0" smtClean="0"/>
              <a:t>Вывод</a:t>
            </a:r>
            <a:r>
              <a:rPr lang="ru-RU" sz="2600" b="1" dirty="0"/>
              <a:t>:</a:t>
            </a:r>
            <a:r>
              <a:rPr lang="ru-RU" sz="2600" dirty="0"/>
              <a:t> </a:t>
            </a:r>
            <a:r>
              <a:rPr lang="ru-RU" sz="2600" b="1" i="1" dirty="0"/>
              <a:t>Нарушение фонематического восприятия мешает детям овладеть в нужной степени словарным запасом и грамматическим строем, тормозит развитие связной речи (подчеркнём, что все названные процессы взаимосвязаны и взаимообусловлены).</a:t>
            </a:r>
            <a:r>
              <a:rPr lang="ru-RU" b="1" i="1" dirty="0"/>
              <a:t/>
            </a:r>
            <a:br>
              <a:rPr lang="ru-RU" b="1" i="1" dirty="0"/>
            </a:br>
            <a:endParaRPr lang="ru-RU" b="1" i="1" dirty="0"/>
          </a:p>
        </p:txBody>
      </p:sp>
    </p:spTree>
    <p:extLst>
      <p:ext uri="{BB962C8B-B14F-4D97-AF65-F5344CB8AC3E}">
        <p14:creationId xmlns:p14="http://schemas.microsoft.com/office/powerpoint/2010/main" xmlns="" val="2302355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8136904" cy="5632311"/>
          </a:xfrm>
          <a:prstGeom prst="rect">
            <a:avLst/>
          </a:prstGeom>
          <a:noFill/>
        </p:spPr>
        <p:txBody>
          <a:bodyPr wrap="square" rtlCol="0">
            <a:spAutoFit/>
          </a:bodyPr>
          <a:lstStyle/>
          <a:p>
            <a:pPr algn="ctr"/>
            <a:r>
              <a:rPr lang="ru-RU" sz="3600" b="1" dirty="0"/>
              <a:t>Система логопедического воздействия по формированию фонематических процессов в системе коррекционной работы включает следующие этапы:</a:t>
            </a:r>
            <a:br>
              <a:rPr lang="ru-RU" sz="3600" b="1" dirty="0"/>
            </a:br>
            <a:endParaRPr lang="ru-RU" sz="3600" b="1" dirty="0" smtClean="0"/>
          </a:p>
          <a:p>
            <a:pPr algn="ctr"/>
            <a:r>
              <a:rPr lang="ru-RU" sz="3600" b="1" dirty="0" smtClean="0">
                <a:solidFill>
                  <a:schemeClr val="tx2"/>
                </a:solidFill>
              </a:rPr>
              <a:t>Начальный </a:t>
            </a:r>
            <a:r>
              <a:rPr lang="ru-RU" sz="3600" b="1" dirty="0">
                <a:solidFill>
                  <a:schemeClr val="tx2"/>
                </a:solidFill>
              </a:rPr>
              <a:t>( подготовительный) этап</a:t>
            </a:r>
            <a:r>
              <a:rPr lang="ru-RU" sz="3600" b="1" dirty="0"/>
              <a:t> </a:t>
            </a:r>
            <a:br>
              <a:rPr lang="ru-RU" sz="3600" b="1" dirty="0"/>
            </a:br>
            <a:endParaRPr lang="ru-RU" sz="3600" b="1" dirty="0" smtClean="0"/>
          </a:p>
          <a:p>
            <a:pPr algn="ctr"/>
            <a:r>
              <a:rPr lang="ru-RU" sz="3600" b="1" dirty="0" smtClean="0">
                <a:solidFill>
                  <a:schemeClr val="hlink"/>
                </a:solidFill>
              </a:rPr>
              <a:t>Основной </a:t>
            </a:r>
            <a:r>
              <a:rPr lang="ru-RU" sz="3600" b="1" dirty="0">
                <a:solidFill>
                  <a:schemeClr val="hlink"/>
                </a:solidFill>
              </a:rPr>
              <a:t>этап</a:t>
            </a:r>
            <a:br>
              <a:rPr lang="ru-RU" sz="3600" b="1" dirty="0">
                <a:solidFill>
                  <a:schemeClr val="hlink"/>
                </a:solidFill>
              </a:rPr>
            </a:br>
            <a:endParaRPr lang="ru-RU" sz="3600" b="1" dirty="0" smtClean="0">
              <a:solidFill>
                <a:schemeClr val="hlink"/>
              </a:solidFill>
            </a:endParaRPr>
          </a:p>
          <a:p>
            <a:pPr algn="ctr"/>
            <a:r>
              <a:rPr lang="ru-RU" sz="3600" b="1" dirty="0" smtClean="0">
                <a:solidFill>
                  <a:srgbClr val="FF3300"/>
                </a:solidFill>
              </a:rPr>
              <a:t>Заключительный </a:t>
            </a:r>
            <a:r>
              <a:rPr lang="ru-RU" sz="3600" b="1" dirty="0">
                <a:solidFill>
                  <a:srgbClr val="FF3300"/>
                </a:solidFill>
              </a:rPr>
              <a:t>этап</a:t>
            </a:r>
            <a:endParaRPr lang="ru-RU" sz="3600" dirty="0"/>
          </a:p>
        </p:txBody>
      </p:sp>
    </p:spTree>
    <p:extLst>
      <p:ext uri="{BB962C8B-B14F-4D97-AF65-F5344CB8AC3E}">
        <p14:creationId xmlns:p14="http://schemas.microsoft.com/office/powerpoint/2010/main" xmlns="" val="32255233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416" y="332656"/>
            <a:ext cx="8064896" cy="5909310"/>
          </a:xfrm>
          <a:prstGeom prst="rect">
            <a:avLst/>
          </a:prstGeom>
          <a:noFill/>
        </p:spPr>
        <p:txBody>
          <a:bodyPr wrap="square" rtlCol="0">
            <a:spAutoFit/>
          </a:bodyPr>
          <a:lstStyle/>
          <a:p>
            <a:pPr indent="180000"/>
            <a:r>
              <a:rPr lang="ru-RU" dirty="0"/>
              <a:t>Основной задачей в процессе обучения грамоте является формирование у дошкольников общей ориентировки в звуковой системе языка, обучение их звуковому анализу слова, т.е. определению порядка следования звуков в слове, установлению различительной роли звука, основных качественных его характеристик. Но дети не могут овладеть звуковым анализом, только произнося слова вслух. Поэтому при обучении грамоте старших дошкольников необходимо использовать разнообразные средства, позволяющие воспринимать информацию зрительно. </a:t>
            </a:r>
          </a:p>
          <a:p>
            <a:pPr indent="180000"/>
            <a:r>
              <a:rPr lang="ru-RU" dirty="0"/>
              <a:t>Использование занимательного наглядного материала в работе с дошкольниками – один из основных залогов успешного обучения детей абстрактным понятиям при обучении грамоте. Ребёнку непросто осознать, что такое звук, слог, слово, предложение, если объяснения педагога не подкрепляются иллюстративным материалом. </a:t>
            </a:r>
          </a:p>
          <a:p>
            <a:pPr indent="180000"/>
            <a:r>
              <a:rPr lang="ru-RU" dirty="0"/>
              <a:t>Развитие фонематического восприятия начинается с самых первых этапов коррекционной работы. Одновременно с самых первых занятий проводится работа по развитию слухового внимания и слуховой памяти – на фронтальных, подгрупповых и индивидуальных занятиях в процессе специальных игр и упражнений.</a:t>
            </a:r>
          </a:p>
          <a:p>
            <a:pPr indent="180000"/>
            <a:r>
              <a:rPr lang="ru-RU" dirty="0"/>
              <a:t>Эта работа начинается на материале неречевых звуков и постепенно охватывает все звуки речи, входящие в звуковую систему родного языка. </a:t>
            </a:r>
          </a:p>
          <a:p>
            <a:endParaRPr lang="ru-RU" dirty="0"/>
          </a:p>
        </p:txBody>
      </p:sp>
    </p:spTree>
    <p:extLst>
      <p:ext uri="{BB962C8B-B14F-4D97-AF65-F5344CB8AC3E}">
        <p14:creationId xmlns:p14="http://schemas.microsoft.com/office/powerpoint/2010/main" xmlns="" val="3774057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064896" cy="6217087"/>
          </a:xfrm>
          <a:prstGeom prst="rect">
            <a:avLst/>
          </a:prstGeom>
          <a:noFill/>
        </p:spPr>
        <p:txBody>
          <a:bodyPr wrap="square" rtlCol="0">
            <a:spAutoFit/>
          </a:bodyPr>
          <a:lstStyle/>
          <a:p>
            <a:r>
              <a:rPr lang="ru-RU" sz="2000" b="1" dirty="0" smtClean="0"/>
              <a:t>Следует знать различие </a:t>
            </a:r>
            <a:r>
              <a:rPr lang="ru-RU" sz="2000" b="1" dirty="0"/>
              <a:t>между фонематическим восприятием и звуковым анализом</a:t>
            </a:r>
            <a:r>
              <a:rPr lang="ru-RU" sz="2000" b="1" dirty="0" smtClean="0"/>
              <a:t>.</a:t>
            </a:r>
          </a:p>
          <a:p>
            <a:endParaRPr lang="ru-RU" sz="2000" dirty="0"/>
          </a:p>
          <a:p>
            <a:r>
              <a:rPr lang="ru-RU" sz="2000" dirty="0"/>
              <a:t>Итак, фонематическое восприятие не требует специального обучения, а звуковой ана­лиз требует. Далее, фонематическое восприятие — первая ступень в поступательном дви­жении к овладению грамотой, звуковой анализ — вторая. Ещё один фактор: фонемати­ческое восприятие формируется в период от года до 4-х, звуковой анализ — в более по­зднем возрасте (после 4-х). И, наконец, фонематическое восприятие — способность раз­личить особенности и порядок звуков, чтобы воспроизвести их устно, звуковой анализ — способность различить то же самое, чтобы воспроизвести звуки в письменной форме</a:t>
            </a:r>
            <a:r>
              <a:rPr lang="ru-RU" sz="2000" dirty="0" smtClean="0"/>
              <a:t>.</a:t>
            </a:r>
          </a:p>
          <a:p>
            <a:endParaRPr lang="ru-RU" sz="2000" dirty="0"/>
          </a:p>
          <a:p>
            <a:r>
              <a:rPr lang="ru-RU" sz="2000" dirty="0"/>
              <a:t>Обозначим указанные </a:t>
            </a:r>
            <a:r>
              <a:rPr lang="ru-RU" sz="2000" b="1" dirty="0"/>
              <a:t>отличительные факторы </a:t>
            </a:r>
            <a:r>
              <a:rPr lang="ru-RU" sz="2000" dirty="0"/>
              <a:t>следующим образом (в порядке их опи­сания):</a:t>
            </a:r>
          </a:p>
          <a:p>
            <a:pPr lvl="0"/>
            <a:r>
              <a:rPr lang="ru-RU" sz="2000" i="1" dirty="0"/>
              <a:t>дидактический;</a:t>
            </a:r>
            <a:endParaRPr lang="ru-RU" sz="2000" dirty="0"/>
          </a:p>
          <a:p>
            <a:pPr lvl="0"/>
            <a:r>
              <a:rPr lang="ru-RU" sz="2000" i="1" dirty="0"/>
              <a:t>порядковый;</a:t>
            </a:r>
            <a:endParaRPr lang="ru-RU" sz="2000" dirty="0"/>
          </a:p>
          <a:p>
            <a:pPr lvl="0"/>
            <a:r>
              <a:rPr lang="ru-RU" sz="2000" i="1" dirty="0"/>
              <a:t>возрастной;</a:t>
            </a:r>
            <a:endParaRPr lang="ru-RU" sz="2000" dirty="0"/>
          </a:p>
          <a:p>
            <a:pPr lvl="0"/>
            <a:r>
              <a:rPr lang="ru-RU" sz="2000" i="1" dirty="0"/>
              <a:t>содержательный.</a:t>
            </a:r>
            <a:endParaRPr lang="ru-RU" sz="2000" dirty="0"/>
          </a:p>
          <a:p>
            <a:endParaRPr lang="ru-RU" dirty="0"/>
          </a:p>
        </p:txBody>
      </p:sp>
    </p:spTree>
    <p:extLst>
      <p:ext uri="{BB962C8B-B14F-4D97-AF65-F5344CB8AC3E}">
        <p14:creationId xmlns:p14="http://schemas.microsoft.com/office/powerpoint/2010/main" xmlns="" val="37030577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416" y="260648"/>
            <a:ext cx="8136904" cy="6278642"/>
          </a:xfrm>
          <a:prstGeom prst="rect">
            <a:avLst/>
          </a:prstGeom>
          <a:noFill/>
        </p:spPr>
        <p:txBody>
          <a:bodyPr wrap="square" rtlCol="0">
            <a:spAutoFit/>
          </a:bodyPr>
          <a:lstStyle/>
          <a:p>
            <a:r>
              <a:rPr lang="ru-RU" sz="3200" dirty="0" smtClean="0"/>
              <a:t>Очень </a:t>
            </a:r>
            <a:r>
              <a:rPr lang="ru-RU" sz="3200" dirty="0"/>
              <a:t>важно представлять разницу между </a:t>
            </a:r>
            <a:r>
              <a:rPr lang="ru-RU" sz="3200" dirty="0" smtClean="0"/>
              <a:t>2-мя </a:t>
            </a:r>
            <a:r>
              <a:rPr lang="ru-RU" sz="3200" dirty="0"/>
              <a:t>указанными процессами и не смешивать их. Кроме того — и это важнейшее положение реабилитационной программы — </a:t>
            </a:r>
            <a:r>
              <a:rPr lang="ru-RU" sz="3200" b="1" dirty="0"/>
              <a:t>переходить к звуковому анализу или синтезу звукового состава слова у ребёнка с нару­шениями речи следует только после достижения им определённого (стартового) уровня фонематического восприятия, а также </a:t>
            </a:r>
            <a:r>
              <a:rPr lang="ru-RU" sz="3200" b="1" dirty="0" err="1"/>
              <a:t>сформированности</a:t>
            </a:r>
            <a:r>
              <a:rPr lang="ru-RU" sz="3200" b="1" dirty="0"/>
              <a:t> произношения анализируе­мых и синтезируемых звуков речи.</a:t>
            </a:r>
            <a:endParaRPr lang="ru-RU" sz="3200" dirty="0"/>
          </a:p>
          <a:p>
            <a:endParaRPr lang="ru-RU" dirty="0"/>
          </a:p>
        </p:txBody>
      </p:sp>
    </p:spTree>
    <p:extLst>
      <p:ext uri="{BB962C8B-B14F-4D97-AF65-F5344CB8AC3E}">
        <p14:creationId xmlns:p14="http://schemas.microsoft.com/office/powerpoint/2010/main" xmlns="" val="30664300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5434" y="188640"/>
            <a:ext cx="8136905" cy="2585323"/>
          </a:xfrm>
          <a:prstGeom prst="rect">
            <a:avLst/>
          </a:prstGeom>
          <a:noFill/>
        </p:spPr>
        <p:txBody>
          <a:bodyPr wrap="square" rtlCol="0">
            <a:spAutoFit/>
          </a:bodyPr>
          <a:lstStyle/>
          <a:p>
            <a:r>
              <a:rPr lang="ru-RU" sz="2400" dirty="0"/>
              <a:t>В своей </a:t>
            </a:r>
            <a:r>
              <a:rPr lang="ru-RU" sz="2400" dirty="0" smtClean="0"/>
              <a:t>практической </a:t>
            </a:r>
            <a:r>
              <a:rPr lang="ru-RU" sz="2400" dirty="0"/>
              <a:t>деятельности мы постоянно используем </a:t>
            </a:r>
            <a:r>
              <a:rPr lang="ru-RU" sz="2400" dirty="0" smtClean="0"/>
              <a:t>разнообразные </a:t>
            </a:r>
            <a:r>
              <a:rPr lang="ru-RU" sz="2400" dirty="0"/>
              <a:t>вспомогательные средства при обучении дошкольников, имеющих общее недоразви­тие речи.</a:t>
            </a:r>
          </a:p>
          <a:p>
            <a:r>
              <a:rPr lang="ru-RU" sz="2400" dirty="0"/>
              <a:t>Одним из таких средств являются </a:t>
            </a:r>
            <a:r>
              <a:rPr lang="ru-RU" sz="2400" b="1" i="1" dirty="0"/>
              <a:t>зрительные символы гласных </a:t>
            </a:r>
            <a:r>
              <a:rPr lang="ru-RU" sz="2400" i="1" dirty="0"/>
              <a:t>и </a:t>
            </a:r>
            <a:r>
              <a:rPr lang="ru-RU" sz="2400" b="1" i="1" dirty="0"/>
              <a:t>согласных звуков.</a:t>
            </a:r>
            <a:endParaRPr lang="ru-RU" sz="2400" dirty="0"/>
          </a:p>
          <a:p>
            <a:endParaRPr lang="ru-RU"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228973" y="2663166"/>
            <a:ext cx="1666875" cy="1838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635896" y="2663166"/>
            <a:ext cx="1466850" cy="1828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868144" y="2614188"/>
            <a:ext cx="2019300" cy="170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5"/>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411760" y="4797152"/>
            <a:ext cx="1314450" cy="17621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6"/>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4638674" y="4797152"/>
            <a:ext cx="2105025" cy="1562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65678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8136904" cy="2554545"/>
          </a:xfrm>
          <a:prstGeom prst="rect">
            <a:avLst/>
          </a:prstGeom>
          <a:noFill/>
        </p:spPr>
        <p:txBody>
          <a:bodyPr wrap="square" rtlCol="0">
            <a:spAutoFit/>
          </a:bodyPr>
          <a:lstStyle/>
          <a:p>
            <a:pPr indent="180000"/>
            <a:r>
              <a:rPr lang="ru-RU" sz="2000" dirty="0" smtClean="0"/>
              <a:t>Для </a:t>
            </a:r>
            <a:r>
              <a:rPr lang="ru-RU" sz="2000" dirty="0"/>
              <a:t>детей с речевыми нарушениями определение </a:t>
            </a:r>
            <a:r>
              <a:rPr lang="ru-RU" sz="2000" i="1" dirty="0"/>
              <a:t>позиции заданного зву­ка в слове </a:t>
            </a:r>
            <a:r>
              <a:rPr lang="ru-RU" sz="2000" dirty="0"/>
              <a:t>(начало, середина или конец) представляет значительную трудность. Случаи описания зрительной символики, помогающей формированию этого сложного навыка, встречаются в специальной литературе.</a:t>
            </a:r>
          </a:p>
          <a:p>
            <a:pPr indent="180000"/>
            <a:r>
              <a:rPr lang="ru-RU" sz="2000" dirty="0"/>
              <a:t>Как правило, это выделенные определённым цветом левая, средняя или правая части прямоугольника или цветок, слева, справа или между 2х ёлок и пр</a:t>
            </a:r>
            <a:r>
              <a:rPr lang="ru-RU" sz="2000" dirty="0" smtClean="0"/>
              <a:t>.</a:t>
            </a:r>
            <a:endParaRPr lang="ru-RU" sz="2000" dirty="0"/>
          </a:p>
        </p:txBody>
      </p:sp>
      <p:pic>
        <p:nvPicPr>
          <p:cNvPr id="3" name="Рисунок 2" descr="Описание: http://www.maaam.ru/upload/blogs/6db0267efcd29124216e5cf64f3189fa.jpg.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051720" y="2815193"/>
            <a:ext cx="4538459" cy="3456384"/>
          </a:xfrm>
          <a:prstGeom prst="rect">
            <a:avLst/>
          </a:prstGeom>
          <a:noFill/>
          <a:ln>
            <a:noFill/>
          </a:ln>
        </p:spPr>
      </p:pic>
    </p:spTree>
    <p:extLst>
      <p:ext uri="{BB962C8B-B14F-4D97-AF65-F5344CB8AC3E}">
        <p14:creationId xmlns:p14="http://schemas.microsoft.com/office/powerpoint/2010/main" xmlns="" val="3962244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1662"/>
            <a:ext cx="8136904" cy="2554545"/>
          </a:xfrm>
          <a:prstGeom prst="rect">
            <a:avLst/>
          </a:prstGeom>
          <a:noFill/>
        </p:spPr>
        <p:txBody>
          <a:bodyPr wrap="square" rtlCol="0">
            <a:spAutoFit/>
          </a:bodyPr>
          <a:lstStyle/>
          <a:p>
            <a:r>
              <a:rPr lang="ru-RU" sz="2000" dirty="0" smtClean="0"/>
              <a:t>Перед формированием звукового анализа должна быть проведена следующая работа:</a:t>
            </a:r>
          </a:p>
          <a:p>
            <a:endParaRPr lang="ru-RU" sz="2000" dirty="0"/>
          </a:p>
          <a:p>
            <a:r>
              <a:rPr lang="ru-RU" sz="2000" dirty="0" smtClean="0"/>
              <a:t>Уточнение артикуляции звуков. Дети должны правильно артикулировать звук, удерживать артикуляцию, узнавать звук по беззвучной артикуляции изолированно или в ряду других звуков, дифференцировать гласные и согласные звуки по артикуляции, определять наличие преграды для воздушной струи.</a:t>
            </a:r>
            <a:endParaRPr lang="ru-RU" sz="2000"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1600" y="2852936"/>
            <a:ext cx="2545200" cy="3600000"/>
          </a:xfrm>
          <a:prstGeom prst="rect">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932040" y="2761521"/>
            <a:ext cx="2546604" cy="3598164"/>
          </a:xfrm>
          <a:prstGeom prst="rect">
            <a:avLst/>
          </a:prstGeom>
        </p:spPr>
      </p:pic>
    </p:spTree>
    <p:extLst>
      <p:ext uri="{BB962C8B-B14F-4D97-AF65-F5344CB8AC3E}">
        <p14:creationId xmlns:p14="http://schemas.microsoft.com/office/powerpoint/2010/main" xmlns="" val="2756613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31640" y="1259175"/>
            <a:ext cx="6236003" cy="3416320"/>
          </a:xfrm>
          <a:prstGeom prst="rect">
            <a:avLst/>
          </a:prstGeom>
          <a:noFill/>
        </p:spPr>
        <p:txBody>
          <a:bodyPr wrap="none" lIns="91440" tIns="45720" rIns="91440" bIns="45720">
            <a:spAutoFit/>
          </a:bodyPr>
          <a:lstStyle/>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Игры </a:t>
            </a:r>
          </a:p>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для формирования </a:t>
            </a:r>
          </a:p>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звукового анализа </a:t>
            </a:r>
          </a:p>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у детей с ОНР</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extLst>
      <p:ext uri="{BB962C8B-B14F-4D97-AF65-F5344CB8AC3E}">
        <p14:creationId xmlns:p14="http://schemas.microsoft.com/office/powerpoint/2010/main" xmlns="" val="19067589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2692250" y="188640"/>
            <a:ext cx="3705309" cy="584775"/>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32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Посмотри вокруг</a:t>
            </a:r>
            <a:endParaRPr lang="ru-RU" sz="32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467545" y="1268760"/>
            <a:ext cx="7848872" cy="3539430"/>
          </a:xfrm>
          <a:prstGeom prst="rect">
            <a:avLst/>
          </a:prstGeom>
          <a:noFill/>
        </p:spPr>
        <p:txBody>
          <a:bodyPr wrap="square" rtlCol="0">
            <a:spAutoFit/>
          </a:bodyPr>
          <a:lstStyle/>
          <a:p>
            <a:r>
              <a:rPr lang="ru-RU" sz="3200" b="1" i="1" dirty="0" smtClean="0">
                <a:effectLst>
                  <a:outerShdw blurRad="38100" dist="38100" dir="2700000" algn="tl">
                    <a:srgbClr val="000000">
                      <a:alpha val="43137"/>
                    </a:srgbClr>
                  </a:outerShdw>
                </a:effectLst>
              </a:rPr>
              <a:t>Цель:</a:t>
            </a:r>
            <a:r>
              <a:rPr lang="ru-RU" sz="3200" b="1" dirty="0" smtClean="0">
                <a:effectLst>
                  <a:outerShdw blurRad="38100" dist="38100" dir="2700000" algn="tl">
                    <a:srgbClr val="000000">
                      <a:alpha val="43137"/>
                    </a:srgbClr>
                  </a:outerShdw>
                </a:effectLst>
              </a:rPr>
              <a:t> </a:t>
            </a:r>
            <a:r>
              <a:rPr lang="ru-RU" sz="3200" dirty="0" smtClean="0">
                <a:effectLst>
                  <a:outerShdw blurRad="38100" dist="38100" dir="2700000" algn="tl">
                    <a:srgbClr val="000000">
                      <a:alpha val="43137"/>
                    </a:srgbClr>
                  </a:outerShdw>
                </a:effectLst>
              </a:rPr>
              <a:t>учить определять наличие звука в слове.</a:t>
            </a:r>
          </a:p>
          <a:p>
            <a:endParaRPr lang="ru-RU" sz="3200" b="1" i="1" dirty="0" smtClean="0">
              <a:effectLst>
                <a:outerShdw blurRad="38100" dist="38100" dir="2700000" algn="tl">
                  <a:srgbClr val="000000">
                    <a:alpha val="43137"/>
                  </a:srgbClr>
                </a:outerShdw>
              </a:effectLst>
            </a:endParaRPr>
          </a:p>
          <a:p>
            <a:r>
              <a:rPr lang="ru-RU" sz="3200" b="1" i="1" dirty="0" smtClean="0">
                <a:effectLst>
                  <a:outerShdw blurRad="38100" dist="38100" dir="2700000" algn="tl">
                    <a:srgbClr val="000000">
                      <a:alpha val="43137"/>
                    </a:srgbClr>
                  </a:outerShdw>
                </a:effectLst>
              </a:rPr>
              <a:t>Ход игры. </a:t>
            </a:r>
            <a:r>
              <a:rPr lang="ru-RU" sz="3200" dirty="0" smtClean="0">
                <a:effectLst>
                  <a:outerShdw blurRad="38100" dist="38100" dir="2700000" algn="tl">
                    <a:srgbClr val="000000">
                      <a:alpha val="43137"/>
                    </a:srgbClr>
                  </a:outerShdw>
                </a:effectLst>
              </a:rPr>
              <a:t>Дети должны внимательно посмотреть вокруг себя и найти в группе предметы, в названиях которых есть заданный звук.</a:t>
            </a:r>
            <a:endParaRPr lang="ru-RU" sz="32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226133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5404"/>
            <a:ext cx="7920880" cy="6672596"/>
          </a:xfrm>
          <a:prstGeom prst="rect">
            <a:avLst/>
          </a:prstGeom>
          <a:noFill/>
        </p:spPr>
        <p:txBody>
          <a:bodyPr wrap="square" rtlCol="0">
            <a:spAutoFit/>
          </a:bodyPr>
          <a:lstStyle/>
          <a:p>
            <a:pPr>
              <a:lnSpc>
                <a:spcPct val="80000"/>
              </a:lnSpc>
            </a:pPr>
            <a:r>
              <a:rPr lang="ru-RU" sz="3200" b="1" dirty="0"/>
              <a:t>Отставание в фонематическом развитии  в дошкольном возрасте, создает серьезные препятствия для успешного </a:t>
            </a:r>
            <a:r>
              <a:rPr lang="ru-RU" sz="3200" b="1" dirty="0" smtClean="0"/>
              <a:t>усвоения</a:t>
            </a:r>
            <a:r>
              <a:rPr lang="ru-RU" sz="3200" b="1" dirty="0"/>
              <a:t> ребенком</a:t>
            </a:r>
            <a:r>
              <a:rPr lang="ru-RU" sz="3200" b="1" dirty="0" smtClean="0"/>
              <a:t> </a:t>
            </a:r>
            <a:r>
              <a:rPr lang="ru-RU" sz="3200" b="1" dirty="0"/>
              <a:t>программного </a:t>
            </a:r>
            <a:r>
              <a:rPr lang="ru-RU" sz="3200" b="1" dirty="0" smtClean="0"/>
              <a:t>материала</a:t>
            </a:r>
            <a:r>
              <a:rPr lang="ru-RU" sz="3200" b="1" dirty="0"/>
              <a:t> по чтению и письму</a:t>
            </a:r>
            <a:r>
              <a:rPr lang="ru-RU" sz="3200" b="1" dirty="0" smtClean="0"/>
              <a:t> в дальнейшем, </a:t>
            </a:r>
            <a:r>
              <a:rPr lang="ru-RU" sz="3200" b="1" dirty="0"/>
              <a:t>так как у него оказываются недостаточно сформированными практические обобщения о звуковом составе слова, которые у ребенка с нормальным речевым развитием вырабатываются задолго до обучения в школе.</a:t>
            </a:r>
          </a:p>
          <a:p>
            <a:pPr>
              <a:lnSpc>
                <a:spcPct val="80000"/>
              </a:lnSpc>
            </a:pPr>
            <a:r>
              <a:rPr lang="ru-RU" sz="3200" b="1" dirty="0"/>
              <a:t>      Дефекты речи препятствуют также успешному обучению детей .В связи с этим становится понятным, как необходимы коррекционные занятия с детьми, отстающими в речевом развитии.</a:t>
            </a:r>
          </a:p>
          <a:p>
            <a:endParaRPr lang="ru-RU" dirty="0"/>
          </a:p>
        </p:txBody>
      </p:sp>
    </p:spTree>
    <p:extLst>
      <p:ext uri="{BB962C8B-B14F-4D97-AF65-F5344CB8AC3E}">
        <p14:creationId xmlns:p14="http://schemas.microsoft.com/office/powerpoint/2010/main" xmlns="" val="14998938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3419872" y="188640"/>
            <a:ext cx="1430328"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Лото</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179512" y="1340768"/>
            <a:ext cx="8136905" cy="3416320"/>
          </a:xfrm>
          <a:prstGeom prst="rect">
            <a:avLst/>
          </a:prstGeom>
          <a:noFill/>
        </p:spPr>
        <p:txBody>
          <a:bodyPr wrap="square" rtlCol="0">
            <a:spAutoFit/>
          </a:bodyPr>
          <a:lstStyle/>
          <a:p>
            <a:r>
              <a:rPr lang="ru-RU" b="1" i="1" dirty="0" smtClean="0"/>
              <a:t>Цель:</a:t>
            </a:r>
            <a:r>
              <a:rPr lang="ru-RU" dirty="0" smtClean="0"/>
              <a:t> учить определять наличие звука в слове.</a:t>
            </a:r>
          </a:p>
          <a:p>
            <a:endParaRPr lang="ru-RU" dirty="0"/>
          </a:p>
          <a:p>
            <a:r>
              <a:rPr lang="ru-RU" b="1" i="1" dirty="0" smtClean="0"/>
              <a:t>Оборудование: </a:t>
            </a:r>
            <a:r>
              <a:rPr lang="ru-RU" dirty="0" smtClean="0"/>
              <a:t>карточка лото для каждого играющего, разделенная на четыре квадрата, в каждом из них наклеена предметная картинка; фишка.</a:t>
            </a:r>
          </a:p>
          <a:p>
            <a:endParaRPr lang="ru-RU" dirty="0"/>
          </a:p>
          <a:p>
            <a:r>
              <a:rPr lang="ru-RU" b="1" i="1" dirty="0" smtClean="0"/>
              <a:t>Ход игры. </a:t>
            </a:r>
            <a:r>
              <a:rPr lang="ru-RU" dirty="0" smtClean="0"/>
              <a:t>Только в трех квадратах находятся картинки, в названиях которых присутствует заданный звук. Дети должны найти лишнюю картинку, в названии которой нет изучаемого звука и закрыть ее фишкой.</a:t>
            </a:r>
          </a:p>
          <a:p>
            <a:r>
              <a:rPr lang="ru-RU" dirty="0" smtClean="0"/>
              <a:t>Можно использовать более сложный вариант игры. Каждому играющему дается альбомный лист, на котором наклеено много предметных картинок. Дети должны найти картинки, в названиях которых есть заданный звук и накрыть его фишкой.</a:t>
            </a:r>
            <a:endParaRPr lang="ru-RU" dirty="0"/>
          </a:p>
        </p:txBody>
      </p:sp>
    </p:spTree>
    <p:extLst>
      <p:ext uri="{BB962C8B-B14F-4D97-AF65-F5344CB8AC3E}">
        <p14:creationId xmlns:p14="http://schemas.microsoft.com/office/powerpoint/2010/main" xmlns="" val="488451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2987824" y="188640"/>
            <a:ext cx="2794355"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Брось мяч</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120567" y="1340768"/>
            <a:ext cx="8352929" cy="2585323"/>
          </a:xfrm>
          <a:prstGeom prst="rect">
            <a:avLst/>
          </a:prstGeom>
          <a:noFill/>
        </p:spPr>
        <p:txBody>
          <a:bodyPr wrap="square" rtlCol="0">
            <a:spAutoFit/>
          </a:bodyPr>
          <a:lstStyle/>
          <a:p>
            <a:r>
              <a:rPr lang="ru-RU" b="1" i="1" dirty="0" smtClean="0"/>
              <a:t>Цель:</a:t>
            </a:r>
            <a:r>
              <a:rPr lang="ru-RU" dirty="0" smtClean="0"/>
              <a:t> учить выделять первый и последний звуки в слове, последовательность их в слове.</a:t>
            </a:r>
          </a:p>
          <a:p>
            <a:endParaRPr lang="ru-RU" dirty="0"/>
          </a:p>
          <a:p>
            <a:r>
              <a:rPr lang="ru-RU" b="1" i="1" dirty="0" smtClean="0"/>
              <a:t>Оборудование: </a:t>
            </a:r>
            <a:r>
              <a:rPr lang="ru-RU" dirty="0" smtClean="0"/>
              <a:t>мяч.</a:t>
            </a:r>
          </a:p>
          <a:p>
            <a:endParaRPr lang="ru-RU" dirty="0"/>
          </a:p>
          <a:p>
            <a:r>
              <a:rPr lang="ru-RU" b="1" i="1" dirty="0" smtClean="0"/>
              <a:t>Ход игры. </a:t>
            </a:r>
            <a:r>
              <a:rPr lang="ru-RU" dirty="0" smtClean="0"/>
              <a:t>Убрать первый звук в слове. Какое слово получится?</a:t>
            </a:r>
          </a:p>
          <a:p>
            <a:r>
              <a:rPr lang="ru-RU" dirty="0" smtClean="0"/>
              <a:t>Логопед стоит в центре, играющие – вокруг него. Он бросает мяч кому-то из детей и называет слово, а они убирают первый или последний звук в слове (зависит от задания) и бросают мяч ведущему;</a:t>
            </a:r>
            <a:endParaRPr lang="ru-RU" dirty="0"/>
          </a:p>
        </p:txBody>
      </p:sp>
      <p:sp>
        <p:nvSpPr>
          <p:cNvPr id="5" name="TextBox 4"/>
          <p:cNvSpPr txBox="1"/>
          <p:nvPr/>
        </p:nvSpPr>
        <p:spPr>
          <a:xfrm>
            <a:off x="195943" y="4221088"/>
            <a:ext cx="6320273" cy="1477328"/>
          </a:xfrm>
          <a:prstGeom prst="rect">
            <a:avLst/>
          </a:prstGeom>
          <a:noFill/>
        </p:spPr>
        <p:txBody>
          <a:bodyPr wrap="square" rtlCol="0">
            <a:spAutoFit/>
          </a:bodyPr>
          <a:lstStyle/>
          <a:p>
            <a:r>
              <a:rPr lang="ru-RU" b="1" i="1" dirty="0" smtClean="0"/>
              <a:t>Речевой материал:</a:t>
            </a:r>
            <a:r>
              <a:rPr lang="ru-RU" dirty="0" smtClean="0"/>
              <a:t> </a:t>
            </a:r>
            <a:r>
              <a:rPr lang="ru-RU" i="1" dirty="0" smtClean="0"/>
              <a:t>лужи-ужи, косы-осы, крот-рот, бочки-очки, клещи-лещи, сурок-урок;</a:t>
            </a:r>
          </a:p>
          <a:p>
            <a:endParaRPr lang="ru-RU" i="1" dirty="0"/>
          </a:p>
          <a:p>
            <a:r>
              <a:rPr lang="ru-RU" i="1" dirty="0" smtClean="0"/>
              <a:t>Рост-рос, стол-сто, марка-Марк, бегут-бегу, кружит-кружи, волы-вол, стога-стог, бобр-боб, взяла-взял.</a:t>
            </a:r>
            <a:endParaRPr lang="ru-RU" i="1" dirty="0"/>
          </a:p>
        </p:txBody>
      </p:sp>
    </p:spTree>
    <p:extLst>
      <p:ext uri="{BB962C8B-B14F-4D97-AF65-F5344CB8AC3E}">
        <p14:creationId xmlns:p14="http://schemas.microsoft.com/office/powerpoint/2010/main" xmlns="" val="15271909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2771800" y="116632"/>
            <a:ext cx="2786725"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Два берега</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170423" y="1052736"/>
            <a:ext cx="8218001" cy="4832092"/>
          </a:xfrm>
          <a:custGeom>
            <a:avLst/>
            <a:gdLst>
              <a:gd name="connsiteX0" fmla="*/ 0 w 8208912"/>
              <a:gd name="connsiteY0" fmla="*/ 0 h 369332"/>
              <a:gd name="connsiteX1" fmla="*/ 8208912 w 8208912"/>
              <a:gd name="connsiteY1" fmla="*/ 0 h 369332"/>
              <a:gd name="connsiteX2" fmla="*/ 8208912 w 8208912"/>
              <a:gd name="connsiteY2" fmla="*/ 369332 h 369332"/>
              <a:gd name="connsiteX3" fmla="*/ 0 w 8208912"/>
              <a:gd name="connsiteY3" fmla="*/ 369332 h 369332"/>
              <a:gd name="connsiteX4" fmla="*/ 0 w 8208912"/>
              <a:gd name="connsiteY4" fmla="*/ 0 h 369332"/>
              <a:gd name="connsiteX0" fmla="*/ 0 w 8208912"/>
              <a:gd name="connsiteY0" fmla="*/ 0 h 3752612"/>
              <a:gd name="connsiteX1" fmla="*/ 8208912 w 8208912"/>
              <a:gd name="connsiteY1" fmla="*/ 0 h 3752612"/>
              <a:gd name="connsiteX2" fmla="*/ 8195849 w 8208912"/>
              <a:gd name="connsiteY2" fmla="*/ 3752612 h 3752612"/>
              <a:gd name="connsiteX3" fmla="*/ 0 w 8208912"/>
              <a:gd name="connsiteY3" fmla="*/ 369332 h 3752612"/>
              <a:gd name="connsiteX4" fmla="*/ 0 w 8208912"/>
              <a:gd name="connsiteY4" fmla="*/ 0 h 3752612"/>
              <a:gd name="connsiteX0" fmla="*/ 0 w 8208912"/>
              <a:gd name="connsiteY0" fmla="*/ 0 h 3817927"/>
              <a:gd name="connsiteX1" fmla="*/ 8208912 w 8208912"/>
              <a:gd name="connsiteY1" fmla="*/ 0 h 3817927"/>
              <a:gd name="connsiteX2" fmla="*/ 8195849 w 8208912"/>
              <a:gd name="connsiteY2" fmla="*/ 3752612 h 3817927"/>
              <a:gd name="connsiteX3" fmla="*/ 39188 w 8208912"/>
              <a:gd name="connsiteY3" fmla="*/ 3817927 h 3817927"/>
              <a:gd name="connsiteX4" fmla="*/ 0 w 8208912"/>
              <a:gd name="connsiteY4" fmla="*/ 0 h 3817927"/>
              <a:gd name="connsiteX0" fmla="*/ 0 w 8235415"/>
              <a:gd name="connsiteY0" fmla="*/ 0 h 3817927"/>
              <a:gd name="connsiteX1" fmla="*/ 8208912 w 8235415"/>
              <a:gd name="connsiteY1" fmla="*/ 0 h 3817927"/>
              <a:gd name="connsiteX2" fmla="*/ 8235038 w 8235415"/>
              <a:gd name="connsiteY2" fmla="*/ 3726486 h 3817927"/>
              <a:gd name="connsiteX3" fmla="*/ 39188 w 8235415"/>
              <a:gd name="connsiteY3" fmla="*/ 3817927 h 3817927"/>
              <a:gd name="connsiteX4" fmla="*/ 0 w 8235415"/>
              <a:gd name="connsiteY4" fmla="*/ 0 h 3817927"/>
              <a:gd name="connsiteX0" fmla="*/ 26127 w 8261542"/>
              <a:gd name="connsiteY0" fmla="*/ 0 h 3726487"/>
              <a:gd name="connsiteX1" fmla="*/ 8235039 w 8261542"/>
              <a:gd name="connsiteY1" fmla="*/ 0 h 3726487"/>
              <a:gd name="connsiteX2" fmla="*/ 8261165 w 8261542"/>
              <a:gd name="connsiteY2" fmla="*/ 3726486 h 3726487"/>
              <a:gd name="connsiteX3" fmla="*/ 0 w 8261542"/>
              <a:gd name="connsiteY3" fmla="*/ 3726487 h 3726487"/>
              <a:gd name="connsiteX4" fmla="*/ 26127 w 8261542"/>
              <a:gd name="connsiteY4" fmla="*/ 0 h 3726487"/>
              <a:gd name="connsiteX0" fmla="*/ 26127 w 8261542"/>
              <a:gd name="connsiteY0" fmla="*/ 0 h 3726487"/>
              <a:gd name="connsiteX1" fmla="*/ 8235039 w 8261542"/>
              <a:gd name="connsiteY1" fmla="*/ 0 h 3726487"/>
              <a:gd name="connsiteX2" fmla="*/ 8261165 w 8261542"/>
              <a:gd name="connsiteY2" fmla="*/ 3726486 h 3726487"/>
              <a:gd name="connsiteX3" fmla="*/ 6125874 w 8261542"/>
              <a:gd name="connsiteY3" fmla="*/ 3715207 h 3726487"/>
              <a:gd name="connsiteX4" fmla="*/ 0 w 8261542"/>
              <a:gd name="connsiteY4" fmla="*/ 3726487 h 3726487"/>
              <a:gd name="connsiteX5" fmla="*/ 26127 w 8261542"/>
              <a:gd name="connsiteY5" fmla="*/ 0 h 3726487"/>
              <a:gd name="connsiteX0" fmla="*/ 26127 w 8261542"/>
              <a:gd name="connsiteY0" fmla="*/ 0 h 3726487"/>
              <a:gd name="connsiteX1" fmla="*/ 8235039 w 8261542"/>
              <a:gd name="connsiteY1" fmla="*/ 0 h 3726487"/>
              <a:gd name="connsiteX2" fmla="*/ 8261165 w 8261542"/>
              <a:gd name="connsiteY2" fmla="*/ 3726486 h 3726487"/>
              <a:gd name="connsiteX3" fmla="*/ 6125874 w 8261542"/>
              <a:gd name="connsiteY3" fmla="*/ 3715207 h 3726487"/>
              <a:gd name="connsiteX4" fmla="*/ 0 w 8261542"/>
              <a:gd name="connsiteY4" fmla="*/ 3726487 h 3726487"/>
              <a:gd name="connsiteX5" fmla="*/ 26127 w 8261542"/>
              <a:gd name="connsiteY5" fmla="*/ 0 h 3726487"/>
              <a:gd name="connsiteX0" fmla="*/ 26127 w 8261542"/>
              <a:gd name="connsiteY0" fmla="*/ 0 h 3728270"/>
              <a:gd name="connsiteX1" fmla="*/ 8235039 w 8261542"/>
              <a:gd name="connsiteY1" fmla="*/ 0 h 3728270"/>
              <a:gd name="connsiteX2" fmla="*/ 8261165 w 8261542"/>
              <a:gd name="connsiteY2" fmla="*/ 3726486 h 3728270"/>
              <a:gd name="connsiteX3" fmla="*/ 6125874 w 8261542"/>
              <a:gd name="connsiteY3" fmla="*/ 3715207 h 3728270"/>
              <a:gd name="connsiteX4" fmla="*/ 4767337 w 8261542"/>
              <a:gd name="connsiteY4" fmla="*/ 3728270 h 3728270"/>
              <a:gd name="connsiteX5" fmla="*/ 0 w 8261542"/>
              <a:gd name="connsiteY5" fmla="*/ 3726487 h 3728270"/>
              <a:gd name="connsiteX6" fmla="*/ 26127 w 8261542"/>
              <a:gd name="connsiteY6" fmla="*/ 0 h 3728270"/>
              <a:gd name="connsiteX0" fmla="*/ 26127 w 8261542"/>
              <a:gd name="connsiteY0" fmla="*/ 0 h 5674636"/>
              <a:gd name="connsiteX1" fmla="*/ 8235039 w 8261542"/>
              <a:gd name="connsiteY1" fmla="*/ 0 h 5674636"/>
              <a:gd name="connsiteX2" fmla="*/ 8261165 w 8261542"/>
              <a:gd name="connsiteY2" fmla="*/ 3726486 h 5674636"/>
              <a:gd name="connsiteX3" fmla="*/ 6125874 w 8261542"/>
              <a:gd name="connsiteY3" fmla="*/ 3715207 h 5674636"/>
              <a:gd name="connsiteX4" fmla="*/ 6165063 w 8261542"/>
              <a:gd name="connsiteY4" fmla="*/ 5674636 h 5674636"/>
              <a:gd name="connsiteX5" fmla="*/ 0 w 8261542"/>
              <a:gd name="connsiteY5" fmla="*/ 3726487 h 5674636"/>
              <a:gd name="connsiteX6" fmla="*/ 26127 w 8261542"/>
              <a:gd name="connsiteY6" fmla="*/ 0 h 5674636"/>
              <a:gd name="connsiteX0" fmla="*/ 26127 w 8261542"/>
              <a:gd name="connsiteY0" fmla="*/ 0 h 5674636"/>
              <a:gd name="connsiteX1" fmla="*/ 8235039 w 8261542"/>
              <a:gd name="connsiteY1" fmla="*/ 0 h 5674636"/>
              <a:gd name="connsiteX2" fmla="*/ 8261165 w 8261542"/>
              <a:gd name="connsiteY2" fmla="*/ 3726486 h 5674636"/>
              <a:gd name="connsiteX3" fmla="*/ 6125874 w 8261542"/>
              <a:gd name="connsiteY3" fmla="*/ 3715207 h 5674636"/>
              <a:gd name="connsiteX4" fmla="*/ 6165063 w 8261542"/>
              <a:gd name="connsiteY4" fmla="*/ 5674636 h 5674636"/>
              <a:gd name="connsiteX5" fmla="*/ 1645314 w 8261542"/>
              <a:gd name="connsiteY5" fmla="*/ 4250783 h 5674636"/>
              <a:gd name="connsiteX6" fmla="*/ 0 w 8261542"/>
              <a:gd name="connsiteY6" fmla="*/ 3726487 h 5674636"/>
              <a:gd name="connsiteX7" fmla="*/ 26127 w 8261542"/>
              <a:gd name="connsiteY7" fmla="*/ 0 h 5674636"/>
              <a:gd name="connsiteX0" fmla="*/ 26127 w 8261542"/>
              <a:gd name="connsiteY0" fmla="*/ 0 h 5674636"/>
              <a:gd name="connsiteX1" fmla="*/ 8235039 w 8261542"/>
              <a:gd name="connsiteY1" fmla="*/ 0 h 5674636"/>
              <a:gd name="connsiteX2" fmla="*/ 8261165 w 8261542"/>
              <a:gd name="connsiteY2" fmla="*/ 3726486 h 5674636"/>
              <a:gd name="connsiteX3" fmla="*/ 6125874 w 8261542"/>
              <a:gd name="connsiteY3" fmla="*/ 3715207 h 5674636"/>
              <a:gd name="connsiteX4" fmla="*/ 6165063 w 8261542"/>
              <a:gd name="connsiteY4" fmla="*/ 5674636 h 5674636"/>
              <a:gd name="connsiteX5" fmla="*/ 25520 w 8261542"/>
              <a:gd name="connsiteY5" fmla="*/ 5622383 h 5674636"/>
              <a:gd name="connsiteX6" fmla="*/ 0 w 8261542"/>
              <a:gd name="connsiteY6" fmla="*/ 3726487 h 5674636"/>
              <a:gd name="connsiteX7" fmla="*/ 26127 w 8261542"/>
              <a:gd name="connsiteY7" fmla="*/ 0 h 5674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61542" h="5674636">
                <a:moveTo>
                  <a:pt x="26127" y="0"/>
                </a:moveTo>
                <a:lnTo>
                  <a:pt x="8235039" y="0"/>
                </a:lnTo>
                <a:cubicBezTo>
                  <a:pt x="8230685" y="1250871"/>
                  <a:pt x="8265519" y="2475615"/>
                  <a:pt x="8261165" y="3726486"/>
                </a:cubicBezTo>
                <a:lnTo>
                  <a:pt x="6125874" y="3715207"/>
                </a:lnTo>
                <a:lnTo>
                  <a:pt x="6165063" y="5674636"/>
                </a:lnTo>
                <a:lnTo>
                  <a:pt x="25520" y="5622383"/>
                </a:lnTo>
                <a:lnTo>
                  <a:pt x="0" y="3726487"/>
                </a:lnTo>
                <a:lnTo>
                  <a:pt x="26127" y="0"/>
                </a:lnTo>
                <a:close/>
              </a:path>
            </a:pathLst>
          </a:custGeom>
          <a:noFill/>
        </p:spPr>
        <p:txBody>
          <a:bodyPr wrap="square" rtlCol="0">
            <a:spAutoFit/>
          </a:bodyPr>
          <a:lstStyle/>
          <a:p>
            <a:r>
              <a:rPr lang="ru-RU" sz="2200" b="1" i="1" dirty="0" smtClean="0"/>
              <a:t>Цель: </a:t>
            </a:r>
            <a:r>
              <a:rPr lang="ru-RU" sz="2200" dirty="0" smtClean="0"/>
              <a:t>учить определять наличие звука или первый звук в слове.</a:t>
            </a:r>
          </a:p>
          <a:p>
            <a:endParaRPr lang="ru-RU" sz="2200" dirty="0" smtClean="0"/>
          </a:p>
          <a:p>
            <a:r>
              <a:rPr lang="ru-RU" sz="2200" b="1" i="1" dirty="0" smtClean="0"/>
              <a:t>Оборудование: </a:t>
            </a:r>
            <a:r>
              <a:rPr lang="ru-RU" sz="2200" dirty="0" smtClean="0"/>
              <a:t>предметные картинки; изображение лодки или корабля.</a:t>
            </a:r>
          </a:p>
          <a:p>
            <a:endParaRPr lang="ru-RU" sz="2200" dirty="0" smtClean="0"/>
          </a:p>
          <a:p>
            <a:r>
              <a:rPr lang="ru-RU" sz="2200" b="1" i="1" dirty="0" smtClean="0"/>
              <a:t>Ход игры. </a:t>
            </a:r>
            <a:r>
              <a:rPr lang="ru-RU" sz="2200" dirty="0" smtClean="0"/>
              <a:t>На доске мелом изображается река. Посредине реки магнитами укрепляется лодка или корабль, в которых есть прорези для предметных картинок. Логопед  рассказывает детям, что на лодке (корабле) плывут слова. Слова, начинающиеся, например, со звука </a:t>
            </a:r>
            <a:r>
              <a:rPr lang="en-US" sz="2200" dirty="0" smtClean="0"/>
              <a:t>[</a:t>
            </a:r>
            <a:r>
              <a:rPr lang="ru-RU" sz="2200" dirty="0" smtClean="0"/>
              <a:t>к</a:t>
            </a:r>
            <a:r>
              <a:rPr lang="en-US" sz="2200" dirty="0" smtClean="0"/>
              <a:t>]</a:t>
            </a:r>
            <a:r>
              <a:rPr lang="ru-RU" sz="2200" dirty="0" smtClean="0"/>
              <a:t>, должны причалить к одному берегу, а все остальные – к другому. Дети выходят к доске по очереди, достают из прорезей картинки, называют их, определяют наличие звука или первый звук в слове (в зависимости от задания) и укрепляют их магнитами к нужному берегу.</a:t>
            </a:r>
            <a:endParaRPr lang="ru-RU" sz="2200" dirty="0"/>
          </a:p>
        </p:txBody>
      </p:sp>
    </p:spTree>
    <p:extLst>
      <p:ext uri="{BB962C8B-B14F-4D97-AF65-F5344CB8AC3E}">
        <p14:creationId xmlns:p14="http://schemas.microsoft.com/office/powerpoint/2010/main" xmlns="" val="41537478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1979712" y="260648"/>
            <a:ext cx="4900059"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Раскрась картинки</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179512" y="1161618"/>
            <a:ext cx="8136904" cy="4524315"/>
          </a:xfrm>
          <a:prstGeom prst="rect">
            <a:avLst/>
          </a:prstGeom>
          <a:noFill/>
        </p:spPr>
        <p:txBody>
          <a:bodyPr wrap="square" rtlCol="0">
            <a:spAutoFit/>
          </a:bodyPr>
          <a:lstStyle/>
          <a:p>
            <a:r>
              <a:rPr lang="ru-RU" sz="2400" b="1" i="1" dirty="0" smtClean="0"/>
              <a:t>Цель:</a:t>
            </a:r>
            <a:r>
              <a:rPr lang="ru-RU" sz="2400" dirty="0" smtClean="0"/>
              <a:t> учить определять наличие звука, его позицию в слове (начало, середина, конец).</a:t>
            </a:r>
          </a:p>
          <a:p>
            <a:endParaRPr lang="ru-RU" sz="2400" dirty="0"/>
          </a:p>
          <a:p>
            <a:r>
              <a:rPr lang="ru-RU" sz="2400" b="1" i="1" dirty="0" smtClean="0"/>
              <a:t>Оборудование:</a:t>
            </a:r>
            <a:r>
              <a:rPr lang="ru-RU" sz="2400" dirty="0" smtClean="0"/>
              <a:t> несколько нераскрашенных предметных </a:t>
            </a:r>
            <a:r>
              <a:rPr lang="ru-RU" sz="2400" dirty="0" smtClean="0"/>
              <a:t>картинок </a:t>
            </a:r>
            <a:r>
              <a:rPr lang="ru-RU" sz="2400" dirty="0" smtClean="0"/>
              <a:t>изображенных на альбомном листе.</a:t>
            </a:r>
          </a:p>
          <a:p>
            <a:endParaRPr lang="ru-RU" sz="2400" dirty="0"/>
          </a:p>
          <a:p>
            <a:r>
              <a:rPr lang="ru-RU" sz="2400" b="1" i="1" dirty="0" smtClean="0"/>
              <a:t>Ход игры. </a:t>
            </a:r>
            <a:r>
              <a:rPr lang="ru-RU" sz="2400" dirty="0" smtClean="0"/>
              <a:t>Играющим раздаются листы, на которых нарисовано несколько нераскрашенных картинок. Дети должны раскрасить или заштриховать те картинки, в названиях которых есть заданный звук, или звук, находящийся в определенной позиции. Выигрывает тот, кто первым справится с заданием.</a:t>
            </a:r>
            <a:endParaRPr lang="ru-RU" sz="2400" dirty="0"/>
          </a:p>
        </p:txBody>
      </p:sp>
    </p:spTree>
    <p:extLst>
      <p:ext uri="{BB962C8B-B14F-4D97-AF65-F5344CB8AC3E}">
        <p14:creationId xmlns:p14="http://schemas.microsoft.com/office/powerpoint/2010/main" xmlns="" val="41973744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2301448" y="188640"/>
            <a:ext cx="4541115"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Соберем цепочку</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323528" y="1484784"/>
            <a:ext cx="8064896" cy="2677656"/>
          </a:xfrm>
          <a:prstGeom prst="rect">
            <a:avLst/>
          </a:prstGeom>
          <a:noFill/>
        </p:spPr>
        <p:txBody>
          <a:bodyPr wrap="square" rtlCol="0">
            <a:spAutoFit/>
          </a:bodyPr>
          <a:lstStyle/>
          <a:p>
            <a:r>
              <a:rPr lang="ru-RU" sz="2400" b="1" i="1" dirty="0" smtClean="0"/>
              <a:t>Цель: </a:t>
            </a:r>
            <a:r>
              <a:rPr lang="ru-RU" sz="2400" dirty="0" smtClean="0"/>
              <a:t>развивать умение выделять первый и последний звуки в слове.</a:t>
            </a:r>
          </a:p>
          <a:p>
            <a:endParaRPr lang="ru-RU" sz="2400" dirty="0"/>
          </a:p>
          <a:p>
            <a:r>
              <a:rPr lang="ru-RU" sz="2400" b="1" i="1" dirty="0" smtClean="0"/>
              <a:t>Ход игры. </a:t>
            </a:r>
            <a:r>
              <a:rPr lang="ru-RU" sz="2400" dirty="0" smtClean="0"/>
              <a:t>Логопед называет слово, а ребенок называет слово, где первым звуком будет последний звук предыдущего слова и т.д. Например, </a:t>
            </a:r>
            <a:r>
              <a:rPr lang="ru-RU" sz="2400" i="1" dirty="0" smtClean="0"/>
              <a:t>мос</a:t>
            </a:r>
            <a:r>
              <a:rPr lang="ru-RU" sz="2400" i="1" dirty="0" smtClean="0">
                <a:solidFill>
                  <a:srgbClr val="FF0000"/>
                </a:solidFill>
              </a:rPr>
              <a:t>т</a:t>
            </a:r>
            <a:r>
              <a:rPr lang="ru-RU" sz="2400" i="1" dirty="0" smtClean="0"/>
              <a:t>-</a:t>
            </a:r>
            <a:r>
              <a:rPr lang="ru-RU" sz="2400" i="1" dirty="0" smtClean="0">
                <a:solidFill>
                  <a:srgbClr val="FF0000"/>
                </a:solidFill>
              </a:rPr>
              <a:t>т</a:t>
            </a:r>
            <a:r>
              <a:rPr lang="ru-RU" sz="2400" i="1" dirty="0" smtClean="0"/>
              <a:t>елефо</a:t>
            </a:r>
            <a:r>
              <a:rPr lang="ru-RU" sz="2400" i="1" dirty="0" smtClean="0">
                <a:solidFill>
                  <a:srgbClr val="FF0000"/>
                </a:solidFill>
              </a:rPr>
              <a:t>н</a:t>
            </a:r>
            <a:r>
              <a:rPr lang="ru-RU" sz="2400" i="1" dirty="0" smtClean="0"/>
              <a:t>-</a:t>
            </a:r>
            <a:r>
              <a:rPr lang="ru-RU" sz="2400" i="1" dirty="0" smtClean="0">
                <a:solidFill>
                  <a:srgbClr val="FF0000"/>
                </a:solidFill>
              </a:rPr>
              <a:t>н</a:t>
            </a:r>
            <a:r>
              <a:rPr lang="ru-RU" sz="2400" i="1" dirty="0" smtClean="0"/>
              <a:t>оск</a:t>
            </a:r>
            <a:r>
              <a:rPr lang="ru-RU" sz="2400" i="1" dirty="0" smtClean="0">
                <a:solidFill>
                  <a:srgbClr val="FF0000"/>
                </a:solidFill>
              </a:rPr>
              <a:t>и</a:t>
            </a:r>
            <a:r>
              <a:rPr lang="ru-RU" sz="2400" i="1" dirty="0" smtClean="0"/>
              <a:t>-</a:t>
            </a:r>
            <a:r>
              <a:rPr lang="ru-RU" sz="2400" i="1" dirty="0" smtClean="0">
                <a:solidFill>
                  <a:srgbClr val="FF0000"/>
                </a:solidFill>
              </a:rPr>
              <a:t>и</a:t>
            </a:r>
            <a:r>
              <a:rPr lang="ru-RU" sz="2400" i="1" dirty="0" smtClean="0"/>
              <a:t>гл</a:t>
            </a:r>
            <a:r>
              <a:rPr lang="ru-RU" sz="2400" i="1" dirty="0" smtClean="0">
                <a:solidFill>
                  <a:srgbClr val="FF0000"/>
                </a:solidFill>
              </a:rPr>
              <a:t>а</a:t>
            </a:r>
            <a:r>
              <a:rPr lang="ru-RU" sz="2400" i="1" dirty="0" smtClean="0"/>
              <a:t>-</a:t>
            </a:r>
            <a:r>
              <a:rPr lang="ru-RU" sz="2400" i="1" dirty="0" smtClean="0">
                <a:solidFill>
                  <a:srgbClr val="FF0000"/>
                </a:solidFill>
              </a:rPr>
              <a:t>а</a:t>
            </a:r>
            <a:r>
              <a:rPr lang="ru-RU" sz="2400" i="1" dirty="0" smtClean="0"/>
              <a:t>ис</a:t>
            </a:r>
            <a:r>
              <a:rPr lang="ru-RU" sz="2400" i="1" dirty="0" smtClean="0">
                <a:solidFill>
                  <a:srgbClr val="FF0000"/>
                </a:solidFill>
              </a:rPr>
              <a:t>т</a:t>
            </a:r>
            <a:r>
              <a:rPr lang="ru-RU" sz="2400" i="1" dirty="0" smtClean="0"/>
              <a:t>-</a:t>
            </a:r>
            <a:r>
              <a:rPr lang="ru-RU" sz="2400" i="1" dirty="0" smtClean="0">
                <a:solidFill>
                  <a:srgbClr val="FF0000"/>
                </a:solidFill>
              </a:rPr>
              <a:t>т</a:t>
            </a:r>
            <a:r>
              <a:rPr lang="ru-RU" sz="2400" i="1" dirty="0" smtClean="0"/>
              <a:t>опо</a:t>
            </a:r>
            <a:r>
              <a:rPr lang="ru-RU" sz="2400" i="1" dirty="0" smtClean="0">
                <a:solidFill>
                  <a:srgbClr val="FF0000"/>
                </a:solidFill>
              </a:rPr>
              <a:t>р</a:t>
            </a:r>
            <a:r>
              <a:rPr lang="ru-RU" sz="2400" i="1" dirty="0" smtClean="0"/>
              <a:t>-</a:t>
            </a:r>
            <a:r>
              <a:rPr lang="ru-RU" sz="2400" i="1" dirty="0" smtClean="0">
                <a:solidFill>
                  <a:srgbClr val="FF0000"/>
                </a:solidFill>
              </a:rPr>
              <a:t>р</a:t>
            </a:r>
            <a:r>
              <a:rPr lang="ru-RU" sz="2400" i="1" dirty="0" smtClean="0"/>
              <a:t>а</a:t>
            </a:r>
            <a:r>
              <a:rPr lang="ru-RU" sz="2400" i="1" dirty="0" smtClean="0">
                <a:solidFill>
                  <a:srgbClr val="FF0000"/>
                </a:solidFill>
              </a:rPr>
              <a:t>к</a:t>
            </a:r>
            <a:r>
              <a:rPr lang="ru-RU" sz="2400" i="1" dirty="0" smtClean="0"/>
              <a:t>.</a:t>
            </a:r>
            <a:endParaRPr lang="ru-RU" sz="2400" i="1" dirty="0"/>
          </a:p>
        </p:txBody>
      </p:sp>
    </p:spTree>
    <p:extLst>
      <p:ext uri="{BB962C8B-B14F-4D97-AF65-F5344CB8AC3E}">
        <p14:creationId xmlns:p14="http://schemas.microsoft.com/office/powerpoint/2010/main" xmlns="" val="2068263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3203848" y="188640"/>
            <a:ext cx="2318968"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домино</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107504" y="1340768"/>
            <a:ext cx="8280920" cy="4524315"/>
          </a:xfrm>
          <a:prstGeom prst="rect">
            <a:avLst/>
          </a:prstGeom>
          <a:noFill/>
        </p:spPr>
        <p:txBody>
          <a:bodyPr wrap="square" rtlCol="0">
            <a:spAutoFit/>
          </a:bodyPr>
          <a:lstStyle/>
          <a:p>
            <a:r>
              <a:rPr lang="ru-RU" sz="2400" b="1" i="1" dirty="0" smtClean="0"/>
              <a:t>Цель:</a:t>
            </a:r>
            <a:r>
              <a:rPr lang="ru-RU" sz="2400" dirty="0" smtClean="0"/>
              <a:t> развивать умение выделять первый и последний звуки в слове.</a:t>
            </a:r>
          </a:p>
          <a:p>
            <a:endParaRPr lang="ru-RU" sz="2400" dirty="0"/>
          </a:p>
          <a:p>
            <a:r>
              <a:rPr lang="ru-RU" sz="2400" b="1" i="1" dirty="0" smtClean="0"/>
              <a:t>Оборудование:</a:t>
            </a:r>
            <a:r>
              <a:rPr lang="ru-RU" sz="2400" dirty="0" smtClean="0"/>
              <a:t> предметные картинки.</a:t>
            </a:r>
          </a:p>
          <a:p>
            <a:endParaRPr lang="ru-RU" sz="2400" dirty="0"/>
          </a:p>
          <a:p>
            <a:r>
              <a:rPr lang="ru-RU" sz="2400" b="1" i="1" dirty="0" smtClean="0"/>
              <a:t>Ход игры. </a:t>
            </a:r>
            <a:r>
              <a:rPr lang="ru-RU" sz="2400" dirty="0" smtClean="0"/>
              <a:t>Играть лучше группами по 3-4 человека. Играющим раздаются предметные картинки. Один из детей кладет картинку на стол, называет ее и определяет  последний звук в данном слове. Тот из играющих, который находит у себя картинку с таким же начальным звуком, кладет ее следующей, называет ее и последний звук в слове и т.д. Например, </a:t>
            </a:r>
            <a:r>
              <a:rPr lang="ru-RU" sz="2400" i="1" dirty="0" smtClean="0"/>
              <a:t>слон-насос-сосна-абажур-рак.</a:t>
            </a:r>
            <a:endParaRPr lang="ru-RU" sz="2400" i="1" dirty="0"/>
          </a:p>
        </p:txBody>
      </p:sp>
    </p:spTree>
    <p:extLst>
      <p:ext uri="{BB962C8B-B14F-4D97-AF65-F5344CB8AC3E}">
        <p14:creationId xmlns:p14="http://schemas.microsoft.com/office/powerpoint/2010/main" xmlns="" val="2722193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1763688" y="260648"/>
            <a:ext cx="5101589"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Где спрятался звук?</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107504" y="1340768"/>
            <a:ext cx="8280920" cy="4154984"/>
          </a:xfrm>
          <a:prstGeom prst="rect">
            <a:avLst/>
          </a:prstGeom>
          <a:noFill/>
        </p:spPr>
        <p:txBody>
          <a:bodyPr wrap="square" rtlCol="0">
            <a:spAutoFit/>
          </a:bodyPr>
          <a:lstStyle/>
          <a:p>
            <a:r>
              <a:rPr lang="ru-RU" sz="2400" b="1" i="1" dirty="0" smtClean="0"/>
              <a:t>Цель:</a:t>
            </a:r>
            <a:r>
              <a:rPr lang="ru-RU" sz="2400" dirty="0" smtClean="0"/>
              <a:t> развивать умение определять позицию звука в слове (начало, середина, конец).</a:t>
            </a:r>
          </a:p>
          <a:p>
            <a:endParaRPr lang="ru-RU" sz="2400" dirty="0" smtClean="0"/>
          </a:p>
          <a:p>
            <a:r>
              <a:rPr lang="ru-RU" sz="2400" b="1" i="1" dirty="0" smtClean="0"/>
              <a:t>Оборудование:</a:t>
            </a:r>
            <a:r>
              <a:rPr lang="ru-RU" sz="2400" dirty="0" smtClean="0"/>
              <a:t> картонный домик с тремя окнами-карманами.</a:t>
            </a:r>
          </a:p>
          <a:p>
            <a:endParaRPr lang="ru-RU" sz="2400" dirty="0" smtClean="0"/>
          </a:p>
          <a:p>
            <a:r>
              <a:rPr lang="ru-RU" sz="2400" b="1" i="1" dirty="0" smtClean="0"/>
              <a:t>Ход игры.</a:t>
            </a:r>
            <a:r>
              <a:rPr lang="ru-RU" sz="2400" dirty="0" smtClean="0"/>
              <a:t> Домик и предметные картинки стоят у логопеда на столе. Дети подходят к столу, берут картинку, называют ее и определяют, где находится изучаемый звук. Если он находится в начале слова, кладут ее в первое окно-карман, в середине – во второе, в конце – в третье.</a:t>
            </a:r>
            <a:endParaRPr lang="ru-RU" sz="2400" dirty="0"/>
          </a:p>
        </p:txBody>
      </p:sp>
    </p:spTree>
    <p:extLst>
      <p:ext uri="{BB962C8B-B14F-4D97-AF65-F5344CB8AC3E}">
        <p14:creationId xmlns:p14="http://schemas.microsoft.com/office/powerpoint/2010/main" xmlns="" val="36601304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1159402" y="188640"/>
            <a:ext cx="6886950" cy="1323439"/>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Мы на саночках катались,</a:t>
            </a:r>
          </a:p>
          <a:p>
            <a:pPr algn="ctr"/>
            <a:r>
              <a:rPr lang="ru-RU"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Наши санки потерялись</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67091" y="1512079"/>
            <a:ext cx="8208913" cy="3693319"/>
          </a:xfrm>
          <a:prstGeom prst="rect">
            <a:avLst/>
          </a:prstGeom>
          <a:noFill/>
        </p:spPr>
        <p:txBody>
          <a:bodyPr wrap="square" rtlCol="0">
            <a:spAutoFit/>
          </a:bodyPr>
          <a:lstStyle/>
          <a:p>
            <a:r>
              <a:rPr lang="ru-RU" b="1" i="1" dirty="0" smtClean="0"/>
              <a:t>Цель: </a:t>
            </a:r>
            <a:r>
              <a:rPr lang="ru-RU" dirty="0" smtClean="0"/>
              <a:t>учить определять количество звуков в слове.</a:t>
            </a:r>
          </a:p>
          <a:p>
            <a:endParaRPr lang="ru-RU" dirty="0" smtClean="0"/>
          </a:p>
          <a:p>
            <a:r>
              <a:rPr lang="ru-RU" b="1" i="1" dirty="0" smtClean="0"/>
              <a:t>Оборудование:</a:t>
            </a:r>
            <a:r>
              <a:rPr lang="ru-RU" dirty="0" smtClean="0"/>
              <a:t> картонные санки с кармашками, укрепленные на доске магнитами. На санках написаны цифры «3», «4», «5». Предметные картинки беспорядочно укреплены на доске магнитами.</a:t>
            </a:r>
          </a:p>
          <a:p>
            <a:endParaRPr lang="ru-RU" dirty="0" smtClean="0"/>
          </a:p>
          <a:p>
            <a:r>
              <a:rPr lang="ru-RU" b="1" i="1" dirty="0" smtClean="0"/>
              <a:t>Ход игры. </a:t>
            </a:r>
            <a:r>
              <a:rPr lang="ru-RU" dirty="0" smtClean="0"/>
              <a:t>Логопед говорит детям, что каждая картинка находится в своих саночках. Сколько в названии предмета, нарисованного на картинке, звуков, такая цифра написана и на санках. Но санки поехали с горки и перевернулись. Все картинки выпали из них и перемешались. Нужно найти каждой картинке ее санки. Дети по очереди выходят к доске, берут картинку, произносят ее название, определяют количество звуков в слове и кладут картинку в нужный кармашек.</a:t>
            </a:r>
            <a:endParaRPr lang="ru-RU" dirty="0"/>
          </a:p>
        </p:txBody>
      </p:sp>
      <p:sp>
        <p:nvSpPr>
          <p:cNvPr id="5" name="TextBox 4"/>
          <p:cNvSpPr txBox="1"/>
          <p:nvPr/>
        </p:nvSpPr>
        <p:spPr>
          <a:xfrm>
            <a:off x="179512" y="5209336"/>
            <a:ext cx="6192688" cy="646331"/>
          </a:xfrm>
          <a:prstGeom prst="rect">
            <a:avLst/>
          </a:prstGeom>
          <a:noFill/>
        </p:spPr>
        <p:txBody>
          <a:bodyPr wrap="square" rtlCol="0">
            <a:spAutoFit/>
          </a:bodyPr>
          <a:lstStyle/>
          <a:p>
            <a:r>
              <a:rPr lang="ru-RU" i="1" dirty="0" smtClean="0"/>
              <a:t>Речевой материал: кот, рак, оса, лук, муха, лиса, шарф, крот, белка, замок, кукла, жираф, книга, груша.</a:t>
            </a:r>
            <a:endParaRPr lang="ru-RU" i="1" dirty="0"/>
          </a:p>
        </p:txBody>
      </p:sp>
    </p:spTree>
    <p:extLst>
      <p:ext uri="{BB962C8B-B14F-4D97-AF65-F5344CB8AC3E}">
        <p14:creationId xmlns:p14="http://schemas.microsoft.com/office/powerpoint/2010/main" xmlns="" val="11776323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516216" y="4653136"/>
            <a:ext cx="2060848" cy="2060848"/>
          </a:xfrm>
          <a:prstGeom prst="rect">
            <a:avLst/>
          </a:prstGeom>
        </p:spPr>
      </p:pic>
      <p:sp>
        <p:nvSpPr>
          <p:cNvPr id="3" name="Прямоугольник 2"/>
          <p:cNvSpPr/>
          <p:nvPr/>
        </p:nvSpPr>
        <p:spPr>
          <a:xfrm>
            <a:off x="2239491" y="260648"/>
            <a:ext cx="4268733" cy="70788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Расставь фишки</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4" name="TextBox 3"/>
          <p:cNvSpPr txBox="1"/>
          <p:nvPr/>
        </p:nvSpPr>
        <p:spPr>
          <a:xfrm>
            <a:off x="269401" y="1124744"/>
            <a:ext cx="8208912" cy="3416320"/>
          </a:xfrm>
          <a:prstGeom prst="rect">
            <a:avLst/>
          </a:prstGeom>
          <a:noFill/>
        </p:spPr>
        <p:txBody>
          <a:bodyPr wrap="square" rtlCol="0">
            <a:spAutoFit/>
          </a:bodyPr>
          <a:lstStyle/>
          <a:p>
            <a:r>
              <a:rPr lang="ru-RU" b="1" i="1" dirty="0" smtClean="0"/>
              <a:t>Цель: </a:t>
            </a:r>
            <a:r>
              <a:rPr lang="ru-RU" dirty="0" smtClean="0"/>
              <a:t>учить определять количество звуков в слове, их последовательность.</a:t>
            </a:r>
          </a:p>
          <a:p>
            <a:endParaRPr lang="ru-RU" dirty="0" smtClean="0"/>
          </a:p>
          <a:p>
            <a:r>
              <a:rPr lang="ru-RU" b="1" i="1" dirty="0" smtClean="0"/>
              <a:t>Оборудование: </a:t>
            </a:r>
            <a:r>
              <a:rPr lang="ru-RU" dirty="0" smtClean="0"/>
              <a:t>каждый играющий получает альбомный лист, разделенный на прямоугольники, в начале каждой строки картинка; набор цветных кружков-фишек.</a:t>
            </a:r>
          </a:p>
          <a:p>
            <a:endParaRPr lang="ru-RU" dirty="0" smtClean="0"/>
          </a:p>
          <a:p>
            <a:r>
              <a:rPr lang="ru-RU" b="1" i="1" dirty="0" smtClean="0"/>
              <a:t>Ход игры. </a:t>
            </a:r>
            <a:r>
              <a:rPr lang="ru-RU" dirty="0" smtClean="0"/>
              <a:t>Каждому звуку соответствует клетка, в которую играющие кладут нужный кружок-фишку (синюю, красную или зеленую). Выигрывает тот, кто первым справится с заданием.</a:t>
            </a:r>
          </a:p>
          <a:p>
            <a:endParaRPr lang="ru-RU" dirty="0" smtClean="0"/>
          </a:p>
          <a:p>
            <a:r>
              <a:rPr lang="ru-RU" i="1" dirty="0" smtClean="0"/>
              <a:t>Варианты подбора картинок: шары, коза, рыба, пила; кран, шарф, мост, слон; лимон, полка, крыло, тыква; бык, бусы, утка, мишка.</a:t>
            </a:r>
            <a:endParaRPr lang="ru-RU" i="1" dirty="0"/>
          </a:p>
        </p:txBody>
      </p:sp>
      <p:graphicFrame>
        <p:nvGraphicFramePr>
          <p:cNvPr id="5" name="Таблица 4"/>
          <p:cNvGraphicFramePr>
            <a:graphicFrameLocks noGrp="1"/>
          </p:cNvGraphicFramePr>
          <p:nvPr>
            <p:extLst>
              <p:ext uri="{D42A27DB-BD31-4B8C-83A1-F6EECF244321}">
                <p14:modId xmlns:p14="http://schemas.microsoft.com/office/powerpoint/2010/main" xmlns="" val="2442391568"/>
              </p:ext>
            </p:extLst>
          </p:nvPr>
        </p:nvGraphicFramePr>
        <p:xfrm>
          <a:off x="420216" y="4797152"/>
          <a:ext cx="6096000" cy="1483360"/>
        </p:xfrm>
        <a:graphic>
          <a:graphicData uri="http://schemas.openxmlformats.org/drawingml/2006/table">
            <a:tbl>
              <a:tblPr firstRow="1" bandRow="1">
                <a:tableStyleId>{616DA210-FB5B-4158-B5E0-FEB733F419BA}</a:tableStyleId>
              </a:tblPr>
              <a:tblGrid>
                <a:gridCol w="1524000"/>
                <a:gridCol w="1524000"/>
                <a:gridCol w="1524000"/>
                <a:gridCol w="1524000"/>
              </a:tblGrid>
              <a:tr h="370840">
                <a:tc>
                  <a:txBody>
                    <a:bodyPr/>
                    <a:lstStyle/>
                    <a:p>
                      <a:r>
                        <a:rPr lang="ru-RU" dirty="0" smtClean="0"/>
                        <a:t>Рак</a:t>
                      </a:r>
                      <a:endParaRPr lang="ru-RU" dirty="0"/>
                    </a:p>
                  </a:txBody>
                  <a:tcPr/>
                </a:tc>
                <a:tc>
                  <a:txBody>
                    <a:bodyPr/>
                    <a:lstStyle/>
                    <a:p>
                      <a:endParaRPr lang="ru-RU" dirty="0"/>
                    </a:p>
                  </a:txBody>
                  <a:tcPr/>
                </a:tc>
                <a:tc>
                  <a:txBody>
                    <a:bodyPr/>
                    <a:lstStyle/>
                    <a:p>
                      <a:endParaRPr lang="ru-RU"/>
                    </a:p>
                  </a:txBody>
                  <a:tcPr/>
                </a:tc>
                <a:tc>
                  <a:txBody>
                    <a:bodyPr/>
                    <a:lstStyle/>
                    <a:p>
                      <a:endParaRPr lang="ru-RU"/>
                    </a:p>
                  </a:txBody>
                  <a:tcPr/>
                </a:tc>
              </a:tr>
              <a:tr h="370840">
                <a:tc>
                  <a:txBody>
                    <a:bodyPr/>
                    <a:lstStyle/>
                    <a:p>
                      <a:r>
                        <a:rPr lang="ru-RU" dirty="0" smtClean="0"/>
                        <a:t>Мышь</a:t>
                      </a:r>
                      <a:endParaRPr lang="ru-RU" dirty="0"/>
                    </a:p>
                  </a:txBody>
                  <a:tcPr/>
                </a:tc>
                <a:tc>
                  <a:txBody>
                    <a:bodyPr/>
                    <a:lstStyle/>
                    <a:p>
                      <a:endParaRPr lang="ru-RU"/>
                    </a:p>
                  </a:txBody>
                  <a:tcPr/>
                </a:tc>
                <a:tc>
                  <a:txBody>
                    <a:bodyPr/>
                    <a:lstStyle/>
                    <a:p>
                      <a:endParaRPr lang="ru-RU"/>
                    </a:p>
                  </a:txBody>
                  <a:tcPr/>
                </a:tc>
                <a:tc>
                  <a:txBody>
                    <a:bodyPr/>
                    <a:lstStyle/>
                    <a:p>
                      <a:endParaRPr lang="ru-RU"/>
                    </a:p>
                  </a:txBody>
                  <a:tcPr/>
                </a:tc>
              </a:tr>
              <a:tr h="370840">
                <a:tc>
                  <a:txBody>
                    <a:bodyPr/>
                    <a:lstStyle/>
                    <a:p>
                      <a:r>
                        <a:rPr lang="ru-RU" dirty="0" smtClean="0"/>
                        <a:t>Мак</a:t>
                      </a:r>
                      <a:endParaRPr lang="ru-RU" dirty="0"/>
                    </a:p>
                  </a:txBody>
                  <a:tcPr/>
                </a:tc>
                <a:tc>
                  <a:txBody>
                    <a:bodyPr/>
                    <a:lstStyle/>
                    <a:p>
                      <a:endParaRPr lang="ru-RU"/>
                    </a:p>
                  </a:txBody>
                  <a:tcPr/>
                </a:tc>
                <a:tc>
                  <a:txBody>
                    <a:bodyPr/>
                    <a:lstStyle/>
                    <a:p>
                      <a:endParaRPr lang="ru-RU" dirty="0"/>
                    </a:p>
                  </a:txBody>
                  <a:tcPr/>
                </a:tc>
                <a:tc>
                  <a:txBody>
                    <a:bodyPr/>
                    <a:lstStyle/>
                    <a:p>
                      <a:endParaRPr lang="ru-RU"/>
                    </a:p>
                  </a:txBody>
                  <a:tcPr/>
                </a:tc>
              </a:tr>
              <a:tr h="370840">
                <a:tc>
                  <a:txBody>
                    <a:bodyPr/>
                    <a:lstStyle/>
                    <a:p>
                      <a:r>
                        <a:rPr lang="ru-RU" dirty="0" smtClean="0"/>
                        <a:t>Лев </a:t>
                      </a:r>
                      <a:endParaRPr lang="ru-RU" dirty="0"/>
                    </a:p>
                  </a:txBody>
                  <a:tcPr/>
                </a:tc>
                <a:tc>
                  <a:txBody>
                    <a:bodyPr/>
                    <a:lstStyle/>
                    <a:p>
                      <a:endParaRPr lang="ru-RU"/>
                    </a:p>
                  </a:txBody>
                  <a:tcPr/>
                </a:tc>
                <a:tc>
                  <a:txBody>
                    <a:bodyPr/>
                    <a:lstStyle/>
                    <a:p>
                      <a:endParaRPr lang="ru-RU"/>
                    </a:p>
                  </a:txBody>
                  <a:tcPr/>
                </a:tc>
                <a:tc>
                  <a:txBody>
                    <a:bodyPr/>
                    <a:lstStyle/>
                    <a:p>
                      <a:endParaRPr lang="ru-RU" dirty="0"/>
                    </a:p>
                  </a:txBody>
                  <a:tcPr/>
                </a:tc>
              </a:tr>
            </a:tbl>
          </a:graphicData>
        </a:graphic>
      </p:graphicFrame>
    </p:spTree>
    <p:extLst>
      <p:ext uri="{BB962C8B-B14F-4D97-AF65-F5344CB8AC3E}">
        <p14:creationId xmlns:p14="http://schemas.microsoft.com/office/powerpoint/2010/main" xmlns="" val="623290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36185" y="188640"/>
            <a:ext cx="7861496" cy="4401205"/>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Проведение </a:t>
            </a:r>
            <a:r>
              <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специальных игр и упражнений будет способствовать успешному развитию фонематических процессов, что является основой для дальнейшего успешного обучения в </a:t>
            </a:r>
            <a:r>
              <a:rPr lang="ru-RU" sz="40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школе  </a:t>
            </a:r>
            <a:endParaRPr lang="ru-RU" sz="40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75451" y="4589845"/>
            <a:ext cx="1982964" cy="20660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28322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260648"/>
            <a:ext cx="7992888" cy="5509200"/>
          </a:xfrm>
          <a:prstGeom prst="rect">
            <a:avLst/>
          </a:prstGeom>
          <a:noFill/>
        </p:spPr>
        <p:txBody>
          <a:bodyPr wrap="square" rtlCol="0">
            <a:spAutoFit/>
          </a:bodyPr>
          <a:lstStyle/>
          <a:p>
            <a:pPr algn="ctr"/>
            <a:r>
              <a:rPr lang="ru-RU" sz="4800" dirty="0">
                <a:solidFill>
                  <a:srgbClr val="002060"/>
                </a:solidFill>
              </a:rPr>
              <a:t>Фонематические процессы включают в себя: </a:t>
            </a:r>
            <a:endParaRPr lang="ru-RU" sz="4800" dirty="0" smtClean="0">
              <a:solidFill>
                <a:srgbClr val="002060"/>
              </a:solidFill>
            </a:endParaRPr>
          </a:p>
          <a:p>
            <a:endParaRPr lang="ru-RU" sz="4800" dirty="0"/>
          </a:p>
          <a:p>
            <a:endParaRPr lang="ru-RU" sz="4800" dirty="0" smtClean="0"/>
          </a:p>
          <a:p>
            <a:pPr marL="285750" indent="-285750">
              <a:buFontTx/>
              <a:buChar char="-"/>
            </a:pPr>
            <a:r>
              <a:rPr lang="ru-RU" sz="4000" dirty="0" smtClean="0"/>
              <a:t>фонематический </a:t>
            </a:r>
            <a:r>
              <a:rPr lang="ru-RU" sz="4000" dirty="0"/>
              <a:t>слух </a:t>
            </a:r>
            <a:endParaRPr lang="ru-RU" sz="4000" dirty="0" smtClean="0"/>
          </a:p>
          <a:p>
            <a:pPr marL="285750" indent="-285750">
              <a:buFontTx/>
              <a:buChar char="-"/>
            </a:pPr>
            <a:r>
              <a:rPr lang="ru-RU" sz="4000" dirty="0" smtClean="0"/>
              <a:t>фонематическое </a:t>
            </a:r>
            <a:r>
              <a:rPr lang="ru-RU" sz="4000" dirty="0"/>
              <a:t>восприятие </a:t>
            </a:r>
            <a:endParaRPr lang="ru-RU" sz="4000" dirty="0" smtClean="0"/>
          </a:p>
          <a:p>
            <a:pPr marL="285750" indent="-285750">
              <a:buFontTx/>
              <a:buChar char="-"/>
            </a:pPr>
            <a:r>
              <a:rPr lang="ru-RU" sz="4000" dirty="0" smtClean="0"/>
              <a:t>фонематические </a:t>
            </a:r>
            <a:r>
              <a:rPr lang="ru-RU" sz="4000" dirty="0"/>
              <a:t>представления</a:t>
            </a:r>
            <a:br>
              <a:rPr lang="ru-RU" sz="4000" dirty="0"/>
            </a:br>
            <a:endParaRPr lang="ru-RU" sz="4000" dirty="0"/>
          </a:p>
        </p:txBody>
      </p:sp>
    </p:spTree>
    <p:extLst>
      <p:ext uri="{BB962C8B-B14F-4D97-AF65-F5344CB8AC3E}">
        <p14:creationId xmlns:p14="http://schemas.microsoft.com/office/powerpoint/2010/main" xmlns="" val="17961667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7504" y="620688"/>
            <a:ext cx="8208912" cy="4379660"/>
          </a:xfrm>
          <a:prstGeom prst="rect">
            <a:avLst/>
          </a:prstGeom>
          <a:noFill/>
        </p:spPr>
        <p:txBody>
          <a:bodyPr wrap="square" rtlCol="0">
            <a:spAutoFit/>
          </a:bodyPr>
          <a:lstStyle/>
          <a:p>
            <a:pPr algn="ctr"/>
            <a:r>
              <a:rPr lang="ru-RU" sz="3200" b="1" dirty="0" smtClean="0"/>
              <a:t>Список использованной литературы:</a:t>
            </a:r>
          </a:p>
          <a:p>
            <a:endParaRPr lang="ru-RU" dirty="0" smtClean="0"/>
          </a:p>
          <a:p>
            <a:pPr>
              <a:lnSpc>
                <a:spcPct val="90000"/>
              </a:lnSpc>
            </a:pPr>
            <a:r>
              <a:rPr lang="ru-RU" b="1" i="1" dirty="0" err="1"/>
              <a:t>Гадасина</a:t>
            </a:r>
            <a:r>
              <a:rPr lang="ru-RU" b="1" i="1" dirty="0"/>
              <a:t> Л. Я., Ивановская О. Г.</a:t>
            </a:r>
            <a:r>
              <a:rPr lang="ru-RU" i="1" dirty="0"/>
              <a:t> </a:t>
            </a:r>
            <a:r>
              <a:rPr lang="ru-RU" dirty="0"/>
              <a:t>Звуки на все руки: Пятьдесят логопедических игр. – СПб.: ДЕТСТВО-ПРЕСС, 1999</a:t>
            </a:r>
            <a:r>
              <a:rPr lang="ru-RU" dirty="0" smtClean="0"/>
              <a:t>.</a:t>
            </a:r>
          </a:p>
          <a:p>
            <a:pPr>
              <a:lnSpc>
                <a:spcPct val="90000"/>
              </a:lnSpc>
            </a:pPr>
            <a:endParaRPr lang="ru-RU" dirty="0"/>
          </a:p>
          <a:p>
            <a:pPr>
              <a:lnSpc>
                <a:spcPct val="90000"/>
              </a:lnSpc>
            </a:pPr>
            <a:r>
              <a:rPr lang="ru-RU" b="1" i="1" dirty="0"/>
              <a:t>Дурова Н. В.</a:t>
            </a:r>
            <a:r>
              <a:rPr lang="ru-RU" i="1" dirty="0"/>
              <a:t> </a:t>
            </a:r>
            <a:r>
              <a:rPr lang="ru-RU" dirty="0" err="1"/>
              <a:t>Фонематика</a:t>
            </a:r>
            <a:r>
              <a:rPr lang="ru-RU" dirty="0"/>
              <a:t>. Как научить детей слышать и правильно произносить звуки. Методическое пособие. – М. : Мозаика-Синтез, 2003.</a:t>
            </a:r>
          </a:p>
          <a:p>
            <a:pPr>
              <a:lnSpc>
                <a:spcPct val="90000"/>
              </a:lnSpc>
            </a:pPr>
            <a:r>
              <a:rPr lang="ru-RU" b="1" i="1" dirty="0"/>
              <a:t>Колесникова Е. В</a:t>
            </a:r>
            <a:r>
              <a:rPr lang="ru-RU" b="1" dirty="0"/>
              <a:t>.</a:t>
            </a:r>
            <a:r>
              <a:rPr lang="ru-RU" dirty="0"/>
              <a:t> Развитие </a:t>
            </a:r>
            <a:r>
              <a:rPr lang="ru-RU" dirty="0" err="1"/>
              <a:t>звуко</a:t>
            </a:r>
            <a:r>
              <a:rPr lang="ru-RU" dirty="0"/>
              <a:t>-буквенного анализа у детей 5-6 лет. - М.:  Гном и Д. – 2000</a:t>
            </a:r>
            <a:r>
              <a:rPr lang="ru-RU" dirty="0" smtClean="0"/>
              <a:t>.</a:t>
            </a:r>
          </a:p>
          <a:p>
            <a:pPr>
              <a:lnSpc>
                <a:spcPct val="90000"/>
              </a:lnSpc>
            </a:pPr>
            <a:endParaRPr lang="ru-RU" dirty="0"/>
          </a:p>
          <a:p>
            <a:pPr>
              <a:lnSpc>
                <a:spcPct val="90000"/>
              </a:lnSpc>
            </a:pPr>
            <a:r>
              <a:rPr lang="ru-RU" b="1" dirty="0" err="1"/>
              <a:t>Пожиленко</a:t>
            </a:r>
            <a:r>
              <a:rPr lang="ru-RU" b="1" dirty="0"/>
              <a:t> Е.А.  </a:t>
            </a:r>
            <a:r>
              <a:rPr lang="ru-RU" dirty="0"/>
              <a:t>Волшебный мир звуков и слов: Книга для логопедов и воспитателей. – СПб.: КАРО, 2008. </a:t>
            </a:r>
            <a:endParaRPr lang="ru-RU" dirty="0" smtClean="0"/>
          </a:p>
          <a:p>
            <a:pPr>
              <a:lnSpc>
                <a:spcPct val="90000"/>
              </a:lnSpc>
            </a:pPr>
            <a:endParaRPr lang="ru-RU" dirty="0"/>
          </a:p>
          <a:p>
            <a:pPr>
              <a:lnSpc>
                <a:spcPct val="90000"/>
              </a:lnSpc>
            </a:pPr>
            <a:r>
              <a:rPr lang="ru-RU" b="1" dirty="0" smtClean="0"/>
              <a:t>Чернова Н.А. </a:t>
            </a:r>
            <a:r>
              <a:rPr lang="ru-RU" dirty="0" smtClean="0"/>
              <a:t>Игры и задания для формирования звукового анализа у детей с ОНР. – ж. «Логопед», №8, 2009 г.</a:t>
            </a:r>
            <a:endParaRPr lang="ru-RU" dirty="0"/>
          </a:p>
          <a:p>
            <a:endParaRPr lang="ru-RU" dirty="0"/>
          </a:p>
        </p:txBody>
      </p:sp>
    </p:spTree>
    <p:extLst>
      <p:ext uri="{BB962C8B-B14F-4D97-AF65-F5344CB8AC3E}">
        <p14:creationId xmlns:p14="http://schemas.microsoft.com/office/powerpoint/2010/main" xmlns="" val="476380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35696" y="2090172"/>
            <a:ext cx="4846841"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ru-RU"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Спасибо</a:t>
            </a:r>
          </a:p>
          <a:p>
            <a:pPr algn="ctr"/>
            <a:r>
              <a:rPr lang="ru-RU"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За внимание!</a:t>
            </a:r>
            <a:endParaRPr lang="ru-RU"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xmlns="" val="1171090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1" y="332656"/>
            <a:ext cx="8064896" cy="5693866"/>
          </a:xfrm>
          <a:prstGeom prst="rect">
            <a:avLst/>
          </a:prstGeom>
          <a:noFill/>
        </p:spPr>
        <p:txBody>
          <a:bodyPr wrap="square" rtlCol="0">
            <a:spAutoFit/>
          </a:bodyPr>
          <a:lstStyle/>
          <a:p>
            <a:r>
              <a:rPr lang="ru-RU" sz="2800" dirty="0"/>
              <a:t>Л.С. Выготским был введен термин </a:t>
            </a:r>
            <a:r>
              <a:rPr lang="ru-RU" sz="2800" b="1" dirty="0">
                <a:solidFill>
                  <a:srgbClr val="FF0000"/>
                </a:solidFill>
              </a:rPr>
              <a:t>«фонематический слух»</a:t>
            </a:r>
            <a:r>
              <a:rPr lang="ru-RU" sz="2800" dirty="0"/>
              <a:t>, который включает в себя 3 речевые операции: </a:t>
            </a:r>
            <a:endParaRPr lang="ru-RU" sz="2800" dirty="0" smtClean="0"/>
          </a:p>
          <a:p>
            <a:endParaRPr lang="ru-RU" sz="2800" dirty="0" smtClean="0"/>
          </a:p>
          <a:p>
            <a:r>
              <a:rPr lang="ru-RU" sz="2800" dirty="0" smtClean="0"/>
              <a:t>• </a:t>
            </a:r>
            <a:r>
              <a:rPr lang="ru-RU" sz="2800" dirty="0"/>
              <a:t>способность слышать есть данный звук в слове или нет; </a:t>
            </a:r>
            <a:endParaRPr lang="ru-RU" sz="2800" dirty="0" smtClean="0"/>
          </a:p>
          <a:p>
            <a:endParaRPr lang="ru-RU" sz="2800" dirty="0" smtClean="0"/>
          </a:p>
          <a:p>
            <a:r>
              <a:rPr lang="ru-RU" sz="2800" dirty="0" smtClean="0"/>
              <a:t>• </a:t>
            </a:r>
            <a:r>
              <a:rPr lang="ru-RU" sz="2800" dirty="0"/>
              <a:t>способность различать слова, в которые входят одни и те же фонемы, расположенные в разной последовательности; </a:t>
            </a:r>
            <a:endParaRPr lang="ru-RU" sz="2800" dirty="0" smtClean="0"/>
          </a:p>
          <a:p>
            <a:endParaRPr lang="ru-RU" sz="2800" dirty="0" smtClean="0"/>
          </a:p>
          <a:p>
            <a:r>
              <a:rPr lang="ru-RU" sz="2800" dirty="0" smtClean="0"/>
              <a:t>• </a:t>
            </a:r>
            <a:r>
              <a:rPr lang="ru-RU" sz="2800" dirty="0"/>
              <a:t>способность различать близко звучащие, но разные по значению слова.</a:t>
            </a:r>
          </a:p>
        </p:txBody>
      </p:sp>
    </p:spTree>
    <p:extLst>
      <p:ext uri="{BB962C8B-B14F-4D97-AF65-F5344CB8AC3E}">
        <p14:creationId xmlns:p14="http://schemas.microsoft.com/office/powerpoint/2010/main" xmlns="" val="3303886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4562" y="188640"/>
            <a:ext cx="8136904" cy="6494085"/>
          </a:xfrm>
          <a:prstGeom prst="rect">
            <a:avLst/>
          </a:prstGeom>
          <a:noFill/>
        </p:spPr>
        <p:txBody>
          <a:bodyPr wrap="square" rtlCol="0">
            <a:spAutoFit/>
          </a:bodyPr>
          <a:lstStyle/>
          <a:p>
            <a:r>
              <a:rPr lang="ru-RU" sz="2600" dirty="0" smtClean="0"/>
              <a:t>Несколько </a:t>
            </a:r>
            <a:r>
              <a:rPr lang="ru-RU" sz="2600" dirty="0"/>
              <a:t>позже Д.Б. </a:t>
            </a:r>
            <a:r>
              <a:rPr lang="ru-RU" sz="2600" dirty="0" err="1"/>
              <a:t>Элькониным</a:t>
            </a:r>
            <a:r>
              <a:rPr lang="ru-RU" sz="2600" dirty="0"/>
              <a:t> был введен термин </a:t>
            </a:r>
            <a:r>
              <a:rPr lang="ru-RU" sz="2600" b="1" dirty="0">
                <a:solidFill>
                  <a:srgbClr val="FF0000"/>
                </a:solidFill>
              </a:rPr>
              <a:t>«фонематическое восприятие»</a:t>
            </a:r>
            <a:r>
              <a:rPr lang="ru-RU" sz="2600" dirty="0"/>
              <a:t>. Ученый занимался поиском наиболее эффективной методики обучения чтению и письму. Он обратил внимание, что для овладения этими навыками недостаточно одного фонематического слуха, детей необходимо специально обучать фонематическому восприятию, которое включает в себя 3 операции: </a:t>
            </a:r>
            <a:endParaRPr lang="ru-RU" sz="2600" dirty="0" smtClean="0"/>
          </a:p>
          <a:p>
            <a:endParaRPr lang="ru-RU" sz="2600" dirty="0" smtClean="0"/>
          </a:p>
          <a:p>
            <a:r>
              <a:rPr lang="ru-RU" sz="2600" dirty="0" smtClean="0"/>
              <a:t>• </a:t>
            </a:r>
            <a:r>
              <a:rPr lang="ru-RU" sz="2600" dirty="0"/>
              <a:t>умение определять линейную последовательность звуков в слове; </a:t>
            </a:r>
            <a:endParaRPr lang="ru-RU" sz="2600" dirty="0" smtClean="0"/>
          </a:p>
          <a:p>
            <a:endParaRPr lang="ru-RU" sz="2600" dirty="0" smtClean="0"/>
          </a:p>
          <a:p>
            <a:r>
              <a:rPr lang="ru-RU" sz="2600" dirty="0" smtClean="0"/>
              <a:t>• </a:t>
            </a:r>
            <a:r>
              <a:rPr lang="ru-RU" sz="2600" dirty="0"/>
              <a:t>умение определять позицию звука в слове по отношению к его началу, середине или концу; </a:t>
            </a:r>
            <a:endParaRPr lang="ru-RU" sz="2600" dirty="0" smtClean="0"/>
          </a:p>
          <a:p>
            <a:endParaRPr lang="ru-RU" sz="2600" dirty="0" smtClean="0"/>
          </a:p>
          <a:p>
            <a:r>
              <a:rPr lang="ru-RU" sz="2600" dirty="0" smtClean="0"/>
              <a:t>• </a:t>
            </a:r>
            <a:r>
              <a:rPr lang="ru-RU" sz="2600" dirty="0"/>
              <a:t>осознание или подсчет количества звуков в слове. </a:t>
            </a:r>
          </a:p>
        </p:txBody>
      </p:sp>
    </p:spTree>
    <p:extLst>
      <p:ext uri="{BB962C8B-B14F-4D97-AF65-F5344CB8AC3E}">
        <p14:creationId xmlns:p14="http://schemas.microsoft.com/office/powerpoint/2010/main" xmlns="" val="2269872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8136904" cy="6124754"/>
          </a:xfrm>
          <a:prstGeom prst="rect">
            <a:avLst/>
          </a:prstGeom>
          <a:noFill/>
        </p:spPr>
        <p:txBody>
          <a:bodyPr wrap="square" rtlCol="0">
            <a:spAutoFit/>
          </a:bodyPr>
          <a:lstStyle/>
          <a:p>
            <a:r>
              <a:rPr lang="ru-RU" sz="2800" dirty="0"/>
              <a:t>Позже Д.Б. </a:t>
            </a:r>
            <a:r>
              <a:rPr lang="ru-RU" sz="2800" dirty="0" err="1"/>
              <a:t>Эльконин</a:t>
            </a:r>
            <a:r>
              <a:rPr lang="ru-RU" sz="2800" dirty="0"/>
              <a:t> выделил из фонематического восприятия фонемный анализ, включающий</a:t>
            </a:r>
            <a:r>
              <a:rPr lang="ru-RU" sz="2800" dirty="0" smtClean="0"/>
              <a:t>:</a:t>
            </a:r>
          </a:p>
          <a:p>
            <a:endParaRPr lang="ru-RU" sz="2800" dirty="0" smtClean="0"/>
          </a:p>
          <a:p>
            <a:r>
              <a:rPr lang="ru-RU" sz="2800" dirty="0" smtClean="0"/>
              <a:t> </a:t>
            </a:r>
            <a:r>
              <a:rPr lang="ru-RU" sz="2800" dirty="0"/>
              <a:t>1. выяснение порядка следования фонем в слове</a:t>
            </a:r>
            <a:r>
              <a:rPr lang="ru-RU" sz="2800" dirty="0" smtClean="0"/>
              <a:t>;</a:t>
            </a:r>
          </a:p>
          <a:p>
            <a:endParaRPr lang="ru-RU" sz="2800" dirty="0" smtClean="0"/>
          </a:p>
          <a:p>
            <a:r>
              <a:rPr lang="ru-RU" sz="2800" dirty="0" smtClean="0"/>
              <a:t> </a:t>
            </a:r>
            <a:r>
              <a:rPr lang="ru-RU" sz="2800" dirty="0"/>
              <a:t>2. установление различительной функции фонем</a:t>
            </a:r>
            <a:r>
              <a:rPr lang="ru-RU" sz="2800" dirty="0" smtClean="0"/>
              <a:t>;</a:t>
            </a:r>
          </a:p>
          <a:p>
            <a:r>
              <a:rPr lang="ru-RU" sz="2800" dirty="0" smtClean="0"/>
              <a:t> </a:t>
            </a:r>
          </a:p>
          <a:p>
            <a:r>
              <a:rPr lang="ru-RU" sz="2800" dirty="0" smtClean="0"/>
              <a:t> 3</a:t>
            </a:r>
            <a:r>
              <a:rPr lang="ru-RU" sz="2800" dirty="0"/>
              <a:t>. выделение основных фонематических </a:t>
            </a:r>
            <a:r>
              <a:rPr lang="ru-RU" sz="2800" dirty="0" smtClean="0"/>
              <a:t>  противопоставлений</a:t>
            </a:r>
            <a:r>
              <a:rPr lang="ru-RU" sz="2800" dirty="0"/>
              <a:t>, свойственных данному языку. </a:t>
            </a:r>
            <a:endParaRPr lang="ru-RU" sz="2800" dirty="0" smtClean="0"/>
          </a:p>
          <a:p>
            <a:endParaRPr lang="ru-RU" sz="2800" dirty="0"/>
          </a:p>
          <a:p>
            <a:r>
              <a:rPr lang="ru-RU" sz="2800" dirty="0" smtClean="0"/>
              <a:t>Именно </a:t>
            </a:r>
            <a:r>
              <a:rPr lang="ru-RU" sz="2800" dirty="0"/>
              <a:t>этот ученый доказал, что </a:t>
            </a:r>
            <a:r>
              <a:rPr lang="ru-RU" sz="2800" b="1" i="1" dirty="0">
                <a:solidFill>
                  <a:srgbClr val="FF0000"/>
                </a:solidFill>
              </a:rPr>
              <a:t>прежде, чем обучать ребенка письменной речи, необходимо обучить его навыкам фонемного анализа</a:t>
            </a:r>
            <a:r>
              <a:rPr lang="ru-RU" sz="2800" dirty="0"/>
              <a:t>.</a:t>
            </a:r>
            <a:br>
              <a:rPr lang="ru-RU" sz="2800" dirty="0"/>
            </a:br>
            <a:endParaRPr lang="ru-RU" sz="2800" dirty="0"/>
          </a:p>
        </p:txBody>
      </p:sp>
    </p:spTree>
    <p:extLst>
      <p:ext uri="{BB962C8B-B14F-4D97-AF65-F5344CB8AC3E}">
        <p14:creationId xmlns:p14="http://schemas.microsoft.com/office/powerpoint/2010/main" xmlns="" val="1624603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88640"/>
            <a:ext cx="8208912" cy="6217087"/>
          </a:xfrm>
          <a:prstGeom prst="rect">
            <a:avLst/>
          </a:prstGeom>
          <a:noFill/>
        </p:spPr>
        <p:txBody>
          <a:bodyPr wrap="square" rtlCol="0">
            <a:spAutoFit/>
          </a:bodyPr>
          <a:lstStyle/>
          <a:p>
            <a:r>
              <a:rPr lang="ru-RU" sz="2000" dirty="0" smtClean="0"/>
              <a:t>    Профессор </a:t>
            </a:r>
            <a:r>
              <a:rPr lang="ru-RU" sz="2000" dirty="0"/>
              <a:t>Л.С. Волкова раскрывает понятие «фонематического слуха» как </a:t>
            </a:r>
            <a:r>
              <a:rPr lang="ru-RU" sz="2000" b="1" i="1" dirty="0"/>
              <a:t>«…тонкий систематизированный слух, обладающий способностью осуществлять операции различения и узнавания фонем, составляющих звуковую оболочку слова». </a:t>
            </a:r>
            <a:endParaRPr lang="ru-RU" sz="2000" b="1" i="1" dirty="0" smtClean="0"/>
          </a:p>
          <a:p>
            <a:r>
              <a:rPr lang="ru-RU" sz="2000" b="1" i="1" dirty="0"/>
              <a:t> </a:t>
            </a:r>
            <a:r>
              <a:rPr lang="ru-RU" sz="2000" b="1" i="1" dirty="0" smtClean="0"/>
              <a:t>   </a:t>
            </a:r>
            <a:r>
              <a:rPr lang="ru-RU" sz="2000" dirty="0" smtClean="0"/>
              <a:t>Что </a:t>
            </a:r>
            <a:r>
              <a:rPr lang="ru-RU" sz="2000" dirty="0"/>
              <a:t>такое фонематическое восприятие? </a:t>
            </a:r>
            <a:r>
              <a:rPr lang="ru-RU" sz="2000" b="1" i="1" dirty="0"/>
              <a:t>«Специальные умственные действия по дифференциации фонем и установлению звуковой структуры слова»</a:t>
            </a:r>
            <a:r>
              <a:rPr lang="ru-RU" sz="2000" dirty="0"/>
              <a:t>. В его основе лежит фонематический слух. Это определение охватывает и различение фонем, и фонематический анализ, синтез и представления. Под фонематическим анализом мы понимаем умственные действия по анализу звуковой структуры слова – разложение его на последовательный ряд звуков, подсчет их количества, классификация. Аналогично под фонематическим синтезом мы будем понимать умственные действия по синтезу звуковой структуры слова – слияние отдельных звуков в слоги, а слоги в слова. На основе понятия «представления», данного И. М. Онищенко, как одного из психических процессов, фонематическим представлениям можно дать следующее определение – это сохранившиеся в сознании образы звуковых оболочек слов, которые образовались на основе предшествовавших им ранее восприятий этих слов.</a:t>
            </a:r>
            <a:r>
              <a:rPr lang="ru-RU" dirty="0"/>
              <a:t/>
            </a:r>
            <a:br>
              <a:rPr lang="ru-RU" dirty="0"/>
            </a:br>
            <a:endParaRPr lang="ru-RU" dirty="0"/>
          </a:p>
        </p:txBody>
      </p:sp>
    </p:spTree>
    <p:extLst>
      <p:ext uri="{BB962C8B-B14F-4D97-AF65-F5344CB8AC3E}">
        <p14:creationId xmlns:p14="http://schemas.microsoft.com/office/powerpoint/2010/main" xmlns="" val="3653842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3" y="620688"/>
            <a:ext cx="8136904" cy="5693866"/>
          </a:xfrm>
          <a:prstGeom prst="rect">
            <a:avLst/>
          </a:prstGeom>
          <a:noFill/>
        </p:spPr>
        <p:txBody>
          <a:bodyPr wrap="square" rtlCol="0">
            <a:spAutoFit/>
          </a:bodyPr>
          <a:lstStyle/>
          <a:p>
            <a:pPr indent="180000"/>
            <a:r>
              <a:rPr lang="ru-RU" sz="2800" dirty="0"/>
              <a:t>Теория и практика логопедической работы убедительно доказывают, </a:t>
            </a:r>
            <a:r>
              <a:rPr lang="ru-RU" sz="2800" b="1" i="1" dirty="0"/>
              <a:t>развитые фонематические процессы – важный фактор успешного становления речевой системы в целом</a:t>
            </a:r>
            <a:r>
              <a:rPr lang="ru-RU" sz="2800" b="1" i="1" dirty="0" smtClean="0"/>
              <a:t>.</a:t>
            </a:r>
          </a:p>
          <a:p>
            <a:pPr indent="180000"/>
            <a:r>
              <a:rPr lang="ru-RU" sz="2800" dirty="0" smtClean="0"/>
              <a:t>Эффективная </a:t>
            </a:r>
            <a:r>
              <a:rPr lang="ru-RU" sz="2800" dirty="0"/>
              <a:t>и стойкая коррекция дефектов произношения (звукопроизношения, слоговой структуры слов) может быть возможна только при опережающем формировании фонематического восприятия. Бесспорна взаимосвязь развития фонематического восприятия не только с фонетической, но и с лексико-грамматической стороной речи. </a:t>
            </a:r>
          </a:p>
        </p:txBody>
      </p:sp>
    </p:spTree>
    <p:extLst>
      <p:ext uri="{BB962C8B-B14F-4D97-AF65-F5344CB8AC3E}">
        <p14:creationId xmlns:p14="http://schemas.microsoft.com/office/powerpoint/2010/main" xmlns="" val="909333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3" y="188640"/>
            <a:ext cx="8136904" cy="5262979"/>
          </a:xfrm>
          <a:prstGeom prst="rect">
            <a:avLst/>
          </a:prstGeom>
          <a:noFill/>
        </p:spPr>
        <p:txBody>
          <a:bodyPr wrap="square" rtlCol="0">
            <a:spAutoFit/>
          </a:bodyPr>
          <a:lstStyle/>
          <a:p>
            <a:pPr indent="180000"/>
            <a:r>
              <a:rPr lang="ru-RU" sz="2800" dirty="0"/>
              <a:t>Нарушение фонематического восприятия приводит к тому, что ребёнок не воспринимает на слух (не дифференцирует) близкие по звучанию или сходные по артикуляции звуки речи. Его словарь не пополняется теми словами, в состав которых входят трудноразличимые звуки. Ребёнок постепенно начинает отставать от возрастной нормы. По той же причине не формируется в нужной степени и грамматический строй. Понятно, что при недостаточности фонематического восприятия многие предлоги или безударные окончания слов для ребёнка остаются «неуловимыми». </a:t>
            </a:r>
          </a:p>
        </p:txBody>
      </p:sp>
    </p:spTree>
    <p:extLst>
      <p:ext uri="{BB962C8B-B14F-4D97-AF65-F5344CB8AC3E}">
        <p14:creationId xmlns:p14="http://schemas.microsoft.com/office/powerpoint/2010/main" xmlns="" val="7668606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2196</TotalTime>
  <Words>2342</Words>
  <Application>Microsoft Office PowerPoint</Application>
  <PresentationFormat>Экран (4:3)</PresentationFormat>
  <Paragraphs>152</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Соседство</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Галинка</dc:creator>
  <cp:lastModifiedBy>м видео</cp:lastModifiedBy>
  <cp:revision>23</cp:revision>
  <dcterms:created xsi:type="dcterms:W3CDTF">2013-09-12T06:54:07Z</dcterms:created>
  <dcterms:modified xsi:type="dcterms:W3CDTF">2013-09-18T10:56:25Z</dcterms:modified>
</cp:coreProperties>
</file>