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8" r:id="rId4"/>
    <p:sldId id="257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4" y="3717034"/>
            <a:ext cx="36147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6129971"/>
              </p:ext>
            </p:extLst>
          </p:nvPr>
        </p:nvGraphicFramePr>
        <p:xfrm>
          <a:off x="1580699" y="260649"/>
          <a:ext cx="6879735" cy="8776907"/>
        </p:xfrm>
        <a:graphic>
          <a:graphicData uri="http://schemas.openxmlformats.org/drawingml/2006/table">
            <a:tbl>
              <a:tblPr/>
              <a:tblGrid>
                <a:gridCol w="6879735"/>
              </a:tblGrid>
              <a:tr h="8776907">
                <a:tc>
                  <a:txBody>
                    <a:bodyPr/>
                    <a:lstStyle/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Муниципальное бюджетное дошкольное образовательное учреждение  детский сад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комбинированного  </a:t>
                      </a:r>
                      <a:r>
                        <a:rPr lang="ru-RU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вида № 6 «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Улыбка»</a:t>
                      </a:r>
                      <a:r>
                        <a:rPr lang="ru-RU" sz="1600" b="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</a:t>
                      </a: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600" b="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Пролетарска  </a:t>
                      </a:r>
                      <a:endParaRPr lang="ru-RU" sz="16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Пролетарского </a:t>
                      </a:r>
                      <a:r>
                        <a:rPr lang="ru-RU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района Ростовской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области </a:t>
                      </a:r>
                      <a:r>
                        <a:rPr lang="ru-RU" sz="16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(МБДОУ №6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2100" algn="l"/>
                        </a:tabLst>
                      </a:pPr>
                      <a:r>
                        <a:rPr lang="ru-RU" sz="4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Сотрудничество,</a:t>
                      </a: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2100" algn="l"/>
                        </a:tabLst>
                      </a:pPr>
                      <a:r>
                        <a:rPr lang="ru-RU" sz="4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взаимодействие</a:t>
                      </a: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2100" algn="l"/>
                        </a:tabLst>
                      </a:pPr>
                      <a:r>
                        <a:rPr lang="ru-RU" sz="4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поддержка</a:t>
                      </a: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2100" algn="l"/>
                        </a:tabLst>
                      </a:pPr>
                      <a:endParaRPr lang="ru-RU" sz="1400" b="1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2100" algn="l"/>
                        </a:tabLst>
                      </a:pPr>
                      <a:endParaRPr lang="ru-RU" sz="1400" b="1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2100" algn="l"/>
                        </a:tabLst>
                      </a:pPr>
                      <a:endParaRPr lang="ru-RU" sz="1400" b="1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indent="20193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2100" algn="l"/>
                        </a:tabLst>
                      </a:pPr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Педагог-психолог:</a:t>
                      </a:r>
                      <a:r>
                        <a:rPr lang="ru-RU" sz="1400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indent="20193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2100" algn="l"/>
                        </a:tabLst>
                      </a:pPr>
                      <a:r>
                        <a:rPr lang="ru-RU" sz="1400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Авершина Оксана Владимировна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210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3"/>
            <a:ext cx="86409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Детство – </a:t>
            </a:r>
            <a:endParaRPr lang="ru-RU" sz="3200" b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это </a:t>
            </a:r>
            <a:r>
              <a:rPr lang="ru-RU" sz="32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прекрасная пора человечества</a:t>
            </a:r>
            <a:r>
              <a:rPr lang="ru-RU" sz="3600" dirty="0">
                <a:solidFill>
                  <a:prstClr val="black"/>
                </a:solidFill>
              </a:rPr>
              <a:t>…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Неважно, какое детство было у тебя, 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оно </a:t>
            </a:r>
            <a:r>
              <a:rPr lang="ru-RU" sz="3200" dirty="0">
                <a:solidFill>
                  <a:srgbClr val="FF0000"/>
                </a:solidFill>
              </a:rPr>
              <a:t>осталось в прошлом.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Действительно важно то, какое </a:t>
            </a:r>
            <a:r>
              <a:rPr lang="ru-RU" sz="3200" dirty="0" smtClean="0">
                <a:solidFill>
                  <a:srgbClr val="FF0000"/>
                </a:solidFill>
              </a:rPr>
              <a:t>детство </a:t>
            </a:r>
            <a:r>
              <a:rPr lang="ru-RU" sz="3200" dirty="0">
                <a:solidFill>
                  <a:srgbClr val="FF0000"/>
                </a:solidFill>
              </a:rPr>
              <a:t>ты  подаришь своим детям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1820" y="3985936"/>
            <a:ext cx="3672408" cy="265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92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4858974"/>
              </p:ext>
            </p:extLst>
          </p:nvPr>
        </p:nvGraphicFramePr>
        <p:xfrm>
          <a:off x="323528" y="188641"/>
          <a:ext cx="8352928" cy="6151238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61512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endParaRPr lang="ru-RU" sz="2400" dirty="0" smtClean="0">
                        <a:effectLst/>
                        <a:latin typeface="Times New Roman"/>
                        <a:ea typeface="Verdana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Почему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 нужна психологическая поддержка?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Verdana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      В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каждом возрастном периоде у ребенка возникают свои проблемы, которые становятся и Вашими. Кроме того, детям свойственно задавать всякие "неудобные" вопросы. 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     Как отвечать на эти вопросы, у кого спросить совета, 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           как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реагировать на ту или иную ситуацию и вообще, что с ним происходит?  Поэтому работа психолога является главным ориентиром в выборе курса гармоничного и всесторонне развитого развития ребенка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.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85611" marR="85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013176"/>
            <a:ext cx="180020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06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9" b="1819"/>
          <a:stretch>
            <a:fillRect/>
          </a:stretch>
        </p:blipFill>
        <p:spPr bwMode="auto">
          <a:xfrm>
            <a:off x="6137276" y="0"/>
            <a:ext cx="30067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23528" y="404664"/>
            <a:ext cx="7992888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          Уважаемые родители 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b="1" dirty="0" smtClean="0">
                <a:solidFill>
                  <a:srgbClr val="00B050"/>
                </a:solidFill>
              </a:rPr>
              <a:t>Детский </a:t>
            </a:r>
            <a:r>
              <a:rPr lang="ru-RU" sz="2900" b="1" dirty="0">
                <a:solidFill>
                  <a:srgbClr val="00B050"/>
                </a:solidFill>
              </a:rPr>
              <a:t>сад – первое общественное </a:t>
            </a:r>
            <a:endParaRPr lang="ru-RU" sz="29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smtClean="0">
                <a:solidFill>
                  <a:srgbClr val="00B050"/>
                </a:solidFill>
              </a:rPr>
              <a:t>     воспитательное </a:t>
            </a:r>
            <a:r>
              <a:rPr lang="ru-RU" sz="2900" b="1" dirty="0">
                <a:solidFill>
                  <a:srgbClr val="00B050"/>
                </a:solidFill>
              </a:rPr>
              <a:t>учреждение.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9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smtClean="0">
                <a:solidFill>
                  <a:srgbClr val="00B050"/>
                </a:solidFill>
              </a:rPr>
              <a:t>Семья </a:t>
            </a:r>
            <a:r>
              <a:rPr lang="ru-RU" sz="2900" b="1" dirty="0">
                <a:solidFill>
                  <a:srgbClr val="00B050"/>
                </a:solidFill>
              </a:rPr>
              <a:t>и дошкольное учреждение – </a:t>
            </a:r>
            <a:endParaRPr lang="ru-RU" sz="29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smtClean="0">
                <a:solidFill>
                  <a:srgbClr val="00B050"/>
                </a:solidFill>
              </a:rPr>
              <a:t>     два </a:t>
            </a:r>
            <a:r>
              <a:rPr lang="ru-RU" sz="2900" b="1" dirty="0">
                <a:solidFill>
                  <a:srgbClr val="00B050"/>
                </a:solidFill>
              </a:rPr>
              <a:t>наиболее важных института </a:t>
            </a:r>
            <a:endParaRPr lang="ru-RU" sz="29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smtClean="0">
                <a:solidFill>
                  <a:srgbClr val="00B050"/>
                </a:solidFill>
              </a:rPr>
              <a:t>      социализации </a:t>
            </a:r>
            <a:r>
              <a:rPr lang="ru-RU" sz="2900" b="1" dirty="0">
                <a:solidFill>
                  <a:srgbClr val="00B050"/>
                </a:solidFill>
              </a:rPr>
              <a:t>дошкольников</a:t>
            </a:r>
            <a:r>
              <a:rPr lang="ru-RU" sz="29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9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smtClean="0">
                <a:solidFill>
                  <a:srgbClr val="00B050"/>
                </a:solidFill>
              </a:rPr>
              <a:t>В </a:t>
            </a:r>
            <a:r>
              <a:rPr lang="ru-RU" sz="2900" b="1" dirty="0">
                <a:solidFill>
                  <a:srgbClr val="00B050"/>
                </a:solidFill>
              </a:rPr>
              <a:t>дошкольном учреждении ребенок получает всестороннее образование, приобретает умение взаимодействовать с другими детьми и взрослыми, проявлять собственную активность</a:t>
            </a:r>
            <a:r>
              <a:rPr lang="ru-RU" sz="29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9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smtClean="0">
                <a:solidFill>
                  <a:srgbClr val="00B050"/>
                </a:solidFill>
              </a:rPr>
              <a:t>Основная </a:t>
            </a:r>
            <a:r>
              <a:rPr lang="ru-RU" sz="2900" b="1" dirty="0">
                <a:solidFill>
                  <a:srgbClr val="00B050"/>
                </a:solidFill>
              </a:rPr>
              <a:t>особенность семейного воспитания - сохранить эмоциональный микроклимат семьи, благодаря которому у ребенка формируется отношение к себе, определяется чувство самоценности, появляются ценностные ориентации и мировоззрение</a:t>
            </a:r>
            <a:r>
              <a:rPr lang="ru-RU" sz="29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9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smtClean="0">
                <a:solidFill>
                  <a:srgbClr val="00B050"/>
                </a:solidFill>
              </a:rPr>
              <a:t>Следовательно</a:t>
            </a:r>
            <a:r>
              <a:rPr lang="ru-RU" sz="2900" b="1" dirty="0">
                <a:solidFill>
                  <a:srgbClr val="00B050"/>
                </a:solidFill>
              </a:rPr>
              <a:t>: ответственность за воспитание ребенка несет семья, а дошкольное учреждение призвано помочь, поддержать, направить и дополнить воспитательную деятельность  родителей.</a:t>
            </a:r>
          </a:p>
          <a:p>
            <a:pPr marL="45720" indent="0">
              <a:buNone/>
            </a:pPr>
            <a:endParaRPr lang="ru-RU" sz="29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15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043536"/>
              </p:ext>
            </p:extLst>
          </p:nvPr>
        </p:nvGraphicFramePr>
        <p:xfrm>
          <a:off x="683568" y="476673"/>
          <a:ext cx="7776864" cy="6192688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6192688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b="1" i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gradFill>
                            <a:gsLst>
                              <a:gs pos="0">
                                <a:srgbClr val="BED3F9"/>
                              </a:gs>
                              <a:gs pos="9000">
                                <a:srgbClr val="9EC1FF"/>
                              </a:gs>
                              <a:gs pos="50000">
                                <a:srgbClr val="003692"/>
                              </a:gs>
                              <a:gs pos="79000">
                                <a:srgbClr val="9EC1FF"/>
                              </a:gs>
                              <a:gs pos="100000">
                                <a:srgbClr val="BED3F9"/>
                              </a:gs>
                            </a:gsLst>
                            <a:lin ang="5400000" scaled="0"/>
                          </a:gra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В детском саду с вашими детьми работает педагог-психолог</a:t>
                      </a:r>
                      <a:endParaRPr lang="ru-RU" sz="2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b="1" i="1" dirty="0">
                          <a:ln w="5271" cap="flat" cmpd="sng" algn="ctr">
                            <a:solidFill>
                              <a:srgbClr val="4579B8"/>
                            </a:solidFill>
                            <a:prstDash val="solid"/>
                            <a:round/>
                          </a:ln>
                          <a:gradFill>
                            <a:gsLst>
                              <a:gs pos="0">
                                <a:srgbClr val="BED3F9"/>
                              </a:gs>
                              <a:gs pos="9000">
                                <a:srgbClr val="9EC1FF"/>
                              </a:gs>
                              <a:gs pos="50000">
                                <a:srgbClr val="003692"/>
                              </a:gs>
                              <a:gs pos="79000">
                                <a:srgbClr val="9EC1FF"/>
                              </a:gs>
                              <a:gs pos="100000">
                                <a:srgbClr val="BED3F9"/>
                              </a:gs>
                            </a:gsLst>
                            <a:lin ang="5400000" scaled="0"/>
                          </a:gra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Авершина Оксана Владимировна</a:t>
                      </a:r>
                      <a:endParaRPr lang="ru-RU" sz="2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b="1" i="1" u="wavy" dirty="0">
                          <a:ln w="9525" cap="rnd" cmpd="sng" algn="ctr">
                            <a:solidFill>
                              <a:srgbClr val="E46C0A"/>
                            </a:solidFill>
                            <a:prstDash val="solid"/>
                            <a:bevel/>
                          </a:ln>
                          <a:solidFill>
                            <a:srgbClr val="FF0000"/>
                          </a:solidFill>
                          <a:effectLst>
                            <a:outerShdw blurRad="75057" dist="38100" dir="5400000" sy="-2000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Times New Roman"/>
                          <a:ea typeface="Verdana"/>
                          <a:cs typeface="Times New Roman"/>
                        </a:rPr>
                        <a:t>Задача психолога в ДОУ;</a:t>
                      </a:r>
                      <a:endParaRPr lang="ru-RU" sz="2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2400" b="1" i="1" dirty="0" smtClean="0">
                          <a:solidFill>
                            <a:srgbClr val="0099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Verdana"/>
                          <a:cs typeface="Times New Roman"/>
                        </a:rPr>
                        <a:t>Создание благоприятных </a:t>
                      </a:r>
                      <a:r>
                        <a:rPr lang="ru-RU" sz="2400" b="1" i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психологических условий для </a:t>
                      </a:r>
                      <a:r>
                        <a:rPr lang="ru-RU" sz="2400" b="1" i="1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развития </a:t>
                      </a:r>
                      <a:r>
                        <a:rPr lang="ru-RU" sz="2400" b="1" i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дошкольников</a:t>
                      </a:r>
                      <a:r>
                        <a:rPr lang="ru-RU" sz="2400" b="1" i="1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;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endParaRPr lang="ru-RU" sz="2400" b="1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marL="42989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b="1" i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 </a:t>
                      </a:r>
                      <a:r>
                        <a:rPr lang="ru-RU" sz="2400" b="1" i="1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2</a:t>
                      </a:r>
                      <a:r>
                        <a:rPr lang="ru-RU" sz="2400" b="1" i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. </a:t>
                      </a:r>
                      <a:r>
                        <a:rPr lang="ru-RU" sz="2400" b="1" i="1" dirty="0">
                          <a:solidFill>
                            <a:srgbClr val="009900"/>
                          </a:solidFill>
                          <a:effectLst>
                            <a:outerShdw blurRad="50800" dist="38100" dir="13500000" algn="b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Verdana"/>
                          <a:cs typeface="Times New Roman"/>
                        </a:rPr>
                        <a:t>оказание </a:t>
                      </a:r>
                      <a:r>
                        <a:rPr lang="ru-RU" sz="2400" b="1" i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психологической    поддержки      детям, педагогам и родителям</a:t>
                      </a:r>
                      <a:r>
                        <a:rPr lang="ru-RU" sz="2400" b="1" i="1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.</a:t>
                      </a:r>
                    </a:p>
                    <a:p>
                      <a:pPr marL="20129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1000" algn="l"/>
                        </a:tabLst>
                      </a:pPr>
                      <a:endParaRPr lang="ru-RU" sz="2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05567"/>
            <a:ext cx="1944216" cy="17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07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4763430"/>
              </p:ext>
            </p:extLst>
          </p:nvPr>
        </p:nvGraphicFramePr>
        <p:xfrm>
          <a:off x="467544" y="260648"/>
          <a:ext cx="7488832" cy="5949696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5645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3600" b="1" i="1" u="wavy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Советы </a:t>
                      </a:r>
                      <a:r>
                        <a:rPr lang="ru-RU" sz="3600" b="1" i="1" u="wavy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родителям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endParaRPr lang="ru-RU" sz="20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Verdana"/>
                          <a:cs typeface="Times New Roman"/>
                        </a:rPr>
                        <a:t> </a:t>
                      </a:r>
                      <a:r>
                        <a:rPr lang="ru-RU" sz="2000" b="1" i="1" dirty="0" smtClean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Общаясь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с ребенком,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не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подрывайте авторитет других значимых для него людей. </a:t>
                      </a:r>
                    </a:p>
                    <a:p>
                      <a:pPr marL="342900" marR="11176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  <a:tabLst>
                          <a:tab pos="90170" algn="l"/>
                          <a:tab pos="406400" algn="l"/>
                        </a:tabLs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Будьте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последовательны в своих действиях, не запрещайте ребенку без всяких причин то, что вы разрешали раньше. </a:t>
                      </a:r>
                    </a:p>
                    <a:p>
                      <a:pPr marL="342900" marR="11176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  <a:tabLst>
                          <a:tab pos="90170" algn="l"/>
                          <a:tab pos="406400" algn="l"/>
                        </a:tabLs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Учитывайте возможности детей, не требуйте от них того, что они не могут выполнить. </a:t>
                      </a:r>
                    </a:p>
                    <a:p>
                      <a:pPr marL="342900" marR="11176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q"/>
                        <a:tabLst>
                          <a:tab pos="90170" algn="l"/>
                          <a:tab pos="406400" algn="l"/>
                        </a:tabLs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Если ребенку с трудом дается что-то, лучше лишний раз помогите ему и окажите поддержку, а при достижении даже малейших успехов не забудьте похвалить.</a:t>
                      </a:r>
                    </a:p>
                    <a:p>
                      <a:pPr marL="226695" marR="111760" indent="17970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406400" algn="l"/>
                        </a:tabLs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ea typeface="Verdana"/>
                          <a:cs typeface="Times New Roman"/>
                        </a:rPr>
                        <a:t> </a:t>
                      </a:r>
                    </a:p>
                  </a:txBody>
                  <a:tcPr marL="106162" marR="106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216" y="0"/>
            <a:ext cx="250507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92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9"/>
            <a:ext cx="7308304" cy="397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760" lvl="0"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406400" algn="l"/>
              </a:tabLst>
            </a:pPr>
            <a:endParaRPr lang="ru-RU" sz="2400" b="1" dirty="0" smtClean="0">
              <a:solidFill>
                <a:srgbClr val="00B050"/>
              </a:solidFill>
              <a:latin typeface="Comic Sans MS" pitchFamily="66" charset="0"/>
              <a:ea typeface="Verdana"/>
              <a:cs typeface="Times New Roman"/>
            </a:endParaRPr>
          </a:p>
          <a:p>
            <a:pPr marL="342900" marR="11176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  <a:tabLst>
                <a:tab pos="90170" algn="l"/>
                <a:tab pos="406400" algn="l"/>
              </a:tabLst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Учитывайте </a:t>
            </a: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возможности детей, </a:t>
            </a:r>
            <a:endParaRPr lang="ru-RU" sz="2800" b="1" dirty="0" smtClean="0">
              <a:solidFill>
                <a:srgbClr val="00B050"/>
              </a:solidFill>
              <a:latin typeface="Comic Sans MS" pitchFamily="66" charset="0"/>
              <a:ea typeface="Verdana"/>
              <a:cs typeface="Times New Roman"/>
            </a:endParaRPr>
          </a:p>
          <a:p>
            <a:pPr marR="111760" lvl="0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406400" algn="l"/>
              </a:tabLst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    не </a:t>
            </a: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требуйте от них того, </a:t>
            </a:r>
            <a:endParaRPr lang="ru-RU" sz="2800" b="1" dirty="0" smtClean="0">
              <a:solidFill>
                <a:srgbClr val="00B050"/>
              </a:solidFill>
              <a:latin typeface="Comic Sans MS" pitchFamily="66" charset="0"/>
              <a:ea typeface="Verdana"/>
              <a:cs typeface="Times New Roman"/>
            </a:endParaRPr>
          </a:p>
          <a:p>
            <a:pPr marR="111760" lvl="0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406400" algn="l"/>
              </a:tabLst>
            </a:pP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    что </a:t>
            </a: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они не могут выполнить</a:t>
            </a:r>
            <a:r>
              <a:rPr lang="ru-RU" sz="2400" b="1" dirty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. </a:t>
            </a:r>
            <a:endParaRPr lang="ru-RU" sz="2400" b="1" dirty="0" smtClean="0">
              <a:solidFill>
                <a:srgbClr val="00B050"/>
              </a:solidFill>
              <a:latin typeface="Comic Sans MS" pitchFamily="66" charset="0"/>
              <a:ea typeface="Verdana"/>
              <a:cs typeface="Times New Roman"/>
            </a:endParaRPr>
          </a:p>
          <a:p>
            <a:pPr marR="111760" lvl="0"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406400" algn="l"/>
              </a:tabLst>
            </a:pPr>
            <a:endParaRPr lang="ru-RU" sz="2400" b="1" dirty="0" smtClean="0">
              <a:solidFill>
                <a:srgbClr val="00B050"/>
              </a:solidFill>
              <a:latin typeface="Comic Sans MS" pitchFamily="66" charset="0"/>
              <a:ea typeface="Verdana"/>
              <a:cs typeface="Times New Roman"/>
            </a:endParaRPr>
          </a:p>
          <a:p>
            <a:pPr marR="111760" lvl="0"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406400" algn="l"/>
              </a:tabLst>
            </a:pPr>
            <a:endParaRPr lang="ru-RU" sz="2400" b="1" dirty="0">
              <a:solidFill>
                <a:srgbClr val="00B050"/>
              </a:solidFill>
              <a:latin typeface="Comic Sans MS" pitchFamily="66" charset="0"/>
              <a:ea typeface="Verdana"/>
              <a:cs typeface="Times New Roman"/>
            </a:endParaRPr>
          </a:p>
          <a:p>
            <a:pPr marL="226695" marR="111760" lvl="0" indent="179705"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406400" algn="l"/>
              </a:tabLst>
            </a:pP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43924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40" y="764704"/>
            <a:ext cx="8280920" cy="19442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2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83549"/>
            <a:ext cx="7920880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1176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  <a:tabLst>
                <a:tab pos="90170" algn="l"/>
                <a:tab pos="4064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Если </a:t>
            </a:r>
            <a:r>
              <a:rPr lang="ru-RU" sz="2400" b="1" dirty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ребенку с трудом дается что-то, лучше лишний раз помогите ему и окажите поддержку, а при достижении даже малейших успехов не забудьте похвалить.</a:t>
            </a:r>
          </a:p>
          <a:p>
            <a:pPr marL="226695" marR="111760" lvl="0" indent="179705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406400" algn="l"/>
              </a:tabLst>
            </a:pP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  <a:ea typeface="Verdana"/>
                <a:cs typeface="Times New Roman"/>
              </a:rPr>
              <a:t> 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4176464" cy="261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11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40" y="764704"/>
            <a:ext cx="345638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862" y="373329"/>
            <a:ext cx="3336036" cy="231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…</a:t>
            </a:r>
            <a:r>
              <a:rPr lang="ru-RU" b="1" dirty="0" smtClean="0">
                <a:solidFill>
                  <a:srgbClr val="00B050"/>
                </a:solidFill>
              </a:rPr>
              <a:t>Воспитание значит питание способностей ребенка, а не создание тех новых способностей, которых в нем нет.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Джузеппе </a:t>
            </a:r>
            <a:r>
              <a:rPr lang="ru-RU" b="1" dirty="0">
                <a:solidFill>
                  <a:srgbClr val="00B050"/>
                </a:solidFill>
              </a:rPr>
              <a:t>Мадзини</a:t>
            </a:r>
          </a:p>
        </p:txBody>
      </p:sp>
      <p:sp>
        <p:nvSpPr>
          <p:cNvPr id="4" name="Прямоугольник 3"/>
          <p:cNvSpPr/>
          <p:nvPr/>
        </p:nvSpPr>
        <p:spPr>
          <a:xfrm rot="20634465">
            <a:off x="362999" y="40739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Дети должны жить в мире красоты, игры, сказки, музыки, рисунка, фантазии, творчества.</a:t>
            </a:r>
          </a:p>
          <a:p>
            <a:r>
              <a:rPr lang="ru-RU" b="1" dirty="0">
                <a:solidFill>
                  <a:srgbClr val="00B050"/>
                </a:solidFill>
              </a:rPr>
              <a:t>                          </a:t>
            </a:r>
          </a:p>
          <a:p>
            <a:r>
              <a:rPr lang="ru-RU" b="1" dirty="0">
                <a:solidFill>
                  <a:srgbClr val="00B050"/>
                </a:solidFill>
              </a:rPr>
              <a:t>                               В. </a:t>
            </a:r>
            <a:r>
              <a:rPr lang="ru-RU" b="1" dirty="0" err="1">
                <a:solidFill>
                  <a:srgbClr val="00B050"/>
                </a:solidFill>
              </a:rPr>
              <a:t>А.Сухомлинский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4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367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  </vt:lpstr>
      <vt:lpstr>Слайд 2</vt:lpstr>
      <vt:lpstr>Слайд 3</vt:lpstr>
      <vt:lpstr>Слайд 4</vt:lpstr>
      <vt:lpstr>Слайд 5</vt:lpstr>
      <vt:lpstr>Слайд 6</vt:lpstr>
      <vt:lpstr>    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Хозяин</cp:lastModifiedBy>
  <cp:revision>13</cp:revision>
  <dcterms:created xsi:type="dcterms:W3CDTF">2014-02-01T20:15:23Z</dcterms:created>
  <dcterms:modified xsi:type="dcterms:W3CDTF">2014-11-14T17:45:28Z</dcterms:modified>
</cp:coreProperties>
</file>