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58" r:id="rId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0"/>
    <p:restoredTop sz="85932" autoAdjust="0"/>
  </p:normalViewPr>
  <p:slideViewPr>
    <p:cSldViewPr>
      <p:cViewPr varScale="1">
        <p:scale>
          <a:sx n="62" d="100"/>
          <a:sy n="62" d="100"/>
        </p:scale>
        <p:origin x="-158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7FFC97-9079-4BFB-9C49-4CA601FA48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  <p:sndAc>
      <p:stSnd>
        <p:snd r:embed="rId1" name="chimes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4D34FE-C00D-4A6D-A9F4-736F9D5079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  <p:sndAc>
      <p:stSnd>
        <p:snd r:embed="rId1" name="chimes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33400"/>
            <a:ext cx="2057400" cy="5592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33400"/>
            <a:ext cx="6019800" cy="5592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F3295E-1DC7-4402-8EE7-6E4688FE7B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  <p:sndAc>
      <p:stSnd>
        <p:snd r:embed="rId1" name="chimes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F15B44-3C83-45B7-B926-5A9C02D725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  <p:sndAc>
      <p:stSnd>
        <p:snd r:embed="rId1" name="chimes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9D2FC2-8455-40E5-BBC1-3663046A8B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  <p:sndAc>
      <p:stSnd>
        <p:snd r:embed="rId1" name="chimes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48100" cy="4144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6300" y="1981200"/>
            <a:ext cx="3848100" cy="4144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C0555B-1775-42CA-B01E-7438C34D91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  <p:sndAc>
      <p:stSnd>
        <p:snd r:embed="rId1" name="chimes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037554-A515-49F6-97A4-45C3F32650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  <p:sndAc>
      <p:stSnd>
        <p:snd r:embed="rId1" name="chimes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166C59-AD81-41AA-91B7-8B2721A29B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  <p:sndAc>
      <p:stSnd>
        <p:snd r:embed="rId1" name="chimes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13E432-B841-45A3-B712-E98FCEE073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  <p:sndAc>
      <p:stSnd>
        <p:snd r:embed="rId1" name="chimes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9652B4-E8FF-4EA8-A574-790201201E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  <p:sndAc>
      <p:stSnd>
        <p:snd r:embed="rId1" name="chimes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D380DD-34DE-4B9A-9421-9C62FA8090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  <p:sndAc>
      <p:stSnd>
        <p:snd r:embed="rId1" name="chimes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5334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848600" cy="414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455640BD-66BE-4EA4-9B2A-4CBE3A58E5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transition spd="med">
    <p:dissolve/>
    <p:sndAc>
      <p:stSnd>
        <p:snd r:embed="rId13" name="chimes.wav"/>
      </p:stSnd>
    </p:sndAc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2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2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2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2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2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2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2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2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3" Type="http://schemas.openxmlformats.org/officeDocument/2006/relationships/audio" Target="../media/audio1.wav"/><Relationship Id="rId7" Type="http://schemas.openxmlformats.org/officeDocument/2006/relationships/image" Target="../media/image6.gif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user\Desktop\&#1079;&#1076;&#1088;&#1072;&#1074;&#1089;&#1090;&#1074;&#1091;&#1081;%20&#1096;&#1082;&#1086;&#1083;&#1072;!\&#1063;&#1077;&#1084;&#1091;%20&#1059;&#1095;&#1072;&#1090;%20&#1042;%20&#1064;&#1082;&#1086;&#1083;&#1077;%20.mp3" TargetMode="External"/><Relationship Id="rId6" Type="http://schemas.openxmlformats.org/officeDocument/2006/relationships/image" Target="../media/image5.gif"/><Relationship Id="rId5" Type="http://schemas.openxmlformats.org/officeDocument/2006/relationships/image" Target="../media/image4.gif"/><Relationship Id="rId4" Type="http://schemas.openxmlformats.org/officeDocument/2006/relationships/image" Target="../media/image3.gif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gif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785786" y="1643050"/>
            <a:ext cx="7772400" cy="1470025"/>
          </a:xfrm>
        </p:spPr>
        <p:txBody>
          <a:bodyPr/>
          <a:lstStyle/>
          <a:p>
            <a:pPr eaLnBrk="1" hangingPunct="1"/>
            <a:r>
              <a:rPr lang="ru-RU" sz="5400" b="1" dirty="0" smtClean="0"/>
              <a:t>Активный отдых совместно с детьми</a:t>
            </a:r>
            <a:endParaRPr lang="ru-RU" sz="5400" dirty="0" smtClean="0"/>
          </a:p>
        </p:txBody>
      </p:sp>
      <p:pic>
        <p:nvPicPr>
          <p:cNvPr id="3076" name="Рисунок 4" descr="children_0120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96188" y="5300663"/>
            <a:ext cx="1222375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Рисунок 5" descr="children_0170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08304" y="3140968"/>
            <a:ext cx="1223963" cy="195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Рисунок 6" descr="children_0133.gif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42988" y="5153025"/>
            <a:ext cx="3810000" cy="170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Рисунок 7" descr="children_0127.gif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524750" y="188913"/>
            <a:ext cx="1368425" cy="167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0" name="Рисунок 8" descr="children_0166.gif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2924944"/>
            <a:ext cx="12573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Чему Учат В Школе 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одзаголовок 10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080720" cy="1752600"/>
          </a:xfrm>
        </p:spPr>
        <p:txBody>
          <a:bodyPr/>
          <a:lstStyle/>
          <a:p>
            <a:r>
              <a:rPr lang="ru-RU" sz="2000" b="1" i="1" u="sng" dirty="0" smtClean="0"/>
              <a:t>Подготовила:  </a:t>
            </a:r>
            <a:r>
              <a:rPr lang="ru-RU" sz="2000" i="1" dirty="0" smtClean="0"/>
              <a:t>Шаяхметова Я.А.</a:t>
            </a:r>
            <a:endParaRPr lang="ru-RU" sz="1800" dirty="0" smtClean="0"/>
          </a:p>
        </p:txBody>
      </p:sp>
    </p:spTree>
  </p:cSld>
  <p:clrMapOvr>
    <a:masterClrMapping/>
  </p:clrMapOvr>
  <p:transition spd="med">
    <p:dissolve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dirty="0" smtClean="0"/>
              <a:t>           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Двигательная активность детей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683568" y="2285992"/>
            <a:ext cx="7848872" cy="3807304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Для сохранения и укрепления здоровья дошкольников необходимым условием является </a:t>
            </a:r>
            <a:r>
              <a:rPr lang="ru-RU" sz="2200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двигательная активность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детей. </a:t>
            </a:r>
            <a:r>
              <a:rPr lang="ru-RU" sz="2200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Её основная задача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— улучшение состояния здоровья и физического развития, повышение работоспособности, расширение функциональных возможностей развивающегося организма, формирование двигательных навыков (ходьба, бег, метание, лазание и т.д.) и двигательных качеств (быстрота, сила, ловкость, выносливость). При этом должны решаться задачи оздоровления, образования и воспитания. 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 smtClean="0"/>
          </a:p>
        </p:txBody>
      </p:sp>
      <p:pic>
        <p:nvPicPr>
          <p:cNvPr id="7" name="Рисунок 6" descr="0041[1]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5576" y="404664"/>
            <a:ext cx="1401316" cy="1944216"/>
          </a:xfrm>
          <a:prstGeom prst="rect">
            <a:avLst/>
          </a:prstGeom>
        </p:spPr>
      </p:pic>
    </p:spTree>
  </p:cSld>
  <p:clrMapOvr>
    <a:masterClrMapping/>
  </p:clrMapOvr>
  <p:transition spd="med">
    <p:dissolv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455440"/>
          </a:xfrm>
        </p:spPr>
        <p:txBody>
          <a:bodyPr/>
          <a:lstStyle/>
          <a:p>
            <a:pPr eaLnBrk="1" hangingPunct="1"/>
            <a:r>
              <a:rPr lang="ru-RU" b="1" dirty="0" smtClean="0"/>
              <a:t>          </a:t>
            </a:r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683568" y="2285992"/>
            <a:ext cx="7848872" cy="3807304"/>
          </a:xfrm>
        </p:spPr>
        <p:txBody>
          <a:bodyPr/>
          <a:lstStyle/>
          <a:p>
            <a:pPr eaLnBrk="1" hangingPunct="1">
              <a:buFont typeface="Wingdings" pitchFamily="2" charset="2"/>
              <a:buChar char="Ø"/>
              <a:defRPr/>
            </a:pPr>
            <a:r>
              <a:rPr lang="ru-RU" sz="2400" dirty="0" smtClean="0"/>
              <a:t>физкультурные занятия;</a:t>
            </a:r>
          </a:p>
          <a:p>
            <a:pPr eaLnBrk="1" hangingPunct="1">
              <a:buFont typeface="Wingdings" pitchFamily="2" charset="2"/>
              <a:buChar char="Ø"/>
              <a:defRPr/>
            </a:pPr>
            <a:r>
              <a:rPr lang="ru-RU" sz="2400" dirty="0" smtClean="0"/>
              <a:t>утренняя гимнастика;</a:t>
            </a:r>
          </a:p>
          <a:p>
            <a:pPr eaLnBrk="1" hangingPunct="1">
              <a:buFont typeface="Wingdings" pitchFamily="2" charset="2"/>
              <a:buChar char="Ø"/>
              <a:defRPr/>
            </a:pPr>
            <a:r>
              <a:rPr lang="ru-RU" sz="2400" dirty="0" smtClean="0"/>
              <a:t>Физкультминутки;</a:t>
            </a:r>
          </a:p>
          <a:p>
            <a:pPr eaLnBrk="1" hangingPunct="1">
              <a:buFont typeface="Wingdings" pitchFamily="2" charset="2"/>
              <a:buChar char="Ø"/>
              <a:defRPr/>
            </a:pPr>
            <a:r>
              <a:rPr lang="ru-RU" sz="2400" dirty="0" smtClean="0"/>
              <a:t>подвижные игры и физические упражнения на улице;</a:t>
            </a:r>
          </a:p>
          <a:p>
            <a:pPr eaLnBrk="1" hangingPunct="1">
              <a:buFont typeface="Wingdings" pitchFamily="2" charset="2"/>
              <a:buChar char="Ø"/>
              <a:defRPr/>
            </a:pPr>
            <a:r>
              <a:rPr lang="ru-RU" sz="2400" dirty="0" smtClean="0"/>
              <a:t>спортивные упражнения.</a:t>
            </a:r>
            <a:br>
              <a:rPr lang="ru-RU" sz="2400" dirty="0" smtClean="0"/>
            </a:br>
            <a:endParaRPr lang="ru-RU" sz="2400" dirty="0" smtClean="0"/>
          </a:p>
        </p:txBody>
      </p:sp>
      <p:sp>
        <p:nvSpPr>
          <p:cNvPr id="8" name="Прямоугольник 7"/>
          <p:cNvSpPr/>
          <p:nvPr/>
        </p:nvSpPr>
        <p:spPr>
          <a:xfrm>
            <a:off x="2051720" y="692696"/>
            <a:ext cx="626469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формы двигательной деятельности детей</a:t>
            </a:r>
            <a:endParaRPr lang="ru-RU" sz="4000" dirty="0"/>
          </a:p>
        </p:txBody>
      </p:sp>
      <p:pic>
        <p:nvPicPr>
          <p:cNvPr id="9" name="Рисунок 8" descr="56[1]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5576" y="908720"/>
            <a:ext cx="1358255" cy="1080120"/>
          </a:xfrm>
          <a:prstGeom prst="rect">
            <a:avLst/>
          </a:prstGeom>
        </p:spPr>
      </p:pic>
      <p:pic>
        <p:nvPicPr>
          <p:cNvPr id="10" name="Рисунок 9" descr="f5d779a1f073cce0d86693c95ad2d598[1]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236296" y="836712"/>
            <a:ext cx="1309322" cy="1728192"/>
          </a:xfrm>
          <a:prstGeom prst="rect">
            <a:avLst/>
          </a:prstGeom>
        </p:spPr>
      </p:pic>
    </p:spTree>
  </p:cSld>
  <p:clrMapOvr>
    <a:masterClrMapping/>
  </p:clrMapOvr>
  <p:transition spd="med">
    <p:dissolv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2088232"/>
          </a:xfrm>
        </p:spPr>
        <p:txBody>
          <a:bodyPr/>
          <a:lstStyle/>
          <a:p>
            <a:pPr eaLnBrk="1" hangingPunct="1"/>
            <a:r>
              <a:rPr lang="ru-RU" sz="3200" b="1" dirty="0" smtClean="0"/>
              <a:t>Как можно организовать двигательную деятельность детей?          </a:t>
            </a:r>
            <a:endParaRPr lang="ru-RU" sz="32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683568" y="1916832"/>
            <a:ext cx="7848872" cy="4176464"/>
          </a:xfrm>
        </p:spPr>
        <p:txBody>
          <a:bodyPr/>
          <a:lstStyle/>
          <a:p>
            <a:pPr eaLnBrk="1" hangingPunct="1">
              <a:buFont typeface="Wingdings" pitchFamily="2" charset="2"/>
              <a:buChar char="Ø"/>
              <a:defRPr/>
            </a:pPr>
            <a:r>
              <a:rPr lang="ru-RU" sz="2000" i="1" u="sng" dirty="0" smtClean="0">
                <a:solidFill>
                  <a:srgbClr val="C00000"/>
                </a:solidFill>
              </a:rPr>
              <a:t>Игры с мячом:</a:t>
            </a:r>
            <a:r>
              <a:rPr lang="ru-RU" sz="2000" i="1" u="sng" dirty="0" smtClean="0"/>
              <a:t/>
            </a:r>
            <a:br>
              <a:rPr lang="ru-RU" sz="2000" i="1" u="sng" dirty="0" smtClean="0"/>
            </a:br>
            <a:r>
              <a:rPr lang="ru-RU" sz="2000" dirty="0" smtClean="0"/>
              <a:t>на прогулке с ребенком можно разучить несложные действия с мячом такие как:</a:t>
            </a:r>
          </a:p>
          <a:p>
            <a:pPr eaLnBrk="1" hangingPunct="1">
              <a:buFont typeface="Arial" pitchFamily="34" charset="0"/>
              <a:buChar char="•"/>
              <a:defRPr/>
            </a:pPr>
            <a:r>
              <a:rPr lang="ru-RU" sz="2000" dirty="0" smtClean="0"/>
              <a:t>Отбивание мяча о землю;</a:t>
            </a:r>
          </a:p>
          <a:p>
            <a:pPr eaLnBrk="1" hangingPunct="1">
              <a:buFont typeface="Arial" pitchFamily="34" charset="0"/>
              <a:buChar char="•"/>
              <a:defRPr/>
            </a:pPr>
            <a:r>
              <a:rPr lang="ru-RU" sz="2000" dirty="0" smtClean="0"/>
              <a:t>Подбрасывание и ловля мяча двумя руками;</a:t>
            </a:r>
          </a:p>
          <a:p>
            <a:pPr eaLnBrk="1" hangingPunct="1">
              <a:buFont typeface="Arial" pitchFamily="34" charset="0"/>
              <a:buChar char="•"/>
              <a:defRPr/>
            </a:pPr>
            <a:r>
              <a:rPr lang="ru-RU" sz="2000" dirty="0" smtClean="0"/>
              <a:t>Бросание мяча в цель;</a:t>
            </a:r>
          </a:p>
          <a:p>
            <a:pPr eaLnBrk="1" hangingPunct="1">
              <a:buFont typeface="Arial" pitchFamily="34" charset="0"/>
              <a:buChar char="•"/>
              <a:defRPr/>
            </a:pPr>
            <a:r>
              <a:rPr lang="ru-RU" sz="2000" dirty="0" smtClean="0"/>
              <a:t>Предложить поиграть в футбол, волейбол.</a:t>
            </a:r>
          </a:p>
          <a:p>
            <a:pPr algn="ctr" eaLnBrk="1" hangingPunct="1">
              <a:buNone/>
              <a:defRPr/>
            </a:pPr>
            <a:r>
              <a:rPr lang="ru-RU" sz="2000" dirty="0" smtClean="0"/>
              <a:t> </a:t>
            </a:r>
          </a:p>
        </p:txBody>
      </p:sp>
      <p:pic>
        <p:nvPicPr>
          <p:cNvPr id="11" name="Рисунок 10" descr="creative_play_225-150x150[1]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63888" y="4437112"/>
            <a:ext cx="2016224" cy="1368152"/>
          </a:xfrm>
          <a:prstGeom prst="rect">
            <a:avLst/>
          </a:prstGeom>
        </p:spPr>
      </p:pic>
      <p:pic>
        <p:nvPicPr>
          <p:cNvPr id="12" name="Рисунок 11" descr="lucy1[1]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3568" y="548680"/>
            <a:ext cx="990600" cy="864096"/>
          </a:xfrm>
          <a:prstGeom prst="rect">
            <a:avLst/>
          </a:prstGeom>
        </p:spPr>
      </p:pic>
    </p:spTree>
  </p:cSld>
  <p:clrMapOvr>
    <a:masterClrMapping/>
  </p:clrMapOvr>
  <p:transition spd="med">
    <p:dissolv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2088232"/>
          </a:xfrm>
        </p:spPr>
        <p:txBody>
          <a:bodyPr/>
          <a:lstStyle/>
          <a:p>
            <a:pPr eaLnBrk="1" hangingPunct="1"/>
            <a:r>
              <a:rPr lang="ru-RU" sz="3200" b="1" dirty="0" smtClean="0"/>
              <a:t>Как можно организовать двигательную деятельность детей?          </a:t>
            </a:r>
            <a:endParaRPr lang="ru-RU" sz="32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683568" y="1916832"/>
            <a:ext cx="7848872" cy="4176464"/>
          </a:xfrm>
        </p:spPr>
        <p:txBody>
          <a:bodyPr/>
          <a:lstStyle/>
          <a:p>
            <a:pPr eaLnBrk="1" hangingPunct="1">
              <a:buFont typeface="Wingdings" pitchFamily="2" charset="2"/>
              <a:buChar char="Ø"/>
              <a:defRPr/>
            </a:pPr>
            <a:r>
              <a:rPr lang="ru-RU" sz="2000" i="1" u="sng" dirty="0" smtClean="0">
                <a:solidFill>
                  <a:srgbClr val="C00000"/>
                </a:solidFill>
              </a:rPr>
              <a:t>В зимний период полезно  с детьми: </a:t>
            </a:r>
            <a:endParaRPr lang="ru-RU" sz="2000" dirty="0" smtClean="0">
              <a:solidFill>
                <a:srgbClr val="C00000"/>
              </a:solidFill>
            </a:endParaRPr>
          </a:p>
          <a:p>
            <a:pPr eaLnBrk="1" hangingPunct="1">
              <a:buFont typeface="Arial" pitchFamily="34" charset="0"/>
              <a:buChar char="•"/>
              <a:defRPr/>
            </a:pPr>
            <a:r>
              <a:rPr lang="ru-RU" sz="2000" dirty="0" smtClean="0"/>
              <a:t> Ходить на лыжах;</a:t>
            </a:r>
          </a:p>
          <a:p>
            <a:pPr eaLnBrk="1" hangingPunct="1">
              <a:buFont typeface="Arial" pitchFamily="34" charset="0"/>
              <a:buChar char="•"/>
              <a:defRPr/>
            </a:pPr>
            <a:r>
              <a:rPr lang="ru-RU" sz="2000" dirty="0" smtClean="0"/>
              <a:t>Кататься на коньках;</a:t>
            </a:r>
          </a:p>
          <a:p>
            <a:pPr eaLnBrk="1" hangingPunct="1">
              <a:buFont typeface="Arial" pitchFamily="34" charset="0"/>
              <a:buChar char="•"/>
              <a:defRPr/>
            </a:pPr>
            <a:r>
              <a:rPr lang="ru-RU" sz="2000" dirty="0" smtClean="0"/>
              <a:t>Играть в подвижные игры на свежем воздухе.</a:t>
            </a:r>
          </a:p>
          <a:p>
            <a:pPr eaLnBrk="1" hangingPunct="1">
              <a:buNone/>
              <a:defRPr/>
            </a:pPr>
            <a:endParaRPr lang="ru-RU" sz="2000" dirty="0" smtClean="0"/>
          </a:p>
        </p:txBody>
      </p:sp>
      <p:pic>
        <p:nvPicPr>
          <p:cNvPr id="7" name="Рисунок 6" descr="412602a731c3[1]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3568" y="332656"/>
            <a:ext cx="952500" cy="1143000"/>
          </a:xfrm>
          <a:prstGeom prst="rect">
            <a:avLst/>
          </a:prstGeom>
        </p:spPr>
      </p:pic>
      <p:pic>
        <p:nvPicPr>
          <p:cNvPr id="8" name="Рисунок 7" descr="kids[1]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3608" y="3645024"/>
            <a:ext cx="3240360" cy="2088232"/>
          </a:xfrm>
          <a:prstGeom prst="rect">
            <a:avLst/>
          </a:prstGeom>
        </p:spPr>
      </p:pic>
      <p:pic>
        <p:nvPicPr>
          <p:cNvPr id="9" name="Рисунок 8" descr="poiana-deti[1]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88024" y="3645024"/>
            <a:ext cx="3305944" cy="2016224"/>
          </a:xfrm>
          <a:prstGeom prst="rect">
            <a:avLst/>
          </a:prstGeom>
        </p:spPr>
      </p:pic>
    </p:spTree>
  </p:cSld>
  <p:clrMapOvr>
    <a:masterClrMapping/>
  </p:clrMapOvr>
  <p:transition spd="med">
    <p:dissolv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2088232"/>
          </a:xfrm>
        </p:spPr>
        <p:txBody>
          <a:bodyPr/>
          <a:lstStyle/>
          <a:p>
            <a:pPr eaLnBrk="1" hangingPunct="1"/>
            <a:r>
              <a:rPr lang="ru-RU" sz="3200" b="1" dirty="0" smtClean="0"/>
              <a:t>Как можно организовать двигательную деятельность детей?          </a:t>
            </a:r>
            <a:endParaRPr lang="ru-RU" sz="32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683568" y="1916832"/>
            <a:ext cx="7848872" cy="4176464"/>
          </a:xfrm>
        </p:spPr>
        <p:txBody>
          <a:bodyPr/>
          <a:lstStyle/>
          <a:p>
            <a:pPr eaLnBrk="1" hangingPunct="1">
              <a:buFont typeface="Wingdings" pitchFamily="2" charset="2"/>
              <a:buChar char="Ø"/>
              <a:defRPr/>
            </a:pPr>
            <a:r>
              <a:rPr lang="ru-RU" sz="2000" i="1" u="sng" dirty="0" smtClean="0">
                <a:solidFill>
                  <a:srgbClr val="C00000"/>
                </a:solidFill>
              </a:rPr>
              <a:t>В летний период полезно  с детьми: </a:t>
            </a:r>
            <a:endParaRPr lang="ru-RU" sz="2000" dirty="0" smtClean="0">
              <a:solidFill>
                <a:srgbClr val="C00000"/>
              </a:solidFill>
            </a:endParaRPr>
          </a:p>
          <a:p>
            <a:pPr eaLnBrk="1" hangingPunct="1">
              <a:buFont typeface="Arial" pitchFamily="34" charset="0"/>
              <a:buChar char="•"/>
              <a:defRPr/>
            </a:pPr>
            <a:r>
              <a:rPr lang="ru-RU" sz="2000" dirty="0" smtClean="0"/>
              <a:t> Устраивать прогулки на велосипедах;</a:t>
            </a:r>
          </a:p>
          <a:p>
            <a:pPr eaLnBrk="1" hangingPunct="1">
              <a:buFont typeface="Arial" pitchFamily="34" charset="0"/>
              <a:buChar char="•"/>
              <a:defRPr/>
            </a:pPr>
            <a:r>
              <a:rPr lang="ru-RU" sz="2000" dirty="0" smtClean="0"/>
              <a:t>Физические упражнения на свежем воздухе;</a:t>
            </a:r>
          </a:p>
          <a:p>
            <a:pPr eaLnBrk="1" hangingPunct="1">
              <a:buFont typeface="Arial" pitchFamily="34" charset="0"/>
              <a:buChar char="•"/>
              <a:defRPr/>
            </a:pPr>
            <a:r>
              <a:rPr lang="ru-RU" sz="2000" dirty="0" smtClean="0"/>
              <a:t>Организовывать различные конкурсы.</a:t>
            </a:r>
          </a:p>
          <a:p>
            <a:pPr eaLnBrk="1" hangingPunct="1">
              <a:buNone/>
              <a:defRPr/>
            </a:pPr>
            <a:endParaRPr lang="ru-RU" sz="2000" dirty="0" smtClean="0"/>
          </a:p>
          <a:p>
            <a:pPr eaLnBrk="1" hangingPunct="1">
              <a:buNone/>
              <a:defRPr/>
            </a:pPr>
            <a:endParaRPr lang="ru-RU" sz="2000" dirty="0" smtClean="0"/>
          </a:p>
        </p:txBody>
      </p:sp>
      <p:pic>
        <p:nvPicPr>
          <p:cNvPr id="10" name="Рисунок 9" descr="0041[1]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3568" y="332655"/>
            <a:ext cx="989586" cy="1152129"/>
          </a:xfrm>
          <a:prstGeom prst="rect">
            <a:avLst/>
          </a:prstGeom>
        </p:spPr>
      </p:pic>
      <p:pic>
        <p:nvPicPr>
          <p:cNvPr id="11" name="Рисунок 10" descr="morninggym4_3[1]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99592" y="3645024"/>
            <a:ext cx="3528392" cy="2088232"/>
          </a:xfrm>
          <a:prstGeom prst="rect">
            <a:avLst/>
          </a:prstGeom>
        </p:spPr>
      </p:pic>
      <p:pic>
        <p:nvPicPr>
          <p:cNvPr id="12" name="Рисунок 11" descr="BEACH_KIDS_2[1]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968314" y="3645024"/>
            <a:ext cx="3219861" cy="2069200"/>
          </a:xfrm>
          <a:prstGeom prst="rect">
            <a:avLst/>
          </a:prstGeom>
        </p:spPr>
      </p:pic>
    </p:spTree>
  </p:cSld>
  <p:clrMapOvr>
    <a:masterClrMapping/>
  </p:clrMapOvr>
  <p:transition spd="med">
    <p:dissolv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2088232"/>
          </a:xfrm>
        </p:spPr>
        <p:txBody>
          <a:bodyPr/>
          <a:lstStyle/>
          <a:p>
            <a:pPr eaLnBrk="1" hangingPunct="1"/>
            <a:r>
              <a:rPr lang="ru-RU" sz="3200" b="1" dirty="0" smtClean="0"/>
              <a:t>Как можно организовать двигательную деятельность детей?          </a:t>
            </a:r>
            <a:endParaRPr lang="ru-RU" sz="32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683568" y="1916832"/>
            <a:ext cx="7848872" cy="4176464"/>
          </a:xfrm>
        </p:spPr>
        <p:txBody>
          <a:bodyPr/>
          <a:lstStyle/>
          <a:p>
            <a:pPr eaLnBrk="1" hangingPunct="1">
              <a:buFont typeface="Wingdings" pitchFamily="2" charset="2"/>
              <a:buChar char="Ø"/>
              <a:defRPr/>
            </a:pPr>
            <a:r>
              <a:rPr lang="ru-RU" sz="2000" i="1" u="sng" dirty="0" smtClean="0">
                <a:solidFill>
                  <a:srgbClr val="C00000"/>
                </a:solidFill>
              </a:rPr>
              <a:t>В  домашних условиях: </a:t>
            </a:r>
            <a:endParaRPr lang="ru-RU" sz="2000" dirty="0" smtClean="0">
              <a:solidFill>
                <a:srgbClr val="C00000"/>
              </a:solidFill>
            </a:endParaRPr>
          </a:p>
          <a:p>
            <a:pPr eaLnBrk="1" hangingPunct="1">
              <a:buFont typeface="Arial" pitchFamily="34" charset="0"/>
              <a:buChar char="•"/>
              <a:defRPr/>
            </a:pPr>
            <a:r>
              <a:rPr lang="ru-RU" sz="2000" dirty="0" smtClean="0"/>
              <a:t> Можно всей семьей поиграть в забавную игру «твистор»;</a:t>
            </a:r>
          </a:p>
          <a:p>
            <a:pPr eaLnBrk="1" hangingPunct="1">
              <a:buFont typeface="Arial" pitchFamily="34" charset="0"/>
              <a:buChar char="•"/>
              <a:defRPr/>
            </a:pPr>
            <a:r>
              <a:rPr lang="ru-RU" sz="2000" dirty="0" smtClean="0"/>
              <a:t>Разучить музыкально-ритмические движения;</a:t>
            </a:r>
          </a:p>
          <a:p>
            <a:pPr eaLnBrk="1" hangingPunct="1">
              <a:buFont typeface="Arial" pitchFamily="34" charset="0"/>
              <a:buChar char="•"/>
              <a:defRPr/>
            </a:pPr>
            <a:r>
              <a:rPr lang="ru-RU" sz="2000" dirty="0" smtClean="0"/>
              <a:t>Организовывать игры малой подвижности.</a:t>
            </a:r>
          </a:p>
          <a:p>
            <a:pPr eaLnBrk="1" hangingPunct="1">
              <a:buNone/>
              <a:defRPr/>
            </a:pPr>
            <a:endParaRPr lang="ru-RU" sz="2000" dirty="0" smtClean="0"/>
          </a:p>
          <a:p>
            <a:pPr eaLnBrk="1" hangingPunct="1">
              <a:buNone/>
              <a:defRPr/>
            </a:pPr>
            <a:endParaRPr lang="ru-RU" sz="2000" dirty="0" smtClean="0"/>
          </a:p>
          <a:p>
            <a:pPr eaLnBrk="1" hangingPunct="1">
              <a:buNone/>
              <a:defRPr/>
            </a:pPr>
            <a:endParaRPr lang="ru-RU" sz="2000" dirty="0" smtClean="0"/>
          </a:p>
        </p:txBody>
      </p:sp>
      <p:pic>
        <p:nvPicPr>
          <p:cNvPr id="7" name="Рисунок 6" descr="skidka_60_na_luchshie_nastolnie_igri_monopoliya_i_tvister[1]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5616" y="3573016"/>
            <a:ext cx="3168352" cy="1944216"/>
          </a:xfrm>
          <a:prstGeom prst="rect">
            <a:avLst/>
          </a:prstGeom>
        </p:spPr>
      </p:pic>
      <p:pic>
        <p:nvPicPr>
          <p:cNvPr id="8" name="Рисунок 7" descr="c404c9472261[1]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60032" y="3573016"/>
            <a:ext cx="3240360" cy="1946693"/>
          </a:xfrm>
          <a:prstGeom prst="rect">
            <a:avLst/>
          </a:prstGeom>
        </p:spPr>
      </p:pic>
      <p:pic>
        <p:nvPicPr>
          <p:cNvPr id="9" name="Рисунок 8" descr="56[1]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83568" y="620688"/>
            <a:ext cx="1081301" cy="803523"/>
          </a:xfrm>
          <a:prstGeom prst="rect">
            <a:avLst/>
          </a:prstGeom>
        </p:spPr>
      </p:pic>
    </p:spTree>
  </p:cSld>
  <p:clrMapOvr>
    <a:masterClrMapping/>
  </p:clrMapOvr>
  <p:transition spd="med">
    <p:dissolv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311424"/>
          </a:xfrm>
        </p:spPr>
        <p:txBody>
          <a:bodyPr/>
          <a:lstStyle/>
          <a:p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Поверьте ваш совместный активный отдых по достоинству оценят дети!!!</a:t>
            </a:r>
            <a:endParaRPr lang="ru-RU" sz="28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Содержимое 6" descr="skidka_60_na_luchshie_nastolnie_igri_monopoliya_i_tvister[1]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899592" y="2132856"/>
            <a:ext cx="2448272" cy="2016224"/>
          </a:xfrm>
        </p:spPr>
      </p:pic>
      <p:pic>
        <p:nvPicPr>
          <p:cNvPr id="8" name="Рисунок 7" descr="c404c9472261[1]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63888" y="3501008"/>
            <a:ext cx="2427456" cy="2277045"/>
          </a:xfrm>
          <a:prstGeom prst="rect">
            <a:avLst/>
          </a:prstGeom>
        </p:spPr>
      </p:pic>
      <p:pic>
        <p:nvPicPr>
          <p:cNvPr id="9" name="Рисунок 8" descr="BEACH_KIDS_2[1]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228184" y="2204864"/>
            <a:ext cx="2160240" cy="2527301"/>
          </a:xfrm>
          <a:prstGeom prst="rect">
            <a:avLst/>
          </a:prstGeom>
        </p:spPr>
      </p:pic>
    </p:spTree>
  </p:cSld>
  <p:clrMapOvr>
    <a:masterClrMapping/>
  </p:clrMapOvr>
  <p:transition spd="med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0069046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Office Them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5A867B"/>
        </a:dk2>
        <a:lt2>
          <a:srgbClr val="B7D760"/>
        </a:lt2>
        <a:accent1>
          <a:srgbClr val="F1F3CF"/>
        </a:accent1>
        <a:accent2>
          <a:srgbClr val="E9CC7A"/>
        </a:accent2>
        <a:accent3>
          <a:srgbClr val="FFFFFF"/>
        </a:accent3>
        <a:accent4>
          <a:srgbClr val="000000"/>
        </a:accent4>
        <a:accent5>
          <a:srgbClr val="F7F8E4"/>
        </a:accent5>
        <a:accent6>
          <a:srgbClr val="D3B96E"/>
        </a:accent6>
        <a:hlink>
          <a:srgbClr val="D1B4C8"/>
        </a:hlink>
        <a:folHlink>
          <a:srgbClr val="96C8D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10069046</Template>
  <TotalTime>310</TotalTime>
  <Words>221</Words>
  <Application>Microsoft Office PowerPoint</Application>
  <PresentationFormat>Экран (4:3)</PresentationFormat>
  <Paragraphs>35</Paragraphs>
  <Slides>8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10069046</vt:lpstr>
      <vt:lpstr>Активный отдых совместно с детьми</vt:lpstr>
      <vt:lpstr>            Двигательная активность детей</vt:lpstr>
      <vt:lpstr>          </vt:lpstr>
      <vt:lpstr>Как можно организовать двигательную деятельность детей?          </vt:lpstr>
      <vt:lpstr>Как можно организовать двигательную деятельность детей?          </vt:lpstr>
      <vt:lpstr>Как можно организовать двигательную деятельность детей?          </vt:lpstr>
      <vt:lpstr>Как можно организовать двигательную деятельность детей?          </vt:lpstr>
      <vt:lpstr>Поверьте ваш совместный активный отдых по достоинству оценят дети!!!</vt:lpstr>
    </vt:vector>
  </TitlesOfParts>
  <Company>URTISI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Коля</cp:lastModifiedBy>
  <cp:revision>35</cp:revision>
  <dcterms:created xsi:type="dcterms:W3CDTF">2011-08-18T13:52:20Z</dcterms:created>
  <dcterms:modified xsi:type="dcterms:W3CDTF">2014-11-14T17:17:26Z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TC100690461049</vt:lpwstr>
  </property>
</Properties>
</file>