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1" r:id="rId3"/>
    <p:sldId id="275" r:id="rId4"/>
    <p:sldId id="258" r:id="rId5"/>
    <p:sldId id="287" r:id="rId6"/>
    <p:sldId id="268" r:id="rId7"/>
    <p:sldId id="269" r:id="rId8"/>
    <p:sldId id="270" r:id="rId9"/>
    <p:sldId id="271" r:id="rId10"/>
    <p:sldId id="272" r:id="rId11"/>
    <p:sldId id="273" r:id="rId12"/>
    <p:sldId id="282" r:id="rId13"/>
    <p:sldId id="283" r:id="rId14"/>
    <p:sldId id="284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нна" initials="А.А.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2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5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B0C9F1-3CE8-495F-9FAD-AB2FD751166D}" type="doc">
      <dgm:prSet loTypeId="urn:microsoft.com/office/officeart/2005/8/layout/pyramid2" loCatId="list" qsTypeId="urn:microsoft.com/office/officeart/2005/8/quickstyle/3d8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B35B574-2D30-44F4-B10E-C37DFDDA3288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Возраст</a:t>
          </a:r>
          <a:endParaRPr lang="ru-RU" dirty="0"/>
        </a:p>
      </dgm:t>
    </dgm:pt>
    <dgm:pt modelId="{BFFEC662-8654-476F-9382-F5B42E2E2A26}" type="parTrans" cxnId="{51CD80EC-DD01-4641-847C-AA1EB171A9FF}">
      <dgm:prSet/>
      <dgm:spPr/>
      <dgm:t>
        <a:bodyPr/>
        <a:lstStyle/>
        <a:p>
          <a:endParaRPr lang="ru-RU"/>
        </a:p>
      </dgm:t>
    </dgm:pt>
    <dgm:pt modelId="{2F8FAE54-1A7E-4695-9297-DB0584798B97}" type="sibTrans" cxnId="{51CD80EC-DD01-4641-847C-AA1EB171A9FF}">
      <dgm:prSet/>
      <dgm:spPr/>
      <dgm:t>
        <a:bodyPr/>
        <a:lstStyle/>
        <a:p>
          <a:endParaRPr lang="ru-RU"/>
        </a:p>
      </dgm:t>
    </dgm:pt>
    <dgm:pt modelId="{2067DF0C-CA9C-4E6D-86F5-04109B792E90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err="1" smtClean="0">
              <a:solidFill>
                <a:srgbClr val="7030A0"/>
              </a:solidFill>
            </a:rPr>
            <a:t>Сформированость</a:t>
          </a:r>
          <a:r>
            <a:rPr lang="ru-RU" b="1" dirty="0" smtClean="0">
              <a:solidFill>
                <a:srgbClr val="7030A0"/>
              </a:solidFill>
            </a:rPr>
            <a:t> предметной</a:t>
          </a:r>
        </a:p>
        <a:p>
          <a:r>
            <a:rPr lang="ru-RU" b="1" dirty="0" smtClean="0">
              <a:solidFill>
                <a:srgbClr val="7030A0"/>
              </a:solidFill>
            </a:rPr>
            <a:t>и игровой деятельности</a:t>
          </a:r>
          <a:endParaRPr lang="ru-RU" dirty="0"/>
        </a:p>
      </dgm:t>
    </dgm:pt>
    <dgm:pt modelId="{99656F95-7620-4334-A705-B2C2E72A2445}" type="parTrans" cxnId="{DD3B025F-351B-4B5C-B3FB-ACCB2096CC5D}">
      <dgm:prSet/>
      <dgm:spPr/>
      <dgm:t>
        <a:bodyPr/>
        <a:lstStyle/>
        <a:p>
          <a:endParaRPr lang="ru-RU"/>
        </a:p>
      </dgm:t>
    </dgm:pt>
    <dgm:pt modelId="{C9A49809-48FB-485A-AAFD-BEA4231FF128}" type="sibTrans" cxnId="{DD3B025F-351B-4B5C-B3FB-ACCB2096CC5D}">
      <dgm:prSet/>
      <dgm:spPr/>
      <dgm:t>
        <a:bodyPr/>
        <a:lstStyle/>
        <a:p>
          <a:endParaRPr lang="ru-RU"/>
        </a:p>
      </dgm:t>
    </dgm:pt>
    <dgm:pt modelId="{FE5ED739-DA19-4C96-B8C5-2A54313D77EF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Приближённость домашнего режима к режиму детского сада</a:t>
          </a:r>
          <a:endParaRPr lang="ru-RU" dirty="0"/>
        </a:p>
      </dgm:t>
    </dgm:pt>
    <dgm:pt modelId="{5EA9156F-C586-4500-AEB7-C31CC0C74F46}" type="parTrans" cxnId="{613183CD-4727-473C-B61C-166C65A696E7}">
      <dgm:prSet/>
      <dgm:spPr/>
      <dgm:t>
        <a:bodyPr/>
        <a:lstStyle/>
        <a:p>
          <a:endParaRPr lang="ru-RU"/>
        </a:p>
      </dgm:t>
    </dgm:pt>
    <dgm:pt modelId="{963F660A-3723-4D36-A0CB-07AD21F6CCAF}" type="sibTrans" cxnId="{613183CD-4727-473C-B61C-166C65A696E7}">
      <dgm:prSet/>
      <dgm:spPr/>
      <dgm:t>
        <a:bodyPr/>
        <a:lstStyle/>
        <a:p>
          <a:endParaRPr lang="ru-RU"/>
        </a:p>
      </dgm:t>
    </dgm:pt>
    <dgm:pt modelId="{AC04B13A-0D71-48CF-893D-2F5CC53DBB8C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Состояние здоровья</a:t>
          </a:r>
          <a:endParaRPr lang="ru-RU" b="1" dirty="0">
            <a:solidFill>
              <a:srgbClr val="7030A0"/>
            </a:solidFill>
          </a:endParaRPr>
        </a:p>
      </dgm:t>
    </dgm:pt>
    <dgm:pt modelId="{F86107C3-51DF-4167-ABCD-36E16311CB6C}" type="parTrans" cxnId="{56F479B5-AB2E-49C9-8A00-28B5BFE0DA6E}">
      <dgm:prSet/>
      <dgm:spPr/>
      <dgm:t>
        <a:bodyPr/>
        <a:lstStyle/>
        <a:p>
          <a:endParaRPr lang="ru-RU"/>
        </a:p>
      </dgm:t>
    </dgm:pt>
    <dgm:pt modelId="{1660F999-6A64-4E66-8351-FE00C3610418}" type="sibTrans" cxnId="{56F479B5-AB2E-49C9-8A00-28B5BFE0DA6E}">
      <dgm:prSet/>
      <dgm:spPr/>
      <dgm:t>
        <a:bodyPr/>
        <a:lstStyle/>
        <a:p>
          <a:endParaRPr lang="ru-RU"/>
        </a:p>
      </dgm:t>
    </dgm:pt>
    <dgm:pt modelId="{38FA417C-C9A2-4AFE-8005-83762B1597A1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Умение общаться со взрослыми и сверстниками</a:t>
          </a:r>
          <a:endParaRPr lang="ru-RU" b="1" dirty="0">
            <a:solidFill>
              <a:srgbClr val="7030A0"/>
            </a:solidFill>
            <a:latin typeface="Bookman Old Style" pitchFamily="18" charset="0"/>
            <a:cs typeface="Arial" charset="0"/>
          </a:endParaRPr>
        </a:p>
      </dgm:t>
    </dgm:pt>
    <dgm:pt modelId="{612E08B5-4EE3-4A00-BB47-6F00E3253A99}" type="parTrans" cxnId="{2FF290BF-78C8-4298-88BA-44C59E36C70E}">
      <dgm:prSet/>
      <dgm:spPr/>
      <dgm:t>
        <a:bodyPr/>
        <a:lstStyle/>
        <a:p>
          <a:endParaRPr lang="ru-RU"/>
        </a:p>
      </dgm:t>
    </dgm:pt>
    <dgm:pt modelId="{62FD39A5-ACC8-4DC5-ADC6-A345063818DB}" type="sibTrans" cxnId="{2FF290BF-78C8-4298-88BA-44C59E36C70E}">
      <dgm:prSet/>
      <dgm:spPr/>
      <dgm:t>
        <a:bodyPr/>
        <a:lstStyle/>
        <a:p>
          <a:endParaRPr lang="ru-RU"/>
        </a:p>
      </dgm:t>
    </dgm:pt>
    <dgm:pt modelId="{D8CF5106-A0D7-4A91-BD74-AD0809671C06}" type="pres">
      <dgm:prSet presAssocID="{8DB0C9F1-3CE8-495F-9FAD-AB2FD751166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935381C-1B88-4FFF-8EAF-6A8DE7187353}" type="pres">
      <dgm:prSet presAssocID="{8DB0C9F1-3CE8-495F-9FAD-AB2FD751166D}" presName="pyramid" presStyleLbl="node1" presStyleIdx="0" presStyleCnt="1" custLinFactNeighborX="-3193"/>
      <dgm:spPr/>
    </dgm:pt>
    <dgm:pt modelId="{0A6FA3A2-4C43-4832-8399-52982160FCDD}" type="pres">
      <dgm:prSet presAssocID="{8DB0C9F1-3CE8-495F-9FAD-AB2FD751166D}" presName="theList" presStyleCnt="0"/>
      <dgm:spPr/>
    </dgm:pt>
    <dgm:pt modelId="{F80AC92A-28C3-4ECB-9374-501D080BB1C4}" type="pres">
      <dgm:prSet presAssocID="{2B35B574-2D30-44F4-B10E-C37DFDDA3288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61B8A-7669-4F9A-8E38-F8A703000F35}" type="pres">
      <dgm:prSet presAssocID="{2B35B574-2D30-44F4-B10E-C37DFDDA3288}" presName="aSpace" presStyleCnt="0"/>
      <dgm:spPr/>
    </dgm:pt>
    <dgm:pt modelId="{7CE2FFF4-4A52-4856-BB77-33788F4D4CBC}" type="pres">
      <dgm:prSet presAssocID="{2067DF0C-CA9C-4E6D-86F5-04109B792E90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67DB6-5BA6-4911-910F-FDE8148195A1}" type="pres">
      <dgm:prSet presAssocID="{2067DF0C-CA9C-4E6D-86F5-04109B792E90}" presName="aSpace" presStyleCnt="0"/>
      <dgm:spPr/>
    </dgm:pt>
    <dgm:pt modelId="{57823725-30D7-48B4-91D4-9D39DAFDE979}" type="pres">
      <dgm:prSet presAssocID="{AC04B13A-0D71-48CF-893D-2F5CC53DBB8C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06A4E-7015-4DBC-924B-10D25DB437CE}" type="pres">
      <dgm:prSet presAssocID="{AC04B13A-0D71-48CF-893D-2F5CC53DBB8C}" presName="aSpace" presStyleCnt="0"/>
      <dgm:spPr/>
    </dgm:pt>
    <dgm:pt modelId="{BFFAEE22-F855-4319-8BEF-5296FD5B5785}" type="pres">
      <dgm:prSet presAssocID="{FE5ED739-DA19-4C96-B8C5-2A54313D77EF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341D8-A52A-4DD8-BE8A-EF163A22F0BC}" type="pres">
      <dgm:prSet presAssocID="{FE5ED739-DA19-4C96-B8C5-2A54313D77EF}" presName="aSpace" presStyleCnt="0"/>
      <dgm:spPr/>
    </dgm:pt>
    <dgm:pt modelId="{DED21D46-A61D-4B56-A2FC-DFBD56985D44}" type="pres">
      <dgm:prSet presAssocID="{38FA417C-C9A2-4AFE-8005-83762B1597A1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248CD-464F-4B00-840B-7207DAE4B630}" type="pres">
      <dgm:prSet presAssocID="{38FA417C-C9A2-4AFE-8005-83762B1597A1}" presName="aSpace" presStyleCnt="0"/>
      <dgm:spPr/>
    </dgm:pt>
  </dgm:ptLst>
  <dgm:cxnLst>
    <dgm:cxn modelId="{DCF377E9-DBF7-4214-A862-4656BB2B4165}" type="presOf" srcId="{FE5ED739-DA19-4C96-B8C5-2A54313D77EF}" destId="{BFFAEE22-F855-4319-8BEF-5296FD5B5785}" srcOrd="0" destOrd="0" presId="urn:microsoft.com/office/officeart/2005/8/layout/pyramid2"/>
    <dgm:cxn modelId="{613183CD-4727-473C-B61C-166C65A696E7}" srcId="{8DB0C9F1-3CE8-495F-9FAD-AB2FD751166D}" destId="{FE5ED739-DA19-4C96-B8C5-2A54313D77EF}" srcOrd="3" destOrd="0" parTransId="{5EA9156F-C586-4500-AEB7-C31CC0C74F46}" sibTransId="{963F660A-3723-4D36-A0CB-07AD21F6CCAF}"/>
    <dgm:cxn modelId="{56F479B5-AB2E-49C9-8A00-28B5BFE0DA6E}" srcId="{8DB0C9F1-3CE8-495F-9FAD-AB2FD751166D}" destId="{AC04B13A-0D71-48CF-893D-2F5CC53DBB8C}" srcOrd="2" destOrd="0" parTransId="{F86107C3-51DF-4167-ABCD-36E16311CB6C}" sibTransId="{1660F999-6A64-4E66-8351-FE00C3610418}"/>
    <dgm:cxn modelId="{51CD80EC-DD01-4641-847C-AA1EB171A9FF}" srcId="{8DB0C9F1-3CE8-495F-9FAD-AB2FD751166D}" destId="{2B35B574-2D30-44F4-B10E-C37DFDDA3288}" srcOrd="0" destOrd="0" parTransId="{BFFEC662-8654-476F-9382-F5B42E2E2A26}" sibTransId="{2F8FAE54-1A7E-4695-9297-DB0584798B97}"/>
    <dgm:cxn modelId="{842AB450-5D92-46DA-BE4F-DE4B214142F1}" type="presOf" srcId="{2067DF0C-CA9C-4E6D-86F5-04109B792E90}" destId="{7CE2FFF4-4A52-4856-BB77-33788F4D4CBC}" srcOrd="0" destOrd="0" presId="urn:microsoft.com/office/officeart/2005/8/layout/pyramid2"/>
    <dgm:cxn modelId="{24CCDB10-A137-45AA-9FE5-F05B694300B2}" type="presOf" srcId="{38FA417C-C9A2-4AFE-8005-83762B1597A1}" destId="{DED21D46-A61D-4B56-A2FC-DFBD56985D44}" srcOrd="0" destOrd="0" presId="urn:microsoft.com/office/officeart/2005/8/layout/pyramid2"/>
    <dgm:cxn modelId="{3FA3B980-718A-4DAA-82D5-319132DBC369}" type="presOf" srcId="{AC04B13A-0D71-48CF-893D-2F5CC53DBB8C}" destId="{57823725-30D7-48B4-91D4-9D39DAFDE979}" srcOrd="0" destOrd="0" presId="urn:microsoft.com/office/officeart/2005/8/layout/pyramid2"/>
    <dgm:cxn modelId="{5CD40EF5-8094-4310-9660-25C31D48BF23}" type="presOf" srcId="{8DB0C9F1-3CE8-495F-9FAD-AB2FD751166D}" destId="{D8CF5106-A0D7-4A91-BD74-AD0809671C06}" srcOrd="0" destOrd="0" presId="urn:microsoft.com/office/officeart/2005/8/layout/pyramid2"/>
    <dgm:cxn modelId="{718D4903-20D3-44B3-A707-7EAC7A17CA8C}" type="presOf" srcId="{2B35B574-2D30-44F4-B10E-C37DFDDA3288}" destId="{F80AC92A-28C3-4ECB-9374-501D080BB1C4}" srcOrd="0" destOrd="0" presId="urn:microsoft.com/office/officeart/2005/8/layout/pyramid2"/>
    <dgm:cxn modelId="{DD3B025F-351B-4B5C-B3FB-ACCB2096CC5D}" srcId="{8DB0C9F1-3CE8-495F-9FAD-AB2FD751166D}" destId="{2067DF0C-CA9C-4E6D-86F5-04109B792E90}" srcOrd="1" destOrd="0" parTransId="{99656F95-7620-4334-A705-B2C2E72A2445}" sibTransId="{C9A49809-48FB-485A-AAFD-BEA4231FF128}"/>
    <dgm:cxn modelId="{2FF290BF-78C8-4298-88BA-44C59E36C70E}" srcId="{8DB0C9F1-3CE8-495F-9FAD-AB2FD751166D}" destId="{38FA417C-C9A2-4AFE-8005-83762B1597A1}" srcOrd="4" destOrd="0" parTransId="{612E08B5-4EE3-4A00-BB47-6F00E3253A99}" sibTransId="{62FD39A5-ACC8-4DC5-ADC6-A345063818DB}"/>
    <dgm:cxn modelId="{43746D45-D537-4C6A-A154-98D01C956A26}" type="presParOf" srcId="{D8CF5106-A0D7-4A91-BD74-AD0809671C06}" destId="{A935381C-1B88-4FFF-8EAF-6A8DE7187353}" srcOrd="0" destOrd="0" presId="urn:microsoft.com/office/officeart/2005/8/layout/pyramid2"/>
    <dgm:cxn modelId="{497460CA-E45D-4D9A-AAA1-A9AC912BACF1}" type="presParOf" srcId="{D8CF5106-A0D7-4A91-BD74-AD0809671C06}" destId="{0A6FA3A2-4C43-4832-8399-52982160FCDD}" srcOrd="1" destOrd="0" presId="urn:microsoft.com/office/officeart/2005/8/layout/pyramid2"/>
    <dgm:cxn modelId="{28152C8B-78D7-4156-AD04-DB75777566C3}" type="presParOf" srcId="{0A6FA3A2-4C43-4832-8399-52982160FCDD}" destId="{F80AC92A-28C3-4ECB-9374-501D080BB1C4}" srcOrd="0" destOrd="0" presId="urn:microsoft.com/office/officeart/2005/8/layout/pyramid2"/>
    <dgm:cxn modelId="{8A17E4BB-638C-4938-BDD5-D2CC3C979C73}" type="presParOf" srcId="{0A6FA3A2-4C43-4832-8399-52982160FCDD}" destId="{A9961B8A-7669-4F9A-8E38-F8A703000F35}" srcOrd="1" destOrd="0" presId="urn:microsoft.com/office/officeart/2005/8/layout/pyramid2"/>
    <dgm:cxn modelId="{A68576E6-68FD-4914-BA6F-61AD317BB6E9}" type="presParOf" srcId="{0A6FA3A2-4C43-4832-8399-52982160FCDD}" destId="{7CE2FFF4-4A52-4856-BB77-33788F4D4CBC}" srcOrd="2" destOrd="0" presId="urn:microsoft.com/office/officeart/2005/8/layout/pyramid2"/>
    <dgm:cxn modelId="{DA248EAE-F0DA-4B34-92AC-8CD23B798CEF}" type="presParOf" srcId="{0A6FA3A2-4C43-4832-8399-52982160FCDD}" destId="{76B67DB6-5BA6-4911-910F-FDE8148195A1}" srcOrd="3" destOrd="0" presId="urn:microsoft.com/office/officeart/2005/8/layout/pyramid2"/>
    <dgm:cxn modelId="{F74B82CA-35FE-4DDD-94E9-49C72E6975E6}" type="presParOf" srcId="{0A6FA3A2-4C43-4832-8399-52982160FCDD}" destId="{57823725-30D7-48B4-91D4-9D39DAFDE979}" srcOrd="4" destOrd="0" presId="urn:microsoft.com/office/officeart/2005/8/layout/pyramid2"/>
    <dgm:cxn modelId="{7A3B1B2C-7BBF-41A0-B0BD-1A7E3C1135C8}" type="presParOf" srcId="{0A6FA3A2-4C43-4832-8399-52982160FCDD}" destId="{D0606A4E-7015-4DBC-924B-10D25DB437CE}" srcOrd="5" destOrd="0" presId="urn:microsoft.com/office/officeart/2005/8/layout/pyramid2"/>
    <dgm:cxn modelId="{CA2395D5-E749-4ECE-8EF2-F2AF20FD29B3}" type="presParOf" srcId="{0A6FA3A2-4C43-4832-8399-52982160FCDD}" destId="{BFFAEE22-F855-4319-8BEF-5296FD5B5785}" srcOrd="6" destOrd="0" presId="urn:microsoft.com/office/officeart/2005/8/layout/pyramid2"/>
    <dgm:cxn modelId="{6818F9E6-F039-48BA-AD19-F0D79D2EA4F8}" type="presParOf" srcId="{0A6FA3A2-4C43-4832-8399-52982160FCDD}" destId="{CC1341D8-A52A-4DD8-BE8A-EF163A22F0BC}" srcOrd="7" destOrd="0" presId="urn:microsoft.com/office/officeart/2005/8/layout/pyramid2"/>
    <dgm:cxn modelId="{DCCFAA71-C426-4B23-B226-FA727FE1D482}" type="presParOf" srcId="{0A6FA3A2-4C43-4832-8399-52982160FCDD}" destId="{DED21D46-A61D-4B56-A2FC-DFBD56985D44}" srcOrd="8" destOrd="0" presId="urn:microsoft.com/office/officeart/2005/8/layout/pyramid2"/>
    <dgm:cxn modelId="{BD6A7E4E-1E52-4D2C-B026-E7671D66314B}" type="presParOf" srcId="{0A6FA3A2-4C43-4832-8399-52982160FCDD}" destId="{372248CD-464F-4B00-840B-7207DAE4B63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35381C-1B88-4FFF-8EAF-6A8DE7187353}">
      <dsp:nvSpPr>
        <dsp:cNvPr id="0" name=""/>
        <dsp:cNvSpPr/>
      </dsp:nvSpPr>
      <dsp:spPr>
        <a:xfrm>
          <a:off x="216036" y="0"/>
          <a:ext cx="6525344" cy="6525344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0AC92A-28C3-4ECB-9374-501D080BB1C4}">
      <dsp:nvSpPr>
        <dsp:cNvPr id="0" name=""/>
        <dsp:cNvSpPr/>
      </dsp:nvSpPr>
      <dsp:spPr>
        <a:xfrm>
          <a:off x="3687063" y="653171"/>
          <a:ext cx="4241473" cy="92782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p3d z="152400" extrusionH="635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Возраст</a:t>
          </a:r>
          <a:endParaRPr lang="ru-RU" sz="2000" kern="1200" dirty="0"/>
        </a:p>
      </dsp:txBody>
      <dsp:txXfrm>
        <a:off x="3687063" y="653171"/>
        <a:ext cx="4241473" cy="927822"/>
      </dsp:txXfrm>
    </dsp:sp>
    <dsp:sp modelId="{7CE2FFF4-4A52-4856-BB77-33788F4D4CBC}">
      <dsp:nvSpPr>
        <dsp:cNvPr id="0" name=""/>
        <dsp:cNvSpPr/>
      </dsp:nvSpPr>
      <dsp:spPr>
        <a:xfrm>
          <a:off x="3687063" y="1696971"/>
          <a:ext cx="4241473" cy="92782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p3d z="152400" extrusionH="635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7030A0"/>
              </a:solidFill>
            </a:rPr>
            <a:t>Сформированость</a:t>
          </a:r>
          <a:r>
            <a:rPr lang="ru-RU" sz="2000" b="1" kern="1200" dirty="0" smtClean="0">
              <a:solidFill>
                <a:srgbClr val="7030A0"/>
              </a:solidFill>
            </a:rPr>
            <a:t> предметной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и игровой деятельности</a:t>
          </a:r>
          <a:endParaRPr lang="ru-RU" sz="2000" kern="1200" dirty="0"/>
        </a:p>
      </dsp:txBody>
      <dsp:txXfrm>
        <a:off x="3687063" y="1696971"/>
        <a:ext cx="4241473" cy="927822"/>
      </dsp:txXfrm>
    </dsp:sp>
    <dsp:sp modelId="{57823725-30D7-48B4-91D4-9D39DAFDE979}">
      <dsp:nvSpPr>
        <dsp:cNvPr id="0" name=""/>
        <dsp:cNvSpPr/>
      </dsp:nvSpPr>
      <dsp:spPr>
        <a:xfrm>
          <a:off x="3687063" y="2740771"/>
          <a:ext cx="4241473" cy="92782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p3d z="152400" extrusionH="635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Состояние здоровья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3687063" y="2740771"/>
        <a:ext cx="4241473" cy="927822"/>
      </dsp:txXfrm>
    </dsp:sp>
    <dsp:sp modelId="{BFFAEE22-F855-4319-8BEF-5296FD5B5785}">
      <dsp:nvSpPr>
        <dsp:cNvPr id="0" name=""/>
        <dsp:cNvSpPr/>
      </dsp:nvSpPr>
      <dsp:spPr>
        <a:xfrm>
          <a:off x="3687063" y="3784572"/>
          <a:ext cx="4241473" cy="92782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p3d z="152400" extrusionH="635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Приближённость домашнего режима к режиму детского сада</a:t>
          </a:r>
          <a:endParaRPr lang="ru-RU" sz="2000" kern="1200" dirty="0"/>
        </a:p>
      </dsp:txBody>
      <dsp:txXfrm>
        <a:off x="3687063" y="3784572"/>
        <a:ext cx="4241473" cy="927822"/>
      </dsp:txXfrm>
    </dsp:sp>
    <dsp:sp modelId="{DED21D46-A61D-4B56-A2FC-DFBD56985D44}">
      <dsp:nvSpPr>
        <dsp:cNvPr id="0" name=""/>
        <dsp:cNvSpPr/>
      </dsp:nvSpPr>
      <dsp:spPr>
        <a:xfrm>
          <a:off x="3687063" y="4828372"/>
          <a:ext cx="4241473" cy="92782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p3d z="152400" extrusionH="635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Умение общаться со взрослыми и сверстниками</a:t>
          </a:r>
          <a:endParaRPr lang="ru-RU" sz="2000" b="1" kern="1200" dirty="0">
            <a:solidFill>
              <a:srgbClr val="7030A0"/>
            </a:solidFill>
            <a:latin typeface="Bookman Old Style" pitchFamily="18" charset="0"/>
            <a:cs typeface="Arial" charset="0"/>
          </a:endParaRPr>
        </a:p>
      </dsp:txBody>
      <dsp:txXfrm>
        <a:off x="3687063" y="4828372"/>
        <a:ext cx="4241473" cy="927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9EC05-0FEA-42DD-BC5B-F6138164414C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ECC88-C32C-4D33-B749-4266783F9A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6975A-6C45-4395-B624-3942FDB45EC2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3A4BF-EA98-443E-ABDE-C96FC2A013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A4BF-EA98-443E-ABDE-C96FC2A013D2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A4BF-EA98-443E-ABDE-C96FC2A013D2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6E89-B93D-42A0-8121-F8CB5F58E35E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A45-681A-412C-93FE-46BBB9A85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6E89-B93D-42A0-8121-F8CB5F58E35E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A45-681A-412C-93FE-46BBB9A85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6E89-B93D-42A0-8121-F8CB5F58E35E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A45-681A-412C-93FE-46BBB9A85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6E89-B93D-42A0-8121-F8CB5F58E35E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A45-681A-412C-93FE-46BBB9A85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6E89-B93D-42A0-8121-F8CB5F58E35E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A45-681A-412C-93FE-46BBB9A85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6E89-B93D-42A0-8121-F8CB5F58E35E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A45-681A-412C-93FE-46BBB9A85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6E89-B93D-42A0-8121-F8CB5F58E35E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A45-681A-412C-93FE-46BBB9A85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6E89-B93D-42A0-8121-F8CB5F58E35E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A45-681A-412C-93FE-46BBB9A85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6E89-B93D-42A0-8121-F8CB5F58E35E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A45-681A-412C-93FE-46BBB9A85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6E89-B93D-42A0-8121-F8CB5F58E35E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A45-681A-412C-93FE-46BBB9A85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6E89-B93D-42A0-8121-F8CB5F58E35E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A45-681A-412C-93FE-46BBB9A85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26E89-B93D-42A0-8121-F8CB5F58E35E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DEA45-681A-412C-93FE-46BBB9A85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335572"/>
            <a:ext cx="4176464" cy="152242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Подготовили воспитатели группы №5: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Старицына Елена Валерьевна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Аккужина Анна Александровна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700808"/>
            <a:ext cx="501214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3810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Адаптация </a:t>
            </a:r>
          </a:p>
          <a:p>
            <a:pPr algn="ctr"/>
            <a:r>
              <a:rPr lang="ru-RU" sz="5400" b="1" dirty="0" smtClean="0">
                <a:ln w="3810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ребенка </a:t>
            </a:r>
          </a:p>
          <a:p>
            <a:pPr algn="ctr"/>
            <a:r>
              <a:rPr lang="ru-RU" sz="5400" b="1" dirty="0" smtClean="0">
                <a:ln w="3810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детскому саду</a:t>
            </a:r>
            <a:endParaRPr lang="ru-RU" sz="5400" b="1" dirty="0">
              <a:ln w="38100"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620688"/>
            <a:ext cx="67033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dirty="0" err="1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ДС</a:t>
            </a:r>
            <a:r>
              <a:rPr lang="ru-RU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№1 СП «Ладушки»</a:t>
            </a: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Рисунок 8" descr="ладуш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296144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b="1" dirty="0" smtClean="0">
                <a:solidFill>
                  <a:srgbClr val="7030A0"/>
                </a:solidFill>
              </a:rPr>
              <a:t>3. Сон ребенка           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628800"/>
            <a:ext cx="44291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-сон спокойный, глубокий, засыпает быстро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-сон спокойный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-засыпает не скоро, спит спокойно, не долго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-засыпает с хныканьем, тревожен во сне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-засыпает с плачем,  долго, беспокоен во сне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-отсутствие сна, плач.</a:t>
            </a:r>
          </a:p>
        </p:txBody>
      </p:sp>
      <p:pic>
        <p:nvPicPr>
          <p:cNvPr id="3074" name="Picture 2" descr="C:\Users\B450\Desktop\1\P101087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60232" y="4077072"/>
            <a:ext cx="1952390" cy="2603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SAM_18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12776"/>
            <a:ext cx="3552395" cy="2664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b="1" dirty="0" smtClean="0">
                <a:solidFill>
                  <a:srgbClr val="7030A0"/>
                </a:solidFill>
              </a:rPr>
              <a:t>4. Аппетит ребенка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556792"/>
            <a:ext cx="3686172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dirty="0" smtClean="0"/>
              <a:t>-</a:t>
            </a:r>
            <a:r>
              <a:rPr lang="ru-RU" b="1" dirty="0" smtClean="0">
                <a:solidFill>
                  <a:srgbClr val="7030A0"/>
                </a:solidFill>
              </a:rPr>
              <a:t>очень хороший аппетит, съедает все с удовольствием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-нормальный аппетит, ест до насыщения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-аппетит выборочный, но насыщенный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-отвергает некоторые блюда, капризничает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-ест долго неохотно, приходится следить за тем, чтобы ел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-отвращение к еде, кормление мучительно. </a:t>
            </a:r>
          </a:p>
          <a:p>
            <a:endParaRPr lang="ru-RU" dirty="0"/>
          </a:p>
        </p:txBody>
      </p:sp>
      <p:pic>
        <p:nvPicPr>
          <p:cNvPr id="1026" name="Picture 2" descr="C:\Users\B450\Desktop\Егор в садике\P101083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48264" y="1268760"/>
            <a:ext cx="192882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B450\Desktop\1\P101086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32040" y="4149080"/>
            <a:ext cx="3286148" cy="24646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SAM_1883.JPG"/>
          <p:cNvPicPr>
            <a:picLocks noChangeAspect="1"/>
          </p:cNvPicPr>
          <p:nvPr/>
        </p:nvPicPr>
        <p:blipFill>
          <a:blip r:embed="rId4" cstate="print"/>
          <a:srcRect t="40537"/>
          <a:stretch>
            <a:fillRect/>
          </a:stretch>
        </p:blipFill>
        <p:spPr>
          <a:xfrm>
            <a:off x="4067944" y="1700808"/>
            <a:ext cx="272457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 поступлением ребенка в дошкольное учреждение в его жизни происходит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множество изменений: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7030A0"/>
                </a:solidFill>
              </a:rPr>
              <a:t>строгий режим дня,</a:t>
            </a:r>
          </a:p>
          <a:p>
            <a:pPr>
              <a:defRPr/>
            </a:pPr>
            <a:r>
              <a:rPr lang="ru-RU" dirty="0" smtClean="0">
                <a:solidFill>
                  <a:srgbClr val="7030A0"/>
                </a:solidFill>
              </a:rPr>
              <a:t>отсутствие родителей в течение девяти и более часов,</a:t>
            </a:r>
          </a:p>
          <a:p>
            <a:pPr>
              <a:defRPr/>
            </a:pPr>
            <a:r>
              <a:rPr lang="ru-RU" dirty="0" smtClean="0">
                <a:solidFill>
                  <a:srgbClr val="7030A0"/>
                </a:solidFill>
              </a:rPr>
              <a:t>новые требования к поведению, </a:t>
            </a:r>
          </a:p>
          <a:p>
            <a:pPr>
              <a:defRPr/>
            </a:pPr>
            <a:r>
              <a:rPr lang="ru-RU" dirty="0" smtClean="0">
                <a:solidFill>
                  <a:srgbClr val="7030A0"/>
                </a:solidFill>
              </a:rPr>
              <a:t>постоянный контакт со сверстниками,</a:t>
            </a:r>
          </a:p>
          <a:p>
            <a:pPr>
              <a:defRPr/>
            </a:pPr>
            <a:r>
              <a:rPr lang="ru-RU" dirty="0" smtClean="0">
                <a:solidFill>
                  <a:srgbClr val="7030A0"/>
                </a:solidFill>
              </a:rPr>
              <a:t>новое помещение, таящее в себе много неизвестного, а значит, и опасного,</a:t>
            </a:r>
          </a:p>
          <a:p>
            <a:pPr>
              <a:defRPr/>
            </a:pPr>
            <a:r>
              <a:rPr lang="ru-RU" dirty="0" smtClean="0">
                <a:solidFill>
                  <a:srgbClr val="7030A0"/>
                </a:solidFill>
              </a:rPr>
              <a:t>другой стиль общения. 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Все эти изменения обрушиваются на ребенка </a:t>
            </a:r>
            <a:r>
              <a:rPr lang="ru-RU" sz="3200" b="1" u="sng" dirty="0" smtClean="0">
                <a:solidFill>
                  <a:srgbClr val="7030A0"/>
                </a:solidFill>
              </a:rPr>
              <a:t>одновременно</a:t>
            </a:r>
            <a:r>
              <a:rPr lang="ru-RU" sz="3200" b="1" dirty="0" smtClean="0">
                <a:solidFill>
                  <a:srgbClr val="7030A0"/>
                </a:solidFill>
              </a:rPr>
              <a:t>, создавая для него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       стрессовую ситуацию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которая без специальной организации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может привести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b="1" u="sng" dirty="0" smtClean="0">
                <a:solidFill>
                  <a:srgbClr val="7030A0"/>
                </a:solidFill>
              </a:rPr>
              <a:t>к невротическим реакциям,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таким, как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капризы,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страхи,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отказ от еды,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частые болезни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и т.д. </a:t>
            </a:r>
          </a:p>
          <a:p>
            <a:pPr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Ребенок должен приспособиться к новым условиям, т.е.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79"/>
          </a:xfrm>
        </p:spPr>
        <p:txBody>
          <a:bodyPr/>
          <a:lstStyle/>
          <a:p>
            <a:pPr>
              <a:buNone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          Адаптироваться</a:t>
            </a:r>
          </a:p>
          <a:p>
            <a:endParaRPr lang="ru-RU" dirty="0"/>
          </a:p>
        </p:txBody>
      </p:sp>
      <p:pic>
        <p:nvPicPr>
          <p:cNvPr id="1026" name="Picture 2" descr="C:\Users\B450\Desktop\утро))))))\DSC_027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91680" y="2276872"/>
            <a:ext cx="5544616" cy="4158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80928"/>
            <a:ext cx="5544616" cy="56693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ВНИМАНИЕ!!!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54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3300"/>
                </a:solidFill>
              </a:rPr>
              <a:t>         </a:t>
            </a:r>
            <a:r>
              <a:rPr lang="ru-RU" sz="6000" b="1" dirty="0" smtClean="0">
                <a:solidFill>
                  <a:srgbClr val="7030A0"/>
                </a:solidFill>
              </a:rPr>
              <a:t>Адаптация 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12776"/>
            <a:ext cx="5357850" cy="49006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3300"/>
                </a:solidFill>
              </a:rPr>
              <a:t>                 </a:t>
            </a:r>
            <a:endParaRPr lang="ru-RU" b="1" dirty="0" smtClean="0">
              <a:solidFill>
                <a:srgbClr val="FFFF66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b="1" dirty="0" smtClean="0">
                <a:solidFill>
                  <a:srgbClr val="7030A0"/>
                </a:solidFill>
              </a:rPr>
              <a:t>- это приспособление организма к новой обстановке, а для ребенка детский садик несомненно является новым, еще неизвестным пространством, с новым окружением и новыми отношениями.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anime-deti-75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501008"/>
            <a:ext cx="3024000" cy="30240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388424" cy="6240756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адаптации</a:t>
            </a:r>
            <a:r>
              <a:rPr lang="ru-RU" sz="27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7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/>
              <a:t>создать благоприятные условия социальной адаптации ребенка к условиям дошкольного учреждения.</a:t>
            </a:r>
            <a: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Задача: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100" dirty="0" smtClean="0"/>
              <a:t>разработать комплекс мер по повышению адаптационных возможностей детей раннего возраста.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  <a:effectLst/>
                <a:latin typeface="+mn-lt"/>
                <a:cs typeface="Times New Roman" pitchFamily="18" charset="0"/>
              </a:rPr>
              <a:t>Основой для хорошей адаптации: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3100" dirty="0" smtClean="0">
                <a:latin typeface="+mn-lt"/>
                <a:cs typeface="Times New Roman" pitchFamily="18" charset="0"/>
              </a:rPr>
              <a:t>служат благоприятные условия, соблюдение режима  дня, доброжелательные  взаимоотношения, гигиенические навыки, чистота, свежий воздух  и многое другое.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Степени адаптации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Содержимое 8"/>
          <p:cNvSpPr txBox="1">
            <a:spLocks noGrp="1" noChangeArrowheads="1"/>
          </p:cNvSpPr>
          <p:nvPr>
            <p:ph idx="1"/>
          </p:nvPr>
        </p:nvSpPr>
        <p:spPr bwMode="auto">
          <a:xfrm>
            <a:off x="1403648" y="1412776"/>
            <a:ext cx="5500726" cy="140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Franklin Gothic Book" pitchFamily="34" charset="0"/>
              </a:rPr>
              <a:t>ЛЕГКАЯ СТЕПЕНЬ АДАПТАЦИИ</a:t>
            </a:r>
          </a:p>
          <a:p>
            <a:pPr algn="ctr">
              <a:buNone/>
            </a:pPr>
            <a:r>
              <a:rPr lang="ru-RU" sz="1600" b="1" dirty="0" smtClean="0"/>
              <a:t>сдвиги нормализуются в течение 10—15 дней, ребенок</a:t>
            </a:r>
          </a:p>
          <a:p>
            <a:pPr algn="ctr">
              <a:buNone/>
            </a:pPr>
            <a:r>
              <a:rPr lang="ru-RU" sz="1600" b="1" dirty="0" smtClean="0"/>
              <a:t>прибавляет в весе, адекватно ведет себя </a:t>
            </a:r>
          </a:p>
          <a:p>
            <a:pPr algn="ctr">
              <a:buNone/>
            </a:pPr>
            <a:r>
              <a:rPr lang="ru-RU" sz="1600" b="1" dirty="0" smtClean="0"/>
              <a:t>в коллективе, болеет не чаще обычного;</a:t>
            </a:r>
            <a:endParaRPr lang="ru-RU" sz="1600" b="1" dirty="0">
              <a:latin typeface="Franklin Gothic Book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75656" y="2852936"/>
            <a:ext cx="542928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Franklin Gothic Book" pitchFamily="34" charset="0"/>
              </a:rPr>
              <a:t>СРЕДНЯЯ </a:t>
            </a:r>
            <a:r>
              <a:rPr lang="ru-RU" sz="2800" b="1" dirty="0">
                <a:solidFill>
                  <a:srgbClr val="7030A0"/>
                </a:solidFill>
                <a:latin typeface="Franklin Gothic Book" pitchFamily="34" charset="0"/>
              </a:rPr>
              <a:t>СТЕПЕНЬ </a:t>
            </a:r>
            <a:r>
              <a:rPr lang="ru-RU" sz="2800" b="1" dirty="0" smtClean="0">
                <a:solidFill>
                  <a:srgbClr val="7030A0"/>
                </a:solidFill>
                <a:latin typeface="Franklin Gothic Book" pitchFamily="34" charset="0"/>
              </a:rPr>
              <a:t>АДАПТАЦИИ</a:t>
            </a:r>
          </a:p>
          <a:p>
            <a:pPr algn="ctr"/>
            <a:r>
              <a:rPr lang="ru-RU" sz="1600" b="1" dirty="0" smtClean="0"/>
              <a:t>сдвиги нормализуются в течение месяца, при этом ребенок на короткое время теряет  в   весе, может наступить заболевание длительностью 5—7 дней, есть признаки психического стресса;</a:t>
            </a:r>
            <a:endParaRPr lang="ru-RU" sz="1600" b="1" dirty="0">
              <a:latin typeface="Franklin Gothic Book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19672" y="4365104"/>
            <a:ext cx="57150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2800" b="1" dirty="0" smtClean="0">
                <a:solidFill>
                  <a:srgbClr val="FF0000"/>
                </a:solidFill>
                <a:latin typeface="Franklin Gothic Book" pitchFamily="34" charset="0"/>
              </a:rPr>
              <a:t>   </a:t>
            </a:r>
            <a:r>
              <a:rPr lang="ru-RU" sz="2800" b="1" dirty="0" smtClean="0">
                <a:solidFill>
                  <a:srgbClr val="7030A0"/>
                </a:solidFill>
                <a:latin typeface="Franklin Gothic Book" pitchFamily="34" charset="0"/>
              </a:rPr>
              <a:t>ТЯЖЁЛАЯ </a:t>
            </a:r>
            <a:r>
              <a:rPr lang="ru-RU" sz="2800" b="1" dirty="0">
                <a:solidFill>
                  <a:srgbClr val="7030A0"/>
                </a:solidFill>
                <a:latin typeface="Franklin Gothic Book" pitchFamily="34" charset="0"/>
              </a:rPr>
              <a:t>СТЕПЕНЬ </a:t>
            </a:r>
            <a:r>
              <a:rPr lang="ru-RU" sz="2800" b="1" dirty="0" smtClean="0">
                <a:solidFill>
                  <a:srgbClr val="7030A0"/>
                </a:solidFill>
                <a:latin typeface="Franklin Gothic Book" pitchFamily="34" charset="0"/>
              </a:rPr>
              <a:t>АДАПТАЦИИ</a:t>
            </a:r>
          </a:p>
          <a:p>
            <a:pPr marL="514350" indent="-514350" algn="ctr"/>
            <a:r>
              <a:rPr lang="ru-RU" sz="1600" b="1" dirty="0" smtClean="0"/>
              <a:t>     длится </a:t>
            </a:r>
            <a:r>
              <a:rPr lang="ru-RU" sz="1600" b="1" dirty="0"/>
              <a:t>от 2 до 6 месяцев, ребенок часто болеет</a:t>
            </a:r>
            <a:r>
              <a:rPr lang="ru-RU" sz="1600" b="1" dirty="0" smtClean="0"/>
              <a:t>,</a:t>
            </a:r>
          </a:p>
          <a:p>
            <a:pPr marL="514350" indent="-514350" algn="ctr"/>
            <a:r>
              <a:rPr lang="ru-RU" sz="1600" b="1" dirty="0" smtClean="0"/>
              <a:t>     ребёнок трудно  преодолевает адаптационные</a:t>
            </a:r>
          </a:p>
          <a:p>
            <a:pPr marL="514350" indent="-514350" algn="ctr"/>
            <a:r>
              <a:rPr lang="ru-RU" sz="1600" b="1" dirty="0" smtClean="0"/>
              <a:t>     </a:t>
            </a:r>
            <a:r>
              <a:rPr lang="ru-RU" sz="1600" b="1" dirty="0"/>
              <a:t>процессы, теряет </a:t>
            </a:r>
            <a:r>
              <a:rPr lang="ru-RU" sz="1600" b="1" dirty="0" smtClean="0"/>
              <a:t>уже имеющиеся </a:t>
            </a:r>
            <a:r>
              <a:rPr lang="ru-RU" sz="1600" b="1" dirty="0"/>
              <a:t>навыки, </a:t>
            </a:r>
            <a:r>
              <a:rPr lang="ru-RU" sz="1600" b="1" dirty="0" smtClean="0"/>
              <a:t>может</a:t>
            </a:r>
          </a:p>
          <a:p>
            <a:pPr marL="514350" indent="-514350" algn="ctr"/>
            <a:r>
              <a:rPr lang="ru-RU" sz="1600" b="1" dirty="0" smtClean="0"/>
              <a:t>     </a:t>
            </a:r>
            <a:r>
              <a:rPr lang="ru-RU" sz="1600" b="1" dirty="0"/>
              <a:t>наступить </a:t>
            </a:r>
            <a:r>
              <a:rPr lang="ru-RU" sz="1600" b="1" dirty="0" smtClean="0"/>
              <a:t>как физическое</a:t>
            </a:r>
            <a:r>
              <a:rPr lang="ru-RU" sz="1600" b="1" dirty="0"/>
              <a:t>, так </a:t>
            </a:r>
            <a:r>
              <a:rPr lang="ru-RU" sz="1600" b="1" dirty="0" smtClean="0"/>
              <a:t>и психическое</a:t>
            </a:r>
          </a:p>
          <a:p>
            <a:pPr marL="514350" indent="-514350" algn="ctr"/>
            <a:r>
              <a:rPr lang="ru-RU" sz="1600" b="1" dirty="0" smtClean="0"/>
              <a:t>     </a:t>
            </a:r>
            <a:r>
              <a:rPr lang="ru-RU" sz="1600" b="1" dirty="0"/>
              <a:t>истощение организма.</a:t>
            </a:r>
            <a:endParaRPr lang="ru-RU" sz="1600" b="1" dirty="0">
              <a:latin typeface="Franklin Gothic Book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395536" y="0"/>
          <a:ext cx="8352928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 rot="17809698">
            <a:off x="682915" y="3655264"/>
            <a:ext cx="4128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Факторы  от которых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 зависит течение 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адаптационного периода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85720" y="285729"/>
            <a:ext cx="8358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Продолжительность процесса адаптации может ограничиваться одним днем или  быть сколь угодно долгой.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Уровень, т.е. успешность адаптации, выводиться из взаимосвязи продолжительности адаптационного периода и поведенческих реакций.</a:t>
            </a:r>
          </a:p>
        </p:txBody>
      </p:sp>
      <p:pic>
        <p:nvPicPr>
          <p:cNvPr id="7" name="Рисунок 6" descr="SAM_17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56992"/>
            <a:ext cx="3816424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P12207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356992"/>
            <a:ext cx="4032448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7030A0"/>
                </a:solidFill>
              </a:rPr>
              <a:t>Основные факторы поведенческой адаптации: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268761"/>
            <a:ext cx="78513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ru-RU" sz="4800" dirty="0" smtClean="0">
                <a:solidFill>
                  <a:srgbClr val="7030A0"/>
                </a:solidFill>
              </a:rPr>
              <a:t>1. Эмоциональное состояние</a:t>
            </a:r>
          </a:p>
          <a:p>
            <a:pPr marL="914400" indent="-914400">
              <a:defRPr/>
            </a:pPr>
            <a:r>
              <a:rPr lang="ru-RU" sz="4800" dirty="0" smtClean="0">
                <a:solidFill>
                  <a:srgbClr val="7030A0"/>
                </a:solidFill>
              </a:rPr>
              <a:t>2. Коммуникабельность</a:t>
            </a:r>
          </a:p>
          <a:p>
            <a:pPr marL="914400" indent="-914400">
              <a:defRPr/>
            </a:pPr>
            <a:r>
              <a:rPr lang="ru-RU" sz="4800" dirty="0" smtClean="0">
                <a:solidFill>
                  <a:srgbClr val="7030A0"/>
                </a:solidFill>
              </a:rPr>
              <a:t>3. Послеполуденный сон</a:t>
            </a:r>
          </a:p>
          <a:p>
            <a:pPr marL="914400" indent="-914400">
              <a:defRPr/>
            </a:pPr>
            <a:r>
              <a:rPr lang="ru-RU" sz="4800" dirty="0" smtClean="0">
                <a:solidFill>
                  <a:srgbClr val="7030A0"/>
                </a:solidFill>
              </a:rPr>
              <a:t>4. Аппетит</a:t>
            </a:r>
          </a:p>
          <a:p>
            <a:pPr marL="914400" indent="-914400">
              <a:defRPr/>
            </a:pPr>
            <a:endParaRPr lang="ru-RU" sz="4800" dirty="0" smtClean="0">
              <a:solidFill>
                <a:srgbClr val="7030A0"/>
              </a:solidFill>
            </a:endParaRPr>
          </a:p>
          <a:p>
            <a:pPr marL="914400" indent="-914400">
              <a:defRPr/>
            </a:pPr>
            <a:endParaRPr lang="ru-RU" sz="4800" dirty="0" smtClean="0">
              <a:solidFill>
                <a:srgbClr val="7030A0"/>
              </a:solidFill>
            </a:endParaRPr>
          </a:p>
          <a:p>
            <a:pPr>
              <a:buNone/>
              <a:defRPr/>
            </a:pP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2420888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  <a:defRPr/>
            </a:pP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3140968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  <a:defRPr/>
            </a:pP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4077072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  <a:defRPr/>
            </a:pP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22" name="Рисунок 21" descr="cocuklarimiz_bebek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293096"/>
            <a:ext cx="2182922" cy="2322258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50019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Определение поведенческой реакции в соответствии с оценкой факторов адаптации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1.Эмоциональное  состояние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1643050"/>
            <a:ext cx="3929090" cy="457203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endParaRPr lang="ru-RU" sz="3100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ru-RU" sz="3100" b="1" dirty="0" smtClean="0">
                <a:solidFill>
                  <a:srgbClr val="7030A0"/>
                </a:solidFill>
              </a:rPr>
              <a:t>-</a:t>
            </a:r>
            <a:r>
              <a:rPr lang="ru-RU" sz="3100" b="1" dirty="0">
                <a:solidFill>
                  <a:srgbClr val="7030A0"/>
                </a:solidFill>
              </a:rPr>
              <a:t>весел, жизнерадостен, подвижен, активен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100" b="1" dirty="0">
                <a:solidFill>
                  <a:srgbClr val="7030A0"/>
                </a:solidFill>
              </a:rPr>
              <a:t>-улыбается, настроение хорошее, спокоен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100" b="1" dirty="0">
                <a:solidFill>
                  <a:srgbClr val="7030A0"/>
                </a:solidFill>
              </a:rPr>
              <a:t>-иногда задумчив, замкнут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100" b="1" dirty="0">
                <a:solidFill>
                  <a:srgbClr val="7030A0"/>
                </a:solidFill>
              </a:rPr>
              <a:t>-легкая плаксивость, хныканье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100" b="1" dirty="0">
                <a:solidFill>
                  <a:srgbClr val="7030A0"/>
                </a:solidFill>
              </a:rPr>
              <a:t>Плачет за компанию, плачь приступообразный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100" b="1" dirty="0">
                <a:solidFill>
                  <a:srgbClr val="7030A0"/>
                </a:solidFill>
              </a:rPr>
              <a:t>-сильный, профилактический плач, подавленное настроение.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SAM_18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484784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93002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3573016"/>
            <a:ext cx="2011730" cy="3017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AM_18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645024"/>
            <a:ext cx="2232248" cy="297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b="1" dirty="0" smtClean="0">
                <a:solidFill>
                  <a:srgbClr val="7030A0"/>
                </a:solidFill>
              </a:rPr>
              <a:t>2.Социальные контакты ребенка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3543296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b="1" dirty="0">
                <a:solidFill>
                  <a:srgbClr val="7030A0"/>
                </a:solidFill>
              </a:rPr>
              <a:t>-много друзей, охотно играет с детьми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b="1" dirty="0">
                <a:solidFill>
                  <a:srgbClr val="7030A0"/>
                </a:solidFill>
              </a:rPr>
              <a:t>-сдержан, просится на руки; неохотно играет с детьми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b="1" dirty="0">
                <a:solidFill>
                  <a:srgbClr val="7030A0"/>
                </a:solidFill>
              </a:rPr>
              <a:t>-безразличен к играм, отстранен, замкнут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b="1" dirty="0">
                <a:solidFill>
                  <a:srgbClr val="7030A0"/>
                </a:solidFill>
              </a:rPr>
              <a:t>-невесел, с детьми не контактирует, даже если вовлечен в игру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b="1" dirty="0">
                <a:solidFill>
                  <a:srgbClr val="7030A0"/>
                </a:solidFill>
              </a:rPr>
              <a:t>-проявляет тревогу. Бросает начатые игры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b="1" dirty="0">
                <a:solidFill>
                  <a:srgbClr val="7030A0"/>
                </a:solidFill>
              </a:rPr>
              <a:t>-недружелюбен, агрессивен, мешает детям играть.</a:t>
            </a:r>
          </a:p>
          <a:p>
            <a:endParaRPr lang="ru-RU" dirty="0"/>
          </a:p>
        </p:txBody>
      </p:sp>
      <p:pic>
        <p:nvPicPr>
          <p:cNvPr id="5123" name="Picture 3" descr="C:\Users\B450\Desktop\Новая папка\Новая папка (2)\лето2012\P101084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95936" y="3861048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12303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052736"/>
            <a:ext cx="378042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2874</TotalTime>
  <Words>565</Words>
  <Application>Microsoft Office PowerPoint</Application>
  <PresentationFormat>Экран (4:3)</PresentationFormat>
  <Paragraphs>95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Слайд 1</vt:lpstr>
      <vt:lpstr>         Адаптация </vt:lpstr>
      <vt:lpstr>Цель адаптации:  создать благоприятные условия социальной адаптации ребенка к условиям дошкольного учреждения.   Задача:  разработать комплекс мер по повышению адаптационных возможностей детей раннего возраста.  Основой для хорошей адаптации: служат благоприятные условия, соблюдение режима  дня, доброжелательные  взаимоотношения, гигиенические навыки, чистота, свежий воздух  и многое другое.  </vt:lpstr>
      <vt:lpstr>Степени адаптации</vt:lpstr>
      <vt:lpstr>Слайд 5</vt:lpstr>
      <vt:lpstr>Слайд 6</vt:lpstr>
      <vt:lpstr>Основные факторы поведенческой адаптации:</vt:lpstr>
      <vt:lpstr>Определение поведенческой реакции в соответствии с оценкой факторов адаптации 1.Эмоциональное  состояние</vt:lpstr>
      <vt:lpstr>    2.Социальные контакты ребенка </vt:lpstr>
      <vt:lpstr>   3. Сон ребенка            </vt:lpstr>
      <vt:lpstr>    4. Аппетит ребенка</vt:lpstr>
      <vt:lpstr>С поступлением ребенка в дошкольное учреждение в его жизни происходит множество изменений: </vt:lpstr>
      <vt:lpstr>Все эти изменения обрушиваются на ребенка одновременно, создавая для него </vt:lpstr>
      <vt:lpstr>Ребенок должен приспособиться к новым условиям, т.е.   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</dc:title>
  <dc:creator>Анна Аккужина</dc:creator>
  <cp:lastModifiedBy>Анна</cp:lastModifiedBy>
  <cp:revision>156</cp:revision>
  <dcterms:created xsi:type="dcterms:W3CDTF">2012-09-05T18:23:16Z</dcterms:created>
  <dcterms:modified xsi:type="dcterms:W3CDTF">2014-11-12T05:37:25Z</dcterms:modified>
</cp:coreProperties>
</file>