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92" r:id="rId2"/>
  </p:sldMasterIdLst>
  <p:notesMasterIdLst>
    <p:notesMasterId r:id="rId17"/>
  </p:notesMasterIdLst>
  <p:sldIdLst>
    <p:sldId id="284" r:id="rId3"/>
    <p:sldId id="258" r:id="rId4"/>
    <p:sldId id="260" r:id="rId5"/>
    <p:sldId id="259" r:id="rId6"/>
    <p:sldId id="285" r:id="rId7"/>
    <p:sldId id="278" r:id="rId8"/>
    <p:sldId id="272" r:id="rId9"/>
    <p:sldId id="273" r:id="rId10"/>
    <p:sldId id="274" r:id="rId11"/>
    <p:sldId id="276" r:id="rId12"/>
    <p:sldId id="275" r:id="rId13"/>
    <p:sldId id="283" r:id="rId14"/>
    <p:sldId id="282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00CC"/>
    <a:srgbClr val="461E64"/>
    <a:srgbClr val="920000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1" autoAdjust="0"/>
    <p:restoredTop sz="94709" autoAdjust="0"/>
  </p:normalViewPr>
  <p:slideViewPr>
    <p:cSldViewPr>
      <p:cViewPr>
        <p:scale>
          <a:sx n="70" d="100"/>
          <a:sy n="70" d="100"/>
        </p:scale>
        <p:origin x="-4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E4FF9-7034-4F20-A06A-E8787CF2593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D9ED-ED78-4BA8-B877-8067D3A39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D9ED-ED78-4BA8-B877-8067D3A395E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D9ED-ED78-4BA8-B877-8067D3A395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E2D889-BC6B-4610-8C2F-F6C9F485431C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2572D-508B-40E6-9FEA-6B1BEAB5BC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73223"/>
            <a:ext cx="8715436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МЫСЛИТЕЛЬНЫЕ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25003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Учитель-логопед: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Балабас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И. В.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МКДОУ №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159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Киров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543692" cy="86362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libri" pitchFamily="34" charset="0"/>
              </a:rPr>
              <a:t>классификация</a:t>
            </a:r>
            <a:endParaRPr lang="ru-RU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54" y="364331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023953"/>
            <a:ext cx="8401080" cy="211929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</a:rPr>
              <a:t>мысленное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разделение</a:t>
            </a: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предметов и явлений на группы по какому-либо признаку (цвет, форма, размер, вкус, родовая или видовая принадлежность и т.д.)</a:t>
            </a:r>
          </a:p>
          <a:p>
            <a:r>
              <a:rPr lang="ru-RU" sz="3200" b="1" i="1" dirty="0" smtClean="0">
                <a:latin typeface="Calibri" pitchFamily="34" charset="0"/>
              </a:rPr>
              <a:t>            зелёные                                  круглые</a:t>
            </a:r>
            <a:endParaRPr lang="ru-RU" sz="3200" b="1" i="1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28" y="3929066"/>
            <a:ext cx="12173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868" y="5082989"/>
            <a:ext cx="1416467" cy="177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8619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D:\Мои документы\ПОСОБИЯ\апельс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1357322" cy="1288777"/>
          </a:xfrm>
          <a:prstGeom prst="rect">
            <a:avLst/>
          </a:prstGeom>
          <a:noFill/>
        </p:spPr>
      </p:pic>
      <p:pic>
        <p:nvPicPr>
          <p:cNvPr id="5" name="Picture 4" descr="D:\Мои документы\ПОСОБИЯ\мяч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286388"/>
            <a:ext cx="1301080" cy="1312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libri" pitchFamily="34" charset="0"/>
              </a:rPr>
              <a:t>АБСТРАГИРОВАНИЕ</a:t>
            </a:r>
            <a:endParaRPr lang="ru-RU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5429256" y="4071942"/>
            <a:ext cx="2500330" cy="264320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Calibri" pitchFamily="34" charset="0"/>
              </a:rPr>
              <a:t>спелое</a:t>
            </a:r>
          </a:p>
          <a:p>
            <a:r>
              <a:rPr lang="ru-RU" b="1" i="1" dirty="0" smtClean="0">
                <a:latin typeface="Calibri" pitchFamily="34" charset="0"/>
              </a:rPr>
              <a:t>сладкое</a:t>
            </a:r>
          </a:p>
          <a:p>
            <a:r>
              <a:rPr lang="ru-RU" b="1" i="1" dirty="0" smtClean="0">
                <a:latin typeface="Calibri" pitchFamily="34" charset="0"/>
              </a:rPr>
              <a:t>круглое</a:t>
            </a:r>
          </a:p>
          <a:p>
            <a:r>
              <a:rPr lang="ru-RU" b="1" i="1" dirty="0" smtClean="0">
                <a:latin typeface="Calibri" pitchFamily="34" charset="0"/>
              </a:rPr>
              <a:t>красное</a:t>
            </a: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329642" cy="206533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Calibri" pitchFamily="34" charset="0"/>
              </a:rPr>
              <a:t>мысленное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выделение</a:t>
            </a:r>
            <a:r>
              <a:rPr lang="ru-RU" sz="3200" dirty="0" smtClean="0">
                <a:latin typeface="Calibri" pitchFamily="34" charset="0"/>
              </a:rPr>
              <a:t> какого-либо признака и рассмотрение его изолированно от всех других признаков, временно отвлекаясь </a:t>
            </a:r>
          </a:p>
          <a:p>
            <a:r>
              <a:rPr lang="ru-RU" sz="3200" dirty="0" smtClean="0">
                <a:latin typeface="Calibri" pitchFamily="34" charset="0"/>
              </a:rPr>
              <a:t>от них.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3786190"/>
            <a:ext cx="3072384" cy="28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3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Мысленное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возвращение</a:t>
            </a:r>
            <a:r>
              <a:rPr lang="ru-RU" sz="3200" dirty="0" smtClean="0">
                <a:latin typeface="Calibri" pitchFamily="34" charset="0"/>
              </a:rPr>
              <a:t> от общего абстрактного к  конкретному с целью раскрытия содержания.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endParaRPr lang="ru-RU" sz="3200" dirty="0" smtClean="0">
              <a:latin typeface="Calibri" pitchFamily="34" charset="0"/>
            </a:endParaRPr>
          </a:p>
          <a:p>
            <a:endParaRPr lang="ru-RU" sz="3200" dirty="0" smtClean="0">
              <a:latin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</a:rPr>
              <a:t>					</a:t>
            </a:r>
            <a:r>
              <a:rPr lang="ru-RU" sz="3200" b="1" i="1" dirty="0" smtClean="0">
                <a:latin typeface="Calibri" pitchFamily="34" charset="0"/>
              </a:rPr>
              <a:t>красное</a:t>
            </a:r>
            <a:r>
              <a:rPr lang="ru-RU" sz="3200" dirty="0" smtClean="0">
                <a:latin typeface="Calibri" pitchFamily="34" charset="0"/>
              </a:rPr>
              <a:t>	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</a:rPr>
              <a:t>					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pPr algn="ctr"/>
            <a:endParaRPr lang="ru-RU" sz="3200" b="1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3643314"/>
            <a:ext cx="3072384" cy="28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625794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КОНКРЕТИЗАЦИЯ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rot="16200000" flipH="1">
            <a:off x="3536149" y="2678901"/>
            <a:ext cx="40005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6050" y="324129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alibri" pitchFamily="34" charset="0"/>
              </a:rPr>
              <a:t>МЫСЛИТЕЛЬНЫЕ  ОПЕРАЦИИ</a:t>
            </a:r>
          </a:p>
        </p:txBody>
      </p:sp>
      <p:pic>
        <p:nvPicPr>
          <p:cNvPr id="4" name="Рисунок 3" descr="синт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357430"/>
            <a:ext cx="2088148" cy="1000132"/>
          </a:xfrm>
          <a:prstGeom prst="rect">
            <a:avLst/>
          </a:prstGeom>
        </p:spPr>
      </p:pic>
      <p:pic>
        <p:nvPicPr>
          <p:cNvPr id="5" name="Рисунок 4" descr="абстагир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5323573"/>
            <a:ext cx="2214578" cy="1248699"/>
          </a:xfrm>
          <a:prstGeom prst="rect">
            <a:avLst/>
          </a:prstGeom>
        </p:spPr>
      </p:pic>
      <p:pic>
        <p:nvPicPr>
          <p:cNvPr id="6" name="Рисунок 5" descr="обобщ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571612"/>
            <a:ext cx="2071702" cy="1357322"/>
          </a:xfrm>
          <a:prstGeom prst="rect">
            <a:avLst/>
          </a:prstGeom>
        </p:spPr>
      </p:pic>
      <p:pic>
        <p:nvPicPr>
          <p:cNvPr id="7" name="Рисунок 6" descr="сравн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286124"/>
            <a:ext cx="2474298" cy="1413884"/>
          </a:xfrm>
          <a:prstGeom prst="rect">
            <a:avLst/>
          </a:prstGeom>
        </p:spPr>
      </p:pic>
      <p:pic>
        <p:nvPicPr>
          <p:cNvPr id="8" name="Содержимое 7" descr="анали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714488"/>
            <a:ext cx="1928826" cy="936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1214422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</a:rPr>
              <a:t>Анализ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(разделение)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5438" y="2000240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</a:rPr>
              <a:t>Синтез </a:t>
            </a:r>
            <a:r>
              <a:rPr lang="ru-RU" sz="2000" dirty="0" smtClean="0">
                <a:latin typeface="Calibri" pitchFamily="34" charset="0"/>
              </a:rPr>
              <a:t>(объединение)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214422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Обобщение </a:t>
            </a:r>
            <a:r>
              <a:rPr lang="ru-RU" sz="2000" dirty="0" smtClean="0">
                <a:latin typeface="Calibri" pitchFamily="34" charset="0"/>
              </a:rPr>
              <a:t>(группирование)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5" y="2857496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</a:rPr>
              <a:t>Сравнение </a:t>
            </a:r>
            <a:r>
              <a:rPr lang="ru-RU" sz="2000" dirty="0" smtClean="0">
                <a:latin typeface="Calibri" pitchFamily="34" charset="0"/>
              </a:rPr>
              <a:t>(сопоставление)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714884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</a:rPr>
              <a:t>Абстрагирование </a:t>
            </a:r>
            <a:r>
              <a:rPr lang="ru-RU" sz="2000" dirty="0" smtClean="0">
                <a:latin typeface="Calibri" pitchFamily="34" charset="0"/>
              </a:rPr>
              <a:t>(выделение)</a:t>
            </a:r>
          </a:p>
        </p:txBody>
      </p:sp>
      <p:pic>
        <p:nvPicPr>
          <p:cNvPr id="1027" name="Picture 3" descr="D:\Мои документы\ПОСОБИЯ\груш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357562"/>
            <a:ext cx="2000263" cy="1044126"/>
          </a:xfrm>
          <a:prstGeom prst="rect">
            <a:avLst/>
          </a:prstGeom>
          <a:noFill/>
        </p:spPr>
      </p:pic>
      <p:pic>
        <p:nvPicPr>
          <p:cNvPr id="1026" name="Picture 2" descr="D:\Мои документы\ПОСОБИЯ\слив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1703" y="3714752"/>
            <a:ext cx="1404941" cy="6429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58234" y="3000372"/>
            <a:ext cx="3785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Классификация </a:t>
            </a:r>
            <a:r>
              <a:rPr lang="ru-RU" sz="2000" dirty="0" smtClean="0">
                <a:latin typeface="Calibri" pitchFamily="34" charset="0"/>
              </a:rPr>
              <a:t>(разделение)</a:t>
            </a:r>
          </a:p>
        </p:txBody>
      </p:sp>
      <p:pic>
        <p:nvPicPr>
          <p:cNvPr id="19" name="Рисунок 18" descr="яб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5345684"/>
            <a:ext cx="928694" cy="101791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62493" y="4274114"/>
            <a:ext cx="5549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сливы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4286256"/>
            <a:ext cx="853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ru-RU" sz="1100" dirty="0" smtClean="0">
                <a:latin typeface="Calibri" pitchFamily="34" charset="0"/>
              </a:rPr>
              <a:t>груши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471488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</a:rPr>
              <a:t>Конкретизация </a:t>
            </a:r>
            <a:r>
              <a:rPr lang="ru-RU" sz="2000" dirty="0" smtClean="0">
                <a:latin typeface="Calibri" pitchFamily="34" charset="0"/>
              </a:rPr>
              <a:t>(возвращение)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9361" y="6345816"/>
            <a:ext cx="1130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красное яблоко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714348" y="714356"/>
            <a:ext cx="221457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679025" y="1250141"/>
            <a:ext cx="135732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643702" y="714356"/>
            <a:ext cx="121444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4929190" y="1500174"/>
            <a:ext cx="235745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1000100" y="1928802"/>
            <a:ext cx="4071966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1142976" y="928670"/>
            <a:ext cx="2286016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Благодарю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МЫШЛЕНИЕ</a:t>
            </a:r>
            <a:endParaRPr lang="ru-RU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5" y="2854946"/>
            <a:ext cx="3786213" cy="31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libri" pitchFamily="34" charset="0"/>
              </a:rPr>
              <a:t>в</a:t>
            </a:r>
            <a:r>
              <a:rPr lang="ru-RU" sz="3200" dirty="0" smtClean="0">
                <a:latin typeface="Calibri" pitchFamily="34" charset="0"/>
              </a:rPr>
              <a:t>ысшая ступень человеческого познания, процесса отражения в мозге окружающего реального мира.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представляет собой решение разнообразных мыслительных задач, направленных на раскрытие сущности чего-либо.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4429156" cy="337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287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Мыслительная деятельность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</a:rPr>
              <a:t>один из способов мыслительной деятельности, посредством которого человек решает мыслительные задачи.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3429024" cy="38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5784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Мыслительная операция –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14366" y="857240"/>
            <a:ext cx="8229600" cy="1357314"/>
          </a:xfrm>
          <a:prstGeom prst="ellipse">
            <a:avLst/>
          </a:prstGeom>
          <a:solidFill>
            <a:srgbClr val="FF0000">
              <a:alpha val="60000"/>
            </a:srgbClr>
          </a:solidFill>
          <a:ln w="5715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Мыслительные операции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3192" y="3643314"/>
            <a:ext cx="1214446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Синтез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66" y="3643314"/>
            <a:ext cx="1214446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Анализ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3456" y="3643314"/>
            <a:ext cx="1785950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Сравнение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3786" y="3643314"/>
            <a:ext cx="1785950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Обобщение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66" y="5286388"/>
            <a:ext cx="2357454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Классификация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2282" y="5286388"/>
            <a:ext cx="2357454" cy="490542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Конкретизация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0448" y="5286388"/>
            <a:ext cx="2643206" cy="500066"/>
          </a:xfrm>
          <a:prstGeom prst="rect">
            <a:avLst/>
          </a:prstGeom>
          <a:solidFill>
            <a:srgbClr val="FF3300"/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Абстрагирование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АНАЛИЗ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28596" y="1142985"/>
            <a:ext cx="8186766" cy="10001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мысленное 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разделение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целого на части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или</a:t>
            </a:r>
            <a:r>
              <a:rPr kumimoji="0" lang="ru-RU" sz="3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свойства (цвет, форму, части, вкус, и т. д.)</a:t>
            </a:r>
            <a:endParaRPr kumimoji="0" lang="ru-RU" sz="32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5" descr="D:\Мои документы\ПОСОБИЯ\яб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86058"/>
            <a:ext cx="3071813" cy="2828925"/>
          </a:xfrm>
          <a:prstGeom prst="rect">
            <a:avLst/>
          </a:prstGeom>
          <a:noFill/>
        </p:spPr>
      </p:pic>
      <p:pic>
        <p:nvPicPr>
          <p:cNvPr id="6" name="Picture 4" descr="D:\Мои документы\ПОСОБИЯ\пол я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357430"/>
            <a:ext cx="1487772" cy="126733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5786446" y="4500570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286644" y="4786322"/>
            <a:ext cx="1000132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034" y="2357430"/>
            <a:ext cx="1143008" cy="1143008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10800000">
            <a:off x="500033" y="5286388"/>
            <a:ext cx="1285884" cy="571504"/>
          </a:xfrm>
          <a:prstGeom prst="blockArc">
            <a:avLst>
              <a:gd name="adj1" fmla="val 10800000"/>
              <a:gd name="adj2" fmla="val 21535100"/>
              <a:gd name="adj3" fmla="val 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857884" y="3071810"/>
            <a:ext cx="1071570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1857356" y="2928934"/>
            <a:ext cx="121444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1857356" y="4429132"/>
            <a:ext cx="1285884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94137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libri" pitchFamily="34" charset="0"/>
              </a:rPr>
              <a:t>СИНТЕЗ</a:t>
            </a:r>
            <a:endParaRPr lang="ru-RU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51741" y="4269783"/>
            <a:ext cx="1492225" cy="13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8401080" cy="228601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</a:rPr>
              <a:t>мысленное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объединение</a:t>
            </a:r>
            <a:r>
              <a:rPr lang="ru-RU" sz="3200" dirty="0" smtClean="0">
                <a:latin typeface="Calibri" pitchFamily="34" charset="0"/>
              </a:rPr>
              <a:t> частей, свойств, действий, отношений в одно целое. </a:t>
            </a:r>
          </a:p>
          <a:p>
            <a:r>
              <a:rPr lang="ru-RU" sz="3200" dirty="0" smtClean="0">
                <a:latin typeface="Calibri" pitchFamily="34" charset="0"/>
              </a:rPr>
              <a:t>Анализ и синтез - две взаимосвязанные логические операции. </a:t>
            </a:r>
          </a:p>
          <a:p>
            <a:pPr algn="ctr"/>
            <a:r>
              <a:rPr lang="ru-RU" sz="3200" i="1" dirty="0" smtClean="0">
                <a:latin typeface="Calibri" pitchFamily="34" charset="0"/>
              </a:rPr>
              <a:t>красное, круглое, спелое, сочное – яблоко </a:t>
            </a:r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</p:txBody>
      </p:sp>
      <p:pic>
        <p:nvPicPr>
          <p:cNvPr id="5" name="Picture 4" descr="D:\Мои документы\ПОСОБИЯ\пол я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780" y="4429134"/>
            <a:ext cx="1018790" cy="86784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428860" y="4572008"/>
            <a:ext cx="928694" cy="785818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643446"/>
            <a:ext cx="857256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1571604" y="4714884"/>
            <a:ext cx="571504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714744" y="4714884"/>
            <a:ext cx="571504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000760" y="4714884"/>
            <a:ext cx="857256" cy="57150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429156" cy="94773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libri" pitchFamily="34" charset="0"/>
              </a:rPr>
              <a:t>СРАВНЕНИЕ</a:t>
            </a:r>
            <a:endParaRPr lang="ru-RU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362343"/>
            <a:ext cx="1624593" cy="14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8501122" cy="2928958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Calibri" pitchFamily="34" charset="0"/>
              </a:rPr>
              <a:t>мысленное </a:t>
            </a:r>
            <a:r>
              <a:rPr lang="ru-RU" sz="3000" b="1" i="1" dirty="0" smtClean="0">
                <a:solidFill>
                  <a:srgbClr val="0070C0"/>
                </a:solidFill>
                <a:latin typeface="Calibri" pitchFamily="34" charset="0"/>
              </a:rPr>
              <a:t>сопоставление </a:t>
            </a:r>
            <a:r>
              <a:rPr lang="ru-RU" sz="3000" dirty="0" smtClean="0">
                <a:latin typeface="Calibri" pitchFamily="34" charset="0"/>
              </a:rPr>
              <a:t>предметов , явлений, установление сходства и различия между ними.</a:t>
            </a:r>
          </a:p>
          <a:p>
            <a:r>
              <a:rPr lang="ru-RU" sz="3000" dirty="0" smtClean="0">
                <a:latin typeface="Calibri" pitchFamily="34" charset="0"/>
              </a:rPr>
              <a:t>Сравнение основано на анализе. Прежде чем проводить сравнение, необходимо выделить один или несколько признаков, по которым оно будет произведено .				</a:t>
            </a:r>
          </a:p>
          <a:p>
            <a:r>
              <a:rPr lang="ru-RU" sz="3000" dirty="0" smtClean="0">
                <a:latin typeface="Calibri" pitchFamily="34" charset="0"/>
              </a:rPr>
              <a:t>					</a:t>
            </a:r>
            <a:r>
              <a:rPr lang="ru-RU" sz="3000" b="1" i="1" dirty="0" smtClean="0">
                <a:latin typeface="Calibri" pitchFamily="34" charset="0"/>
              </a:rPr>
              <a:t>по цвету</a:t>
            </a:r>
          </a:p>
          <a:p>
            <a:r>
              <a:rPr lang="ru-RU" sz="3000" b="1" i="1" dirty="0" smtClean="0">
                <a:latin typeface="Calibri" pitchFamily="34" charset="0"/>
              </a:rPr>
              <a:t>					по форме</a:t>
            </a:r>
          </a:p>
          <a:p>
            <a:r>
              <a:rPr lang="ru-RU" sz="3000" b="1" i="1" dirty="0" smtClean="0">
                <a:latin typeface="Calibri" pitchFamily="34" charset="0"/>
              </a:rPr>
              <a:t>					по величине</a:t>
            </a:r>
          </a:p>
          <a:p>
            <a:r>
              <a:rPr lang="ru-RU" sz="3200" b="1" i="1" dirty="0" smtClean="0">
                <a:latin typeface="Calibri" pitchFamily="34" charset="0"/>
              </a:rPr>
              <a:t>					по вкусу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14607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0504"/>
            <a:ext cx="1714512" cy="13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3214686"/>
            <a:ext cx="6735086" cy="271464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5429288" cy="116205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libri" pitchFamily="34" charset="0"/>
              </a:rPr>
              <a:t>ОБОБЩЕНИЕ</a:t>
            </a:r>
            <a:endParaRPr lang="ru-RU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1782" y="3287176"/>
            <a:ext cx="1704202" cy="249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7"/>
            <a:ext cx="8143932" cy="150019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</a:rPr>
              <a:t>мысленное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объединение</a:t>
            </a:r>
            <a:r>
              <a:rPr lang="ru-RU" sz="3200" i="1" u="sng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предметов  или явлений по их общим существенным признакам.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046" y="3571876"/>
            <a:ext cx="2163054" cy="167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357562"/>
            <a:ext cx="2097449" cy="19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428992" y="585789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фрукты</a:t>
            </a:r>
            <a:endParaRPr lang="ru-RU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994</TotalTime>
  <Words>278</Words>
  <Application>Microsoft Office PowerPoint</Application>
  <PresentationFormat>Экран (4:3)</PresentationFormat>
  <Paragraphs>93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Поток</vt:lpstr>
      <vt:lpstr>МЫСЛИТЕЛЬНЫЕ ОПЕРАЦИИ</vt:lpstr>
      <vt:lpstr>МЫШЛЕНИЕ</vt:lpstr>
      <vt:lpstr>Слайд 3</vt:lpstr>
      <vt:lpstr>Слайд 4</vt:lpstr>
      <vt:lpstr>Слайд 5</vt:lpstr>
      <vt:lpstr>Слайд 6</vt:lpstr>
      <vt:lpstr>СИНТЕЗ</vt:lpstr>
      <vt:lpstr>СРАВНЕНИЕ</vt:lpstr>
      <vt:lpstr>ОБОБЩЕНИЕ</vt:lpstr>
      <vt:lpstr>классификация</vt:lpstr>
      <vt:lpstr>АБСТРАГИРОВАНИЕ</vt:lpstr>
      <vt:lpstr>Слайд 12</vt:lpstr>
      <vt:lpstr>Слайд 13</vt:lpstr>
      <vt:lpstr>Благодарю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112</cp:revision>
  <dcterms:created xsi:type="dcterms:W3CDTF">2012-02-14T12:41:03Z</dcterms:created>
  <dcterms:modified xsi:type="dcterms:W3CDTF">2013-09-28T17:10:12Z</dcterms:modified>
</cp:coreProperties>
</file>