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8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7" r:id="rId21"/>
    <p:sldId id="264" r:id="rId22"/>
    <p:sldId id="265" r:id="rId23"/>
    <p:sldId id="268" r:id="rId24"/>
    <p:sldId id="269" r:id="rId25"/>
    <p:sldId id="270" r:id="rId26"/>
    <p:sldId id="275" r:id="rId27"/>
    <p:sldId id="271" r:id="rId28"/>
    <p:sldId id="272" r:id="rId29"/>
    <p:sldId id="27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6"/>
            <c:spPr>
              <a:solidFill>
                <a:srgbClr val="333300"/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explosion val="1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корректирующая работа</c:v>
                </c:pt>
                <c:pt idx="1">
                  <c:v>средний уровень</c:v>
                </c:pt>
                <c:pt idx="2">
                  <c:v>уровень выше среднего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333300"/>
              </a:solidFill>
            </c:spPr>
          </c:dPt>
          <c:dPt>
            <c:idx val="1"/>
            <c:explosion val="5"/>
            <c:spPr>
              <a:solidFill>
                <a:srgbClr val="00B050"/>
              </a:solidFill>
            </c:spPr>
          </c:dPt>
          <c:dPt>
            <c:idx val="2"/>
            <c:explosion val="3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explosion val="4"/>
          </c:dPt>
          <c:cat>
            <c:strRef>
              <c:f>Лист1!$A$2:$A$5</c:f>
              <c:strCache>
                <c:ptCount val="4"/>
                <c:pt idx="0">
                  <c:v>Корректирующая работа педагога</c:v>
                </c:pt>
                <c:pt idx="1">
                  <c:v>средний уровень развития </c:v>
                </c:pt>
                <c:pt idx="2">
                  <c:v>уровень развития выше среднего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027890" cy="371477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  <a:t>Мониторинг уровня сформированности у детей коммуникативных  умений</a:t>
            </a:r>
            <a:endParaRPr lang="ru-RU" sz="6000" b="1" dirty="0">
              <a:solidFill>
                <a:schemeClr val="tx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Какой лист:</a:t>
            </a:r>
            <a:endParaRPr lang="ru-RU" sz="5400" b="1" dirty="0"/>
          </a:p>
        </p:txBody>
      </p:sp>
      <p:pic>
        <p:nvPicPr>
          <p:cNvPr id="5" name="Содержимое 4" descr="8_html_m799f76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50765"/>
            <a:ext cx="6680054" cy="4807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Какой это день:</a:t>
            </a:r>
            <a:endParaRPr lang="ru-RU" sz="4800" b="1" dirty="0"/>
          </a:p>
        </p:txBody>
      </p:sp>
      <p:pic>
        <p:nvPicPr>
          <p:cNvPr id="4" name="Содержимое 3" descr="8_html_4b652d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6286544" cy="4606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429684" cy="274321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Звуковая культура речи</a:t>
            </a:r>
            <a:endParaRPr lang="ru-RU" sz="6600" b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8470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Сформированность звукопроизношения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1.Называние картинок, в названии которых содержатся обследуемые звуки.</a:t>
            </a:r>
          </a:p>
          <a:p>
            <a:pPr>
              <a:buNone/>
            </a:pPr>
            <a:r>
              <a:rPr lang="ru-RU" sz="4000" b="1" dirty="0" smtClean="0"/>
              <a:t>2.Отражённое повторение фраз с обследуемыми звуками.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lab30as1226425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71546"/>
            <a:ext cx="6942216" cy="52500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_html_m422abb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5"/>
            <a:ext cx="6715172" cy="4803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lab05kh1267034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980" y="1935163"/>
            <a:ext cx="6170416" cy="4754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429684" cy="274321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65000"/>
                  </a:schemeClr>
                </a:solidFill>
                <a:effectLst/>
                <a:latin typeface="Monotype Corsiva" pitchFamily="66" charset="0"/>
              </a:rPr>
              <a:t>Сформированность фонематических процессов</a:t>
            </a:r>
            <a:endParaRPr lang="ru-RU" sz="6000" b="1" dirty="0">
              <a:solidFill>
                <a:schemeClr val="tx1">
                  <a:lumMod val="6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Задания: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sz="3200" dirty="0" smtClean="0"/>
              <a:t>1.Определить наличие или отсутствие заданного звука в слове. «Есть ли звук </a:t>
            </a:r>
            <a:r>
              <a:rPr lang="ru-RU" sz="3200" b="1" dirty="0" smtClean="0"/>
              <a:t>Р </a:t>
            </a:r>
            <a:r>
              <a:rPr lang="ru-RU" sz="3200" dirty="0" smtClean="0"/>
              <a:t>в слове </a:t>
            </a:r>
            <a:r>
              <a:rPr lang="ru-RU" sz="3200" b="1" dirty="0" smtClean="0"/>
              <a:t>РАК</a:t>
            </a:r>
            <a:r>
              <a:rPr lang="ru-RU" sz="3200" dirty="0" smtClean="0"/>
              <a:t>?»</a:t>
            </a:r>
          </a:p>
          <a:p>
            <a:pPr marL="514350" indent="-514350">
              <a:buNone/>
            </a:pPr>
            <a:r>
              <a:rPr lang="ru-RU" sz="3200" dirty="0" smtClean="0"/>
              <a:t>2. Показать картинки с заданным звуком. «Покажи все картинки, в которых ты слышал звук </a:t>
            </a:r>
            <a:r>
              <a:rPr lang="ru-RU" sz="3200" b="1" dirty="0" smtClean="0"/>
              <a:t>Р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_html_2e4c7b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3946" y="2000240"/>
            <a:ext cx="6512764" cy="4665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Структура обследования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78687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Формирование словаря                                                Связная речь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Звуковая культура речи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Грамматический строй речи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714612" y="2428868"/>
            <a:ext cx="1428760" cy="57150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536149" y="2250273"/>
            <a:ext cx="1857388" cy="150019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14744" y="2071678"/>
            <a:ext cx="2071702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2786050" y="2071678"/>
            <a:ext cx="928694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Услышать слово с заданным звуком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«Я произнесу предложение, а ты внимательно послушай и скажи, в каком из слов есть звук </a:t>
            </a:r>
            <a:r>
              <a:rPr lang="ru-RU" b="1" dirty="0" smtClean="0"/>
              <a:t>В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sz="4800" b="1" dirty="0" smtClean="0"/>
              <a:t>На заборе сидит ворона;</a:t>
            </a:r>
          </a:p>
          <a:p>
            <a:pPr algn="ctr">
              <a:buNone/>
            </a:pPr>
            <a:r>
              <a:rPr lang="ru-RU" sz="4800" b="1" dirty="0" smtClean="0"/>
              <a:t> У Вовы новые валенки;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86808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 </a:t>
            </a:r>
            <a:r>
              <a:rPr lang="ru-RU" sz="4400" dirty="0" smtClean="0"/>
              <a:t>Определить количество (гласных и согласных) звуков в </a:t>
            </a:r>
            <a:r>
              <a:rPr lang="ru-RU" dirty="0" smtClean="0"/>
              <a:t>слове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8_html_m606d0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6349053" cy="459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5.Определить место заданного звука в слове</a:t>
            </a:r>
            <a:endParaRPr lang="ru-RU" b="1" dirty="0"/>
          </a:p>
        </p:txBody>
      </p:sp>
      <p:pic>
        <p:nvPicPr>
          <p:cNvPr id="4" name="Содержимое 3" descr="8_html_m7266698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102720"/>
            <a:ext cx="6215106" cy="4452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815290" cy="285751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Сформированность слоговой структуры слова.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Методика  А.К. Марковой.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Двусложные слова</a:t>
            </a:r>
            <a:endParaRPr lang="ru-RU" sz="5400" b="1" dirty="0"/>
          </a:p>
        </p:txBody>
      </p:sp>
      <p:pic>
        <p:nvPicPr>
          <p:cNvPr id="5" name="Содержимое 4" descr="8_html_m4158c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85992"/>
            <a:ext cx="6000792" cy="42799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Трёхсложные слова</a:t>
            </a:r>
            <a:endParaRPr lang="ru-RU" sz="5400" b="1" dirty="0"/>
          </a:p>
        </p:txBody>
      </p:sp>
      <p:pic>
        <p:nvPicPr>
          <p:cNvPr id="4" name="Содержимое 3" descr="dop_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928802"/>
            <a:ext cx="6114869" cy="463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Четырёхсложные слова</a:t>
            </a:r>
            <a:endParaRPr lang="ru-RU" sz="5400" b="1" dirty="0"/>
          </a:p>
        </p:txBody>
      </p:sp>
      <p:pic>
        <p:nvPicPr>
          <p:cNvPr id="5" name="Содержимое 4" descr="8_html_39633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0561" y="2214554"/>
            <a:ext cx="5836186" cy="4356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5613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Слова со сложной слоговой структурой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000" b="1" dirty="0" smtClean="0"/>
              <a:t>Мотоциклист</a:t>
            </a:r>
          </a:p>
          <a:p>
            <a:pPr algn="ctr">
              <a:buNone/>
            </a:pPr>
            <a:r>
              <a:rPr lang="ru-RU" sz="4000" b="1" dirty="0" smtClean="0"/>
              <a:t>Регулировщик</a:t>
            </a:r>
          </a:p>
          <a:p>
            <a:pPr algn="ctr">
              <a:buNone/>
            </a:pPr>
            <a:r>
              <a:rPr lang="ru-RU" sz="4000" b="1" dirty="0" smtClean="0"/>
              <a:t>Телевизор</a:t>
            </a:r>
          </a:p>
          <a:p>
            <a:pPr algn="ctr">
              <a:buNone/>
            </a:pPr>
            <a:r>
              <a:rPr lang="ru-RU" sz="4000" b="1" dirty="0" smtClean="0"/>
              <a:t>Сковорода</a:t>
            </a:r>
          </a:p>
          <a:p>
            <a:pPr algn="ctr">
              <a:buNone/>
            </a:pPr>
            <a:r>
              <a:rPr lang="ru-RU" sz="4000" b="1" dirty="0" smtClean="0"/>
              <a:t>Велосипед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«Повтори словосочетания»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1.Слесарь – инструментальщик</a:t>
            </a:r>
          </a:p>
          <a:p>
            <a:pPr marL="514350" indent="-514350" algn="ctr">
              <a:buNone/>
            </a:pPr>
            <a:r>
              <a:rPr lang="ru-RU" dirty="0" smtClean="0"/>
              <a:t>2.Космонавт – исследователь</a:t>
            </a:r>
          </a:p>
          <a:p>
            <a:pPr marL="514350" indent="-514350" algn="ctr">
              <a:buNone/>
            </a:pPr>
            <a:r>
              <a:rPr lang="ru-RU" dirty="0" smtClean="0"/>
              <a:t>3.Молодой экскурсовод</a:t>
            </a:r>
          </a:p>
          <a:p>
            <a:pPr marL="514350" indent="-514350" algn="ctr">
              <a:buNone/>
            </a:pPr>
            <a:r>
              <a:rPr lang="ru-RU" dirty="0" smtClean="0"/>
              <a:t>4.Строгий регулировщик.</a:t>
            </a:r>
          </a:p>
          <a:p>
            <a:pPr marL="514350" indent="-514350"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«Повтори предложения»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dirty="0" smtClean="0"/>
              <a:t> </a:t>
            </a:r>
          </a:p>
          <a:p>
            <a:pPr algn="ctr">
              <a:buNone/>
            </a:pPr>
            <a:r>
              <a:rPr lang="ru-RU" sz="4000" dirty="0" smtClean="0"/>
              <a:t>Лара забрала Рому домой.</a:t>
            </a:r>
          </a:p>
          <a:p>
            <a:pPr algn="ctr">
              <a:buNone/>
            </a:pPr>
            <a:r>
              <a:rPr lang="ru-RU" sz="4000" dirty="0" smtClean="0"/>
              <a:t>Экскурсию проводил молодой экскурсовод</a:t>
            </a:r>
          </a:p>
          <a:p>
            <a:pPr algn="ctr">
              <a:buNone/>
            </a:pPr>
            <a:r>
              <a:rPr lang="ru-RU" sz="4000" dirty="0" smtClean="0"/>
              <a:t>Валерия Александровна учила Лару</a:t>
            </a:r>
          </a:p>
          <a:p>
            <a:pPr algn="ctr">
              <a:buNone/>
            </a:pPr>
            <a:r>
              <a:rPr lang="ru-RU" sz="4000" dirty="0" smtClean="0"/>
              <a:t>На перекрёстке стоит регулировщик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50019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Формирование словаря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Содержимое 3" descr="8_html_40df9b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428868"/>
            <a:ext cx="5786478" cy="4189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71546"/>
            <a:ext cx="7458100" cy="342902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Г</a:t>
            </a:r>
            <a:r>
              <a:rPr lang="ru-RU" sz="5400" b="1" dirty="0" smtClean="0">
                <a:latin typeface="Monotype Corsiva" pitchFamily="66" charset="0"/>
              </a:rPr>
              <a:t>рамматический строй речи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Изменение по падежам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Мальчик нарисовал кого?</a:t>
            </a:r>
            <a:endParaRPr lang="ru-RU" dirty="0"/>
          </a:p>
        </p:txBody>
      </p:sp>
      <p:pic>
        <p:nvPicPr>
          <p:cNvPr id="4" name="Содержимое 3" descr="8_html_m287f5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428868"/>
            <a:ext cx="5824491" cy="4179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12144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Мальчик работает чем?</a:t>
            </a:r>
            <a:endParaRPr lang="ru-RU" sz="4400" b="1" dirty="0"/>
          </a:p>
        </p:txBody>
      </p:sp>
      <p:pic>
        <p:nvPicPr>
          <p:cNvPr id="4" name="Содержимое 3" descr="8_html_7d926b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22822"/>
            <a:ext cx="6501004" cy="4735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207167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Изменение прилагательных по родам.</a:t>
            </a:r>
            <a:br>
              <a:rPr lang="ru-RU" sz="4000" b="1" dirty="0" smtClean="0"/>
            </a:br>
            <a:r>
              <a:rPr lang="ru-RU" sz="3600" dirty="0" smtClean="0"/>
              <a:t>Назови, какой по цвету этот предмет</a:t>
            </a:r>
            <a:endParaRPr lang="ru-RU" sz="3600" dirty="0"/>
          </a:p>
        </p:txBody>
      </p:sp>
      <p:pic>
        <p:nvPicPr>
          <p:cNvPr id="4" name="Содержимое 3" descr="8_html_5156ce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5" y="2143116"/>
            <a:ext cx="6450072" cy="4474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Изменение существительных среднего рода по числам</a:t>
            </a:r>
            <a:endParaRPr lang="ru-RU" b="1" dirty="0"/>
          </a:p>
        </p:txBody>
      </p:sp>
      <p:pic>
        <p:nvPicPr>
          <p:cNvPr id="4" name="Содержимое 3" descr="8_html_7baa0d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440097" cy="457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Согласование существительных с числительными</a:t>
            </a:r>
            <a:endParaRPr lang="ru-RU" sz="4400" b="1" dirty="0"/>
          </a:p>
        </p:txBody>
      </p:sp>
      <p:pic>
        <p:nvPicPr>
          <p:cNvPr id="4" name="Содержимое 3" descr="8_html_m340c11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52828"/>
            <a:ext cx="6357982" cy="449459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48992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Изменение глаголов по временам.</a:t>
            </a:r>
            <a:endParaRPr lang="ru-RU" sz="4800" b="1" dirty="0"/>
          </a:p>
        </p:txBody>
      </p:sp>
      <p:pic>
        <p:nvPicPr>
          <p:cNvPr id="4" name="Содержимое 3" descr="8_html_m1465a1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0612"/>
            <a:ext cx="6286544" cy="4503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11430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Словообразование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dirty="0" smtClean="0"/>
              <a:t>Образование глаголов с противоположным значением</a:t>
            </a:r>
          </a:p>
          <a:p>
            <a:pPr>
              <a:buNone/>
            </a:pPr>
            <a:r>
              <a:rPr lang="ru-RU" sz="4300" dirty="0" smtClean="0"/>
              <a:t>Завязывать – развязывать</a:t>
            </a:r>
          </a:p>
          <a:p>
            <a:pPr>
              <a:buNone/>
            </a:pPr>
            <a:r>
              <a:rPr lang="ru-RU" sz="4300" dirty="0" smtClean="0"/>
              <a:t>Приклеить – </a:t>
            </a:r>
          </a:p>
          <a:p>
            <a:pPr>
              <a:buNone/>
            </a:pPr>
            <a:r>
              <a:rPr lang="ru-RU" sz="4300" dirty="0" smtClean="0"/>
              <a:t>Включить – </a:t>
            </a:r>
          </a:p>
          <a:p>
            <a:pPr>
              <a:buNone/>
            </a:pPr>
            <a:r>
              <a:rPr lang="ru-RU" sz="4300" dirty="0" smtClean="0"/>
              <a:t>Задвинуть – </a:t>
            </a:r>
          </a:p>
          <a:p>
            <a:pPr>
              <a:buNone/>
            </a:pPr>
            <a:r>
              <a:rPr lang="ru-RU" sz="4300" dirty="0" smtClean="0"/>
              <a:t>Притащить –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9399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Образование существительных с помощью уменьшительно – ласкательного суффикса</a:t>
            </a:r>
            <a:endParaRPr lang="ru-RU" sz="4000" b="1" dirty="0"/>
          </a:p>
        </p:txBody>
      </p:sp>
      <p:pic>
        <p:nvPicPr>
          <p:cNvPr id="4" name="Содержимое 3" descr="8_html_m259830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7551" y="2285992"/>
            <a:ext cx="6116283" cy="435581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529538" cy="250033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6000" b="1" dirty="0" smtClean="0">
                <a:solidFill>
                  <a:schemeClr val="tx1">
                    <a:lumMod val="85000"/>
                  </a:schemeClr>
                </a:solidFill>
                <a:latin typeface="Monotype Corsiva" pitchFamily="66" charset="0"/>
              </a:rPr>
              <a:t>вязная речь</a:t>
            </a:r>
            <a:endParaRPr lang="ru-RU" sz="6000" b="1" dirty="0">
              <a:solidFill>
                <a:schemeClr val="tx1">
                  <a:lumMod val="8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857496"/>
            <a:ext cx="6915176" cy="27813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1.Составление предложений по картинкам.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2.Составить рассказ по картинке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3.Составить рассказ по серии сюжетных картинок «Ёжик»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000" b="1" dirty="0" smtClean="0"/>
              <a:t>Подбери слова противоположные по значению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4" name="Содержимое 3" descr="01labv29f1290539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60960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_html_m5eb03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788928" cy="49827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Составить рассказ по опорным словам и предложениям</a:t>
            </a:r>
          </a:p>
          <a:p>
            <a:pPr algn="ctr">
              <a:buNone/>
            </a:pPr>
            <a:r>
              <a:rPr lang="ru-RU" sz="4000" b="1" dirty="0" smtClean="0"/>
              <a:t>«Встретились на мостике два козлёнка. Белый козлёнок говорит…»</a:t>
            </a:r>
            <a:endParaRPr lang="ru-RU" sz="4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Мониторинг речевого развития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429685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/>
                <a:gridCol w="1685937"/>
                <a:gridCol w="1685937"/>
                <a:gridCol w="1685937"/>
                <a:gridCol w="1685937"/>
              </a:tblGrid>
              <a:tr h="365239">
                <a:tc gridSpan="5"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Группа детского сада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65239">
                <a:tc gridSpan="5"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Дата проведения мониторинга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4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Ф.И.</a:t>
                      </a:r>
                      <a:r>
                        <a:rPr lang="ru-RU" sz="1600" baseline="0" dirty="0" smtClean="0"/>
                        <a:t> ребёнка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Звуковая культура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sz="1800" dirty="0" smtClean="0"/>
                        <a:t>ловарь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Грамматический строй</a:t>
                      </a:r>
                    </a:p>
                    <a:p>
                      <a:pPr algn="ctr"/>
                      <a:r>
                        <a:rPr lang="ru-RU" sz="1600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Связная речь 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1047">
                <a:tc gridSpan="5">
                  <a:txBody>
                    <a:bodyPr/>
                    <a:lstStyle/>
                    <a:p>
                      <a:r>
                        <a:rPr lang="ru-RU" sz="2400" b="1" dirty="0" smtClean="0"/>
                        <a:t>Оценка уровня развития: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 балл – требуется внимание специалиста</a:t>
                      </a:r>
                    </a:p>
                    <a:p>
                      <a:r>
                        <a:rPr lang="ru-RU" dirty="0" smtClean="0"/>
                        <a:t>2 балла – требуется</a:t>
                      </a:r>
                      <a:r>
                        <a:rPr lang="ru-RU" baseline="0" dirty="0" smtClean="0"/>
                        <a:t> корректирующая работа педагога</a:t>
                      </a:r>
                    </a:p>
                    <a:p>
                      <a:r>
                        <a:rPr lang="ru-RU" baseline="0" dirty="0" smtClean="0"/>
                        <a:t>3 балла – средний уровень развития</a:t>
                      </a:r>
                    </a:p>
                    <a:p>
                      <a:r>
                        <a:rPr lang="ru-RU" baseline="0" dirty="0" smtClean="0"/>
                        <a:t>4 балла – уровень развития выше среднего</a:t>
                      </a:r>
                    </a:p>
                    <a:p>
                      <a:r>
                        <a:rPr lang="ru-RU" baseline="0" dirty="0" smtClean="0"/>
                        <a:t>5 баллов – высокий уровень развития.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-9"/>
          <a:ext cx="8643999" cy="664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499"/>
                <a:gridCol w="733249"/>
                <a:gridCol w="733249"/>
                <a:gridCol w="809673"/>
                <a:gridCol w="656825"/>
                <a:gridCol w="733249"/>
                <a:gridCol w="733249"/>
                <a:gridCol w="810747"/>
                <a:gridCol w="655753"/>
                <a:gridCol w="646584"/>
                <a:gridCol w="664922"/>
              </a:tblGrid>
              <a:tr h="10192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.И ребёнка   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№</a:t>
                      </a: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Звуковая культура речи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Словарь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Грамматический строй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Связная речь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Итоговый</a:t>
                      </a:r>
                      <a:r>
                        <a:rPr lang="ru-RU" sz="1600" baseline="0" dirty="0" smtClean="0"/>
                        <a:t> результат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Сент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Сент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Сент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Сент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Сент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17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1.Копачинский 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2.Москалёв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3.Коваленко 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4.Демидова 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5.Макарова П.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6.Кириченко 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7.Гайдук 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8.Бондарь 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9.Перелыгин 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10.Воронина 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4" y="785789"/>
          <a:ext cx="8786878" cy="561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4"/>
                <a:gridCol w="714380"/>
                <a:gridCol w="642945"/>
                <a:gridCol w="732240"/>
                <a:gridCol w="732240"/>
                <a:gridCol w="836474"/>
                <a:gridCol w="628005"/>
                <a:gridCol w="732240"/>
                <a:gridCol w="732240"/>
                <a:gridCol w="732240"/>
                <a:gridCol w="732240"/>
              </a:tblGrid>
              <a:tr h="869163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Итоговый результат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91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Требуется внимание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сепециалиста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9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Требуется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корректирующая работа педагога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9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уровень развития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9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развития выше среднего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69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Сентябрь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572560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Май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501122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«Назови одним словом»</a:t>
            </a:r>
            <a:endParaRPr lang="ru-RU" sz="5400" b="1" dirty="0"/>
          </a:p>
        </p:txBody>
      </p:sp>
      <p:pic>
        <p:nvPicPr>
          <p:cNvPr id="4" name="Содержимое 3" descr="8_html_4509df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514836"/>
            <a:ext cx="5786478" cy="4096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_html_6a684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7000924" cy="5138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p_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352105" cy="555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Качественные прилагательные</a:t>
            </a:r>
            <a:br>
              <a:rPr lang="ru-RU" sz="4000" b="1" dirty="0" smtClean="0"/>
            </a:br>
            <a:r>
              <a:rPr lang="ru-RU" sz="4000" b="1" dirty="0" smtClean="0"/>
              <a:t>«Какой у белки хвост?»</a:t>
            </a:r>
            <a:endParaRPr lang="ru-RU" sz="4000" b="1" dirty="0"/>
          </a:p>
        </p:txBody>
      </p:sp>
      <p:pic>
        <p:nvPicPr>
          <p:cNvPr id="4" name="Содержимое 3" descr="8_html_5e6b3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345995"/>
            <a:ext cx="6143668" cy="4261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Относительные прилагательные</a:t>
            </a:r>
            <a:br>
              <a:rPr lang="ru-RU" b="1" dirty="0" smtClean="0"/>
            </a:br>
            <a:r>
              <a:rPr lang="ru-RU" b="1" dirty="0" smtClean="0"/>
              <a:t>Как называется: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Фонарь, который можно носить в кармане;</a:t>
            </a:r>
          </a:p>
          <a:p>
            <a:pPr algn="ctr">
              <a:buNone/>
            </a:pPr>
            <a:r>
              <a:rPr lang="ru-RU" sz="4000" dirty="0" smtClean="0"/>
              <a:t>Магазин, в котором продают книги;</a:t>
            </a:r>
          </a:p>
          <a:p>
            <a:pPr algn="ctr">
              <a:buNone/>
            </a:pPr>
            <a:r>
              <a:rPr lang="ru-RU" sz="4000" dirty="0" smtClean="0"/>
              <a:t>Стол, за которым обедают.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1747</TotalTime>
  <Words>640</Words>
  <Application>Microsoft Office PowerPoint</Application>
  <PresentationFormat>Экран (4:3)</PresentationFormat>
  <Paragraphs>295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Мониторинг уровня сформированности у детей коммуникативных  умений</vt:lpstr>
      <vt:lpstr>Структура обследования</vt:lpstr>
      <vt:lpstr>Формирование словаря</vt:lpstr>
      <vt:lpstr>«Подбери слова противоположные по значению»</vt:lpstr>
      <vt:lpstr>«Назови одним словом»</vt:lpstr>
      <vt:lpstr>Слайд 6</vt:lpstr>
      <vt:lpstr>Слайд 7</vt:lpstr>
      <vt:lpstr>Качественные прилагательные «Какой у белки хвост?»</vt:lpstr>
      <vt:lpstr>Относительные прилагательные Как называется:</vt:lpstr>
      <vt:lpstr>Какой лист:</vt:lpstr>
      <vt:lpstr>Какой это день:</vt:lpstr>
      <vt:lpstr>Звуковая культура речи</vt:lpstr>
      <vt:lpstr>Сформированность звукопроизношения</vt:lpstr>
      <vt:lpstr>Слайд 14</vt:lpstr>
      <vt:lpstr>Слайд 15</vt:lpstr>
      <vt:lpstr>Слайд 16</vt:lpstr>
      <vt:lpstr>Сформированность фонематических процессов</vt:lpstr>
      <vt:lpstr>Задания:</vt:lpstr>
      <vt:lpstr>Слайд 19</vt:lpstr>
      <vt:lpstr>3. Услышать слово с заданным звуком</vt:lpstr>
      <vt:lpstr>4. Определить количество (гласных и согласных) звуков в слове </vt:lpstr>
      <vt:lpstr>5.Определить место заданного звука в слове</vt:lpstr>
      <vt:lpstr>Сформированность слоговой структуры слова.</vt:lpstr>
      <vt:lpstr>Двусложные слова</vt:lpstr>
      <vt:lpstr>Трёхсложные слова</vt:lpstr>
      <vt:lpstr>Четырёхсложные слова</vt:lpstr>
      <vt:lpstr>Слова со сложной слоговой структурой</vt:lpstr>
      <vt:lpstr>«Повтори словосочетания»</vt:lpstr>
      <vt:lpstr>«Повтори предложения»</vt:lpstr>
      <vt:lpstr>Грамматический строй речи</vt:lpstr>
      <vt:lpstr>Изменение по падежам Мальчик нарисовал кого?</vt:lpstr>
      <vt:lpstr>Мальчик работает чем?</vt:lpstr>
      <vt:lpstr>Изменение прилагательных по родам. Назови, какой по цвету этот предмет</vt:lpstr>
      <vt:lpstr>Изменение существительных среднего рода по числам</vt:lpstr>
      <vt:lpstr>Согласование существительных с числительными</vt:lpstr>
      <vt:lpstr>Изменение глаголов по временам.</vt:lpstr>
      <vt:lpstr>Словообразование</vt:lpstr>
      <vt:lpstr>Образование существительных с помощью уменьшительно – ласкательного суффикса</vt:lpstr>
      <vt:lpstr>Связная речь</vt:lpstr>
      <vt:lpstr>Слайд 40</vt:lpstr>
      <vt:lpstr>Слайд 41</vt:lpstr>
      <vt:lpstr>Мониторинг речевого развития</vt:lpstr>
      <vt:lpstr>Слайд 43</vt:lpstr>
      <vt:lpstr>Слайд 44</vt:lpstr>
      <vt:lpstr>Сентябрь</vt:lpstr>
      <vt:lpstr>Май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речевого развития старших дошкольников с ОНР.</dc:title>
  <dc:creator>Юра</dc:creator>
  <cp:lastModifiedBy>Юра</cp:lastModifiedBy>
  <cp:revision>51</cp:revision>
  <dcterms:created xsi:type="dcterms:W3CDTF">2013-04-21T23:25:25Z</dcterms:created>
  <dcterms:modified xsi:type="dcterms:W3CDTF">2013-05-15T23:56:55Z</dcterms:modified>
</cp:coreProperties>
</file>