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58" r:id="rId4"/>
    <p:sldId id="268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70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8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9B4124-6BE6-45AF-AD97-BCE4380AE8B3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1C2FE3-7218-47BB-86BD-FB0E5FDFDA6A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4">
                  <a:lumMod val="75000"/>
                </a:schemeClr>
              </a:solidFill>
            </a:rPr>
            <a:t>Нетрадиционные техники в развитии мелкой моторики детей</a:t>
          </a:r>
          <a:endParaRPr lang="ru-RU" b="1" dirty="0">
            <a:solidFill>
              <a:schemeClr val="accent4">
                <a:lumMod val="75000"/>
              </a:schemeClr>
            </a:solidFill>
          </a:endParaRPr>
        </a:p>
      </dgm:t>
    </dgm:pt>
    <dgm:pt modelId="{A8B8EF76-FBDC-4AAE-8A2D-42D2FB7B1D03}" type="parTrans" cxnId="{2DC6E9E2-E05A-46FB-8773-9B86F78EDF88}">
      <dgm:prSet/>
      <dgm:spPr/>
      <dgm:t>
        <a:bodyPr/>
        <a:lstStyle/>
        <a:p>
          <a:endParaRPr lang="ru-RU"/>
        </a:p>
      </dgm:t>
    </dgm:pt>
    <dgm:pt modelId="{B43B8264-2723-4E6B-BA2B-E9B6B3B4126D}" type="sibTrans" cxnId="{2DC6E9E2-E05A-46FB-8773-9B86F78EDF88}">
      <dgm:prSet/>
      <dgm:spPr/>
      <dgm:t>
        <a:bodyPr/>
        <a:lstStyle/>
        <a:p>
          <a:endParaRPr lang="ru-RU"/>
        </a:p>
      </dgm:t>
    </dgm:pt>
    <dgm:pt modelId="{DF2A59C4-8C35-4892-99D2-A97D0756F658}" type="pres">
      <dgm:prSet presAssocID="{8E9B4124-6BE6-45AF-AD97-BCE4380AE8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26D48E-BCA8-48FE-AA3E-B4362B855A24}" type="pres">
      <dgm:prSet presAssocID="{E31C2FE3-7218-47BB-86BD-FB0E5FDFDA6A}" presName="boxAndChildren" presStyleCnt="0"/>
      <dgm:spPr/>
    </dgm:pt>
    <dgm:pt modelId="{8663FC23-C0AA-4FB0-B735-5B8A42B07E81}" type="pres">
      <dgm:prSet presAssocID="{E31C2FE3-7218-47BB-86BD-FB0E5FDFDA6A}" presName="parentTextBox" presStyleLbl="node1" presStyleIdx="0" presStyleCnt="1" custLinFactNeighborX="-877" custLinFactNeighborY="21592"/>
      <dgm:spPr/>
      <dgm:t>
        <a:bodyPr/>
        <a:lstStyle/>
        <a:p>
          <a:endParaRPr lang="ru-RU"/>
        </a:p>
      </dgm:t>
    </dgm:pt>
  </dgm:ptLst>
  <dgm:cxnLst>
    <dgm:cxn modelId="{2DC6E9E2-E05A-46FB-8773-9B86F78EDF88}" srcId="{8E9B4124-6BE6-45AF-AD97-BCE4380AE8B3}" destId="{E31C2FE3-7218-47BB-86BD-FB0E5FDFDA6A}" srcOrd="0" destOrd="0" parTransId="{A8B8EF76-FBDC-4AAE-8A2D-42D2FB7B1D03}" sibTransId="{B43B8264-2723-4E6B-BA2B-E9B6B3B4126D}"/>
    <dgm:cxn modelId="{8B7C4300-8984-4538-91B1-59569B0F3DAF}" type="presOf" srcId="{E31C2FE3-7218-47BB-86BD-FB0E5FDFDA6A}" destId="{8663FC23-C0AA-4FB0-B735-5B8A42B07E81}" srcOrd="0" destOrd="0" presId="urn:microsoft.com/office/officeart/2005/8/layout/process4"/>
    <dgm:cxn modelId="{1174C367-6D4D-4087-952D-A6B1E4B49789}" type="presOf" srcId="{8E9B4124-6BE6-45AF-AD97-BCE4380AE8B3}" destId="{DF2A59C4-8C35-4892-99D2-A97D0756F658}" srcOrd="0" destOrd="0" presId="urn:microsoft.com/office/officeart/2005/8/layout/process4"/>
    <dgm:cxn modelId="{09E967DD-C2F3-423C-AD37-FE3180016680}" type="presParOf" srcId="{DF2A59C4-8C35-4892-99D2-A97D0756F658}" destId="{2E26D48E-BCA8-48FE-AA3E-B4362B855A24}" srcOrd="0" destOrd="0" presId="urn:microsoft.com/office/officeart/2005/8/layout/process4"/>
    <dgm:cxn modelId="{A403DF4D-DA91-44E5-91B7-1CD45E1B86D2}" type="presParOf" srcId="{2E26D48E-BCA8-48FE-AA3E-B4362B855A24}" destId="{8663FC23-C0AA-4FB0-B735-5B8A42B07E8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3FC23-C0AA-4FB0-B735-5B8A42B07E81}">
      <dsp:nvSpPr>
        <dsp:cNvPr id="0" name=""/>
        <dsp:cNvSpPr/>
      </dsp:nvSpPr>
      <dsp:spPr>
        <a:xfrm>
          <a:off x="0" y="0"/>
          <a:ext cx="8143932" cy="1323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accent4">
                  <a:lumMod val="75000"/>
                </a:schemeClr>
              </a:solidFill>
            </a:rPr>
            <a:t>Нетрадиционные техники в развитии мелкой моторики детей</a:t>
          </a:r>
          <a:endParaRPr lang="ru-RU" sz="31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0" y="0"/>
        <a:ext cx="8143932" cy="1323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80AF-1DCF-4D42-8753-510E77C25A71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05F0B3-C7EC-47F3-9C2B-FDC3127ED6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80AF-1DCF-4D42-8753-510E77C25A71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F0B3-C7EC-47F3-9C2B-FDC3127ED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80AF-1DCF-4D42-8753-510E77C25A71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F0B3-C7EC-47F3-9C2B-FDC3127ED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CC80AF-1DCF-4D42-8753-510E77C25A71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C05F0B3-C7EC-47F3-9C2B-FDC3127ED6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80AF-1DCF-4D42-8753-510E77C25A71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F0B3-C7EC-47F3-9C2B-FDC3127ED6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80AF-1DCF-4D42-8753-510E77C25A71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F0B3-C7EC-47F3-9C2B-FDC3127ED6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F0B3-C7EC-47F3-9C2B-FDC3127ED6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80AF-1DCF-4D42-8753-510E77C25A71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80AF-1DCF-4D42-8753-510E77C25A71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F0B3-C7EC-47F3-9C2B-FDC3127ED6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80AF-1DCF-4D42-8753-510E77C25A71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F0B3-C7EC-47F3-9C2B-FDC3127ED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CC80AF-1DCF-4D42-8753-510E77C25A71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C05F0B3-C7EC-47F3-9C2B-FDC3127ED6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80AF-1DCF-4D42-8753-510E77C25A71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05F0B3-C7EC-47F3-9C2B-FDC3127ED6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4CC80AF-1DCF-4D42-8753-510E77C25A71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C05F0B3-C7EC-47F3-9C2B-FDC3127ED6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571472" y="2143116"/>
          <a:ext cx="8143932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та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2910" y="1071546"/>
            <a:ext cx="2643206" cy="19824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43240" y="500042"/>
            <a:ext cx="3216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Открытка </a:t>
            </a:r>
            <a:r>
              <a:rPr lang="ru-RU" b="1" i="1" dirty="0" smtClean="0">
                <a:solidFill>
                  <a:srgbClr val="FFFF00"/>
                </a:solidFill>
              </a:rPr>
              <a:t>«С новым годом»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121442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Цель:</a:t>
            </a:r>
            <a:r>
              <a:rPr lang="ru-RU" dirty="0" smtClean="0"/>
              <a:t> научить отрывать  кусочки  гофрированной бумаги от полоски, сминать комочки, нарезать бахрому на полоске бумаги не перерезая ее, </a:t>
            </a:r>
            <a:r>
              <a:rPr lang="ru-RU" dirty="0" err="1" smtClean="0"/>
              <a:t>прод</a:t>
            </a:r>
            <a:r>
              <a:rPr lang="ru-RU" dirty="0" smtClean="0"/>
              <a:t>. учить  вытягивать « пушинку» ваты.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3500438"/>
            <a:ext cx="2387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Техника выполнения</a:t>
            </a:r>
            <a:endParaRPr lang="ru-RU" u="sng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скопировано 28 10 11 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286256"/>
            <a:ext cx="2095515" cy="1571636"/>
          </a:xfrm>
          <a:prstGeom prst="rect">
            <a:avLst/>
          </a:prstGeom>
        </p:spPr>
      </p:pic>
      <p:pic>
        <p:nvPicPr>
          <p:cNvPr id="7" name="Рисунок 6" descr="скопировано 28 10 11 0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4357694"/>
            <a:ext cx="2000263" cy="150019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57818" y="3214686"/>
            <a:ext cx="32861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Развитие </a:t>
            </a:r>
            <a:r>
              <a:rPr lang="ru-RU" dirty="0" err="1" smtClean="0"/>
              <a:t>сжимательных</a:t>
            </a:r>
            <a:r>
              <a:rPr lang="ru-RU" dirty="0" smtClean="0"/>
              <a:t> движений пальцев рук , глазомера, точности движения, силы нажатия, умение действовать синхронно пальцами обеих рук.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ергей\Desktop\для презентации\DSC032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89" y="404664"/>
            <a:ext cx="3703679" cy="333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ергей\Desktop\для презентации\DSC033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42764"/>
            <a:ext cx="4416542" cy="331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0112" y="548680"/>
            <a:ext cx="2713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«23 февраля»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25310" y="6381328"/>
            <a:ext cx="232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Способ №2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0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опировано 231011 1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596" y="642918"/>
            <a:ext cx="2857520" cy="21431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00364" y="214290"/>
            <a:ext cx="3803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«Открытка  маме на 8 марта»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928670"/>
            <a:ext cx="45005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Цель : научить  закручивать полоску бумаги  на спичку с прорезью (для бумаги),сдавливать ролл пальцами . Продолжать  учить нарезать бахрому на широкой полосе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928934"/>
            <a:ext cx="2602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Техника выполнения</a:t>
            </a:r>
            <a:endParaRPr lang="ru-RU" b="1" u="sng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скопировано 28 10 11 0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429000"/>
            <a:ext cx="1643074" cy="1232305"/>
          </a:xfrm>
          <a:prstGeom prst="rect">
            <a:avLst/>
          </a:prstGeom>
        </p:spPr>
      </p:pic>
      <p:pic>
        <p:nvPicPr>
          <p:cNvPr id="7" name="Рисунок 6" descr="скопировано 28 10 11 0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3429000"/>
            <a:ext cx="1643074" cy="1232306"/>
          </a:xfrm>
          <a:prstGeom prst="rect">
            <a:avLst/>
          </a:prstGeom>
        </p:spPr>
      </p:pic>
      <p:pic>
        <p:nvPicPr>
          <p:cNvPr id="8" name="Рисунок 7" descr="скопировано 28 10 11 0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5072074"/>
            <a:ext cx="1643073" cy="1232304"/>
          </a:xfrm>
          <a:prstGeom prst="rect">
            <a:avLst/>
          </a:prstGeom>
        </p:spPr>
      </p:pic>
      <p:pic>
        <p:nvPicPr>
          <p:cNvPr id="9" name="Рисунок 8" descr="фото 0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4612" y="5072074"/>
            <a:ext cx="1643074" cy="123230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500694" y="3000372"/>
            <a:ext cx="28575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Развивает  моторику, зрительно – двигательную активность,  сноровку, глазомер, умение фиксировать внимание на выполнении, контролировать нажатие пальцев рук при скручивании и формировании форм.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ергей\Desktop\для презентации\DSC033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34570"/>
            <a:ext cx="4440493" cy="333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ергей\Desktop\для презентации\DSC033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3" y="548680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00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1257" y="1541158"/>
            <a:ext cx="302433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Спасибо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7220" y="2941493"/>
            <a:ext cx="86550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за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4322615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внимание !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1840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71480"/>
            <a:ext cx="742955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В  последнее время, когда компьютер занимает большую часть нашей жизни, необходимость в общении с ребенком снизилась. </a:t>
            </a:r>
          </a:p>
          <a:p>
            <a:pPr algn="just"/>
            <a:r>
              <a:rPr lang="ru-RU" sz="1400" dirty="0" smtClean="0"/>
              <a:t>Сейчас многие родители считают ненужным уделять больше внимания ребенку, потому  что в компьютере он найдет, чем себя занять. Вот поэтому выросло количество детей  с недоразвитием речи  и   слабой мелкой моторикой пальцев рук.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Неполноценная речевая деятельность накладывает отпечаток на формирование сенсорной, интеллектуальной сферы, отмечается неустойчивость внимания, страдает продуктивность запоминания.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</a:t>
            </a:r>
            <a:r>
              <a:rPr lang="ru-RU" sz="1400" b="1" u="sng" dirty="0" smtClean="0"/>
              <a:t>Цель развития мелкой моторики</a:t>
            </a:r>
          </a:p>
          <a:p>
            <a:pPr algn="just"/>
            <a:r>
              <a:rPr lang="ru-RU" sz="1400" dirty="0" smtClean="0"/>
              <a:t>Почему так важно развивать мелкую моторику? Дело в том , что в головном мозге человека центры, отвечающие за речь и движение пальцев рук расположены очень близко. Стимулируя тонкую моторику и активизируя тем самым соответствующие отделы мозга, мы активизируем и соседние  зоны, отвечающие за речь.</a:t>
            </a:r>
          </a:p>
          <a:p>
            <a:pPr algn="just"/>
            <a:r>
              <a:rPr lang="ru-RU" sz="1400" dirty="0" smtClean="0"/>
              <a:t>На основе исследования было выявлено, что:</a:t>
            </a:r>
          </a:p>
          <a:p>
            <a:pPr algn="just"/>
            <a:r>
              <a:rPr lang="ru-RU" sz="1400" dirty="0" smtClean="0"/>
              <a:t>-если развитие движений пальцев соответствует возрасту, то и речевое развитие находится в пределах нормы.</a:t>
            </a:r>
          </a:p>
          <a:p>
            <a:pPr algn="just"/>
            <a:r>
              <a:rPr lang="ru-RU" sz="1400" dirty="0" smtClean="0"/>
              <a:t>-если развитие движений пальцев отстает, то задерживается и речевое развитие, хотя общая моторика при этом может быть нормальной и даже выше нормы.</a:t>
            </a:r>
          </a:p>
          <a:p>
            <a:pPr algn="just"/>
            <a:r>
              <a:rPr lang="ru-RU" sz="1400" dirty="0" smtClean="0"/>
              <a:t>Только через осязание ребенок познает мир . У него  появляется потребность узнавать его . 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Пока  ребенок маленький он  знакомиться со всем, что его окружает через руки , рот. Но вот ваш малыш вырос и скоро ему идти в школу. Его мозг должен быть готов к принятию учебных заданий, а рука к письму.</a:t>
            </a:r>
          </a:p>
          <a:p>
            <a:pPr algn="just"/>
            <a:r>
              <a:rPr lang="ru-RU" sz="1400" dirty="0" smtClean="0"/>
              <a:t>Развить мелкую моторику пальцев рук помогают конструирование , мозаика, шитье, лепка, рисование, аппликация.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00042"/>
            <a:ext cx="78581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Все эти виды деятельности неразрывно связаны с  развитием мышления, воображения, памяти, речи , моторики.</a:t>
            </a:r>
          </a:p>
          <a:p>
            <a:pPr algn="just"/>
            <a:r>
              <a:rPr lang="ru-RU" dirty="0" smtClean="0"/>
              <a:t>Остановимся на аппликации. Что же надо сделать  ,что бы ребенок стал им заниматься? Прежде нужна  мотивация. Ребенка нужно заинтересовать (это будет подарок  для  его уголка).</a:t>
            </a:r>
          </a:p>
          <a:p>
            <a:pPr algn="just"/>
            <a:r>
              <a:rPr lang="ru-RU" dirty="0" smtClean="0"/>
              <a:t>Аппликацию можно сделать из различных материалов: ваты, крупы, мелко нарезанных ниток, шнурков. Это все способствует развитию мелкой моторики и творчества детей. Главное - дать ребенку возможность придумать и предложить свои варианты,   что из этого материала можно сделать. Например:  предложить шнурки. Сначала ребенку трудно оторваться от прямого назначения шнурков и он предлагает использовать их для шнуровки в одежде, завязывания волос вместо бантов,</a:t>
            </a:r>
            <a:r>
              <a:rPr lang="en-US" dirty="0" smtClean="0"/>
              <a:t> </a:t>
            </a:r>
            <a:r>
              <a:rPr lang="ru-RU" dirty="0" smtClean="0"/>
              <a:t>  связывание ими  предметы.</a:t>
            </a:r>
            <a:r>
              <a:rPr lang="en-US" dirty="0" smtClean="0"/>
              <a:t> </a:t>
            </a:r>
            <a:r>
              <a:rPr lang="ru-RU" dirty="0" smtClean="0"/>
              <a:t>Но обсудив свойства  данного материала (цвет, форму, фактуру ,способность приклеиваться) ребенок приходит к выводу, что их можно использовать в аппликации.</a:t>
            </a:r>
          </a:p>
          <a:p>
            <a:pPr algn="just"/>
            <a:r>
              <a:rPr lang="ru-RU" dirty="0" smtClean="0"/>
              <a:t>На примере видно, что обсуждение , экспериментирование с материалом способствует развитие речи, мелкой моторики пальцев рук, творчество детей.</a:t>
            </a:r>
          </a:p>
          <a:p>
            <a:pPr algn="just"/>
            <a:r>
              <a:rPr lang="ru-RU" dirty="0" smtClean="0"/>
              <a:t>Важно  работу начинать от простого  с постепенным переходом к сложному, только когда ребенок овладеет необходимыми навыками и умениями.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1287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Аппликация и ручной труд развивают:</a:t>
            </a:r>
          </a:p>
          <a:p>
            <a:endParaRPr lang="ru-RU" b="1" dirty="0"/>
          </a:p>
          <a:p>
            <a:r>
              <a:rPr lang="ru-RU" b="1" dirty="0"/>
              <a:t>1 Мелкую моторику : обрывание, </a:t>
            </a:r>
            <a:r>
              <a:rPr lang="ru-RU" b="1" dirty="0" err="1"/>
              <a:t>сминание</a:t>
            </a:r>
            <a:r>
              <a:rPr lang="ru-RU" b="1" dirty="0"/>
              <a:t>, вытягивание, накручивание, использование ножниц, сгибание.</a:t>
            </a:r>
          </a:p>
          <a:p>
            <a:r>
              <a:rPr lang="ru-RU" b="1" dirty="0"/>
              <a:t>2 Тактильное восприятие – фактура материала: гладкость, шероховатость, легкость или тяжесть, упругость, мягкость, на ощупь толстая или тонкая.</a:t>
            </a:r>
          </a:p>
          <a:p>
            <a:r>
              <a:rPr lang="ru-RU" b="1" dirty="0"/>
              <a:t>3 Математические представления :пространственное положение предмета (справа, слева, в середине), величина (количество материала для выполнения данной работы).</a:t>
            </a:r>
          </a:p>
          <a:p>
            <a:r>
              <a:rPr lang="ru-RU" b="1" dirty="0"/>
              <a:t>4 Художественный вкус : использование цветов, подбор красивых сочетаний.</a:t>
            </a:r>
          </a:p>
          <a:p>
            <a:r>
              <a:rPr lang="ru-RU" b="1" dirty="0">
                <a:solidFill>
                  <a:srgbClr val="FFFF00"/>
                </a:solidFill>
              </a:rPr>
              <a:t>5 Речь: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FFFF00"/>
                </a:solidFill>
              </a:rPr>
              <a:t>  обогащение словаря (все свои действия ребенок проговаривает)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FFFF00"/>
                </a:solidFill>
              </a:rPr>
              <a:t> грамматического строя речи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FFFF00"/>
                </a:solidFill>
              </a:rPr>
              <a:t> связной речи </a:t>
            </a:r>
          </a:p>
          <a:p>
            <a:pPr>
              <a:buFontTx/>
              <a:buChar char="-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83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опировано 28 10 11 0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85786" y="785794"/>
            <a:ext cx="3986202" cy="29896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786" y="392906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Техника выполнения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64" y="21429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«Осенние  деревья»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121442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Содержимое 4" descr="скопировано 28 10 11 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786322"/>
            <a:ext cx="2190765" cy="1643074"/>
          </a:xfrm>
          <a:prstGeom prst="rect">
            <a:avLst/>
          </a:prstGeom>
        </p:spPr>
      </p:pic>
      <p:pic>
        <p:nvPicPr>
          <p:cNvPr id="8" name="Содержимое 5" descr="скопировано 28 10 11 0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4838" y="4786322"/>
            <a:ext cx="2238666" cy="16741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86380" y="128586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28567" y="685695"/>
            <a:ext cx="3357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Цель: научить отрывать мелкие кусочки бумаги от целого куска, приклеивать в произвольном  порядке.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5008" y="4572008"/>
            <a:ext cx="30003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Развитие тонкой моторики пальцев рук, самомассаж кончиков пальцев, развитие глазомера, координации движений.</a:t>
            </a:r>
            <a:endParaRPr lang="ru-RU" dirty="0"/>
          </a:p>
        </p:txBody>
      </p:sp>
      <p:pic>
        <p:nvPicPr>
          <p:cNvPr id="12" name="Picture 2" descr="C:\Users\Сергей\Desktop\для презентации\DSC031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229" y="2617031"/>
            <a:ext cx="2319732" cy="173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709229" y="2213904"/>
            <a:ext cx="322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Перелетные птицы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алдай 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4" y="785794"/>
            <a:ext cx="3714776" cy="27860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43306" y="214290"/>
            <a:ext cx="2457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«Дикие животные»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1643050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Цель: научить обрывать бумагу по  контуру, нарисованному по шаблону.</a:t>
            </a:r>
            <a:endParaRPr lang="ru-RU" dirty="0"/>
          </a:p>
        </p:txBody>
      </p:sp>
      <p:pic>
        <p:nvPicPr>
          <p:cNvPr id="5" name="Рисунок 4" descr="скопировано 28 10 11 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697024"/>
            <a:ext cx="2214578" cy="1660934"/>
          </a:xfrm>
          <a:prstGeom prst="rect">
            <a:avLst/>
          </a:prstGeom>
        </p:spPr>
      </p:pic>
      <p:pic>
        <p:nvPicPr>
          <p:cNvPr id="6" name="Рисунок 5" descr="скопировано 28 10 11 0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4714884"/>
            <a:ext cx="2286016" cy="16498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0100" y="3929066"/>
            <a:ext cx="2387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Техника выполнения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57818" y="4429132"/>
            <a:ext cx="31432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Развитие координации движения, зрительно – двигательной активности, точности движения, плавности при обрывании, расслаблении  мышц пальцев рук.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опировано 28 10 11 05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95409" y="2047076"/>
            <a:ext cx="2341284" cy="17559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43306" y="357166"/>
            <a:ext cx="1643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«Варежки»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928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Цель: научить  обводить по шаблону, выкладывать, отмерять, отрезать  и приклеивать по линии шнурок.</a:t>
            </a:r>
            <a:endParaRPr lang="ru-RU" dirty="0"/>
          </a:p>
        </p:txBody>
      </p:sp>
      <p:pic>
        <p:nvPicPr>
          <p:cNvPr id="6" name="Рисунок 5" descr="скопировано 28 10 11 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357694"/>
            <a:ext cx="1857388" cy="1393041"/>
          </a:xfrm>
          <a:prstGeom prst="rect">
            <a:avLst/>
          </a:prstGeom>
        </p:spPr>
      </p:pic>
      <p:pic>
        <p:nvPicPr>
          <p:cNvPr id="7" name="Рисунок 6" descr="скопировано 28 10 11 0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5143513"/>
            <a:ext cx="1714512" cy="1285884"/>
          </a:xfrm>
          <a:prstGeom prst="rect">
            <a:avLst/>
          </a:prstGeom>
        </p:spPr>
      </p:pic>
      <p:pic>
        <p:nvPicPr>
          <p:cNvPr id="8" name="Рисунок 7" descr="скопировано 28 10 11 0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108" y="4786322"/>
            <a:ext cx="1785950" cy="133946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14348" y="3786190"/>
            <a:ext cx="2387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Техника выполнения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388" y="4000504"/>
            <a:ext cx="22146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Развитие мелкой моторики  рук, глазомера, тактильного восприятия(плотность, гибкость материала), координации движений.</a:t>
            </a:r>
            <a:endParaRPr lang="ru-RU" dirty="0"/>
          </a:p>
        </p:txBody>
      </p:sp>
      <p:pic>
        <p:nvPicPr>
          <p:cNvPr id="2050" name="Picture 2" descr="C:\Users\Сергей\Desktop\для презентации\DSC0317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82" y="940827"/>
            <a:ext cx="3840949" cy="288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опировано 28 10 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2910" y="785794"/>
            <a:ext cx="3524274" cy="26432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00430" y="285728"/>
            <a:ext cx="1744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«Зимний лес»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7698" y="82362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Цель</a:t>
            </a:r>
            <a:r>
              <a:rPr lang="ru-RU" dirty="0" smtClean="0"/>
              <a:t>: научить использовать в работе материал разный по фактуре, вытягивать кусочки ваты , продолжать учить работать с ножницами</a:t>
            </a:r>
            <a:endParaRPr lang="ru-RU" dirty="0"/>
          </a:p>
        </p:txBody>
      </p:sp>
      <p:pic>
        <p:nvPicPr>
          <p:cNvPr id="6" name="Рисунок 5" descr="скопировано 28 10 11 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357694"/>
            <a:ext cx="1714512" cy="1285884"/>
          </a:xfrm>
          <a:prstGeom prst="rect">
            <a:avLst/>
          </a:prstGeom>
        </p:spPr>
      </p:pic>
      <p:pic>
        <p:nvPicPr>
          <p:cNvPr id="7" name="Рисунок 6" descr="скопировано 28 10 11 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4857761"/>
            <a:ext cx="1643074" cy="1232306"/>
          </a:xfrm>
          <a:prstGeom prst="rect">
            <a:avLst/>
          </a:prstGeom>
        </p:spPr>
      </p:pic>
      <p:pic>
        <p:nvPicPr>
          <p:cNvPr id="9" name="Рисунок 8" descr="скопировано 28 10 11 0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82" y="5286388"/>
            <a:ext cx="1619261" cy="121444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572132" y="4286256"/>
            <a:ext cx="34289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Развитие мелкой моторики пальцев рук, тактильного восприятия, умение вытягивать кусочек легкими, плавными движениями без усилий, расслабление мышц рук и пальцев.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3786190"/>
            <a:ext cx="2387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Техника выполнения</a:t>
            </a:r>
            <a:endParaRPr lang="ru-RU" u="sng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Сергей\Desktop\для презентации\DSC0329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510" y="2257017"/>
            <a:ext cx="2285118" cy="171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ки 02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1472" y="714356"/>
            <a:ext cx="3278713" cy="24590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43240" y="142852"/>
            <a:ext cx="1652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«23 февраля»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121442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Цель: научить насыпать сверху на клей  крупу (пшено, перловка), брать щепотку крупы и раскладывать  в пределах контура</a:t>
            </a:r>
            <a:endParaRPr lang="ru-RU" dirty="0"/>
          </a:p>
        </p:txBody>
      </p:sp>
      <p:pic>
        <p:nvPicPr>
          <p:cNvPr id="5" name="Рисунок 4" descr="скопировано 28 10 11 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4286256"/>
            <a:ext cx="2476518" cy="18573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57686" y="4214818"/>
            <a:ext cx="35718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Развитие мелкой моторики, координации  и точности движений, самомассаж подушечек пальцев, умение соединять большой палец с указательным и средним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3500438"/>
            <a:ext cx="2387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Техника выполнения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6453336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способ №1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246</TotalTime>
  <Words>917</Words>
  <Application>Microsoft Office PowerPoint</Application>
  <PresentationFormat>Экран (4:3)</PresentationFormat>
  <Paragraphs>62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Constantia</vt:lpstr>
      <vt:lpstr>Wingdings 2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26</cp:revision>
  <dcterms:created xsi:type="dcterms:W3CDTF">2012-02-07T17:13:43Z</dcterms:created>
  <dcterms:modified xsi:type="dcterms:W3CDTF">2013-11-13T13:55:01Z</dcterms:modified>
</cp:coreProperties>
</file>