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DA566BD-2112-48FE-B21A-A163070DBBB1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99EFF8-98C9-40FF-9B00-E970583FE2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742"/>
            <a:ext cx="9108504" cy="683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 в школу!!!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595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124744"/>
            <a:ext cx="8715435" cy="525658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400" b="1" dirty="0" smtClean="0"/>
              <a:t>Составными компонентами психологической готовности являются: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sz="3800" dirty="0" smtClean="0"/>
              <a:t>- </a:t>
            </a:r>
            <a:r>
              <a:rPr lang="ru-RU" sz="3800" b="1" dirty="0" smtClean="0"/>
              <a:t>Мотивационно-личностная -</a:t>
            </a:r>
            <a:r>
              <a:rPr lang="ru-RU" sz="3800" dirty="0" smtClean="0"/>
              <a:t> желание учиться, положительное отношение к школе, стремление занять позицию школьника, принять на себя обязанности ученика. Потребность в общении, умение подчиняться правилам и интересам группы, способность устанавливать отношения с другими детьми и взрослыми.</a:t>
            </a:r>
          </a:p>
          <a:p>
            <a:pPr marL="0" indent="0">
              <a:buNone/>
            </a:pPr>
            <a:endParaRPr lang="ru-RU" sz="3800" dirty="0" smtClean="0"/>
          </a:p>
          <a:p>
            <a:r>
              <a:rPr lang="ru-RU" sz="3800" dirty="0" smtClean="0"/>
              <a:t> </a:t>
            </a:r>
            <a:r>
              <a:rPr lang="ru-RU" sz="3800" b="1" dirty="0" smtClean="0"/>
              <a:t>- Интеллектуальная готовность </a:t>
            </a:r>
            <a:r>
              <a:rPr lang="ru-RU" sz="3800" dirty="0" smtClean="0"/>
              <a:t>- дифференцированное восприятие, концентрация внимания, необходимый уровень развития мыслительных процессов, смысловое запоминание, хорошо развитая речь, запас конкретных знаний, развитие тонкой моторики руки и зрительно-двигательной координации.</a:t>
            </a:r>
          </a:p>
          <a:p>
            <a:endParaRPr lang="ru-RU" sz="3800" dirty="0" smtClean="0"/>
          </a:p>
          <a:p>
            <a:r>
              <a:rPr lang="ru-RU" sz="3800" dirty="0" smtClean="0"/>
              <a:t> </a:t>
            </a:r>
            <a:r>
              <a:rPr lang="ru-RU" sz="3800" b="1" dirty="0" smtClean="0"/>
              <a:t>- Волевая готовность </a:t>
            </a:r>
            <a:r>
              <a:rPr lang="ru-RU" sz="3800" dirty="0" smtClean="0"/>
              <a:t>- способность управлять своим поведением, организованность, умение планировать свои действия, осуществлять самоконтроль.</a:t>
            </a:r>
          </a:p>
          <a:p>
            <a:endParaRPr lang="ru-RU" sz="3800" dirty="0" smtClean="0"/>
          </a:p>
          <a:p>
            <a:r>
              <a:rPr lang="ru-RU" sz="3800" dirty="0" smtClean="0"/>
              <a:t> - </a:t>
            </a:r>
            <a:r>
              <a:rPr lang="ru-RU" sz="3800" b="1" dirty="0" smtClean="0"/>
              <a:t>Физическая готовность </a:t>
            </a:r>
            <a:r>
              <a:rPr lang="ru-RU" sz="3800" dirty="0" smtClean="0"/>
              <a:t>- развитие двигательных навыков и качеств, потребность в различных видах двигательной деятельности, высокую физическую работоспособность, прочные культурно - гигиенические навыки и, конечно же, общее состояние здоровья ребенка.</a:t>
            </a:r>
          </a:p>
          <a:p>
            <a:endParaRPr lang="ru-RU" sz="3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Успехи ребенка в школе во многом определяются его психологической готовностью к систематическому обучению.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60384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1844824"/>
            <a:ext cx="8286808" cy="475252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6200" b="1" dirty="0" smtClean="0"/>
              <a:t>Записывайте </a:t>
            </a:r>
            <a:r>
              <a:rPr lang="ru-RU" sz="6200" b="1" dirty="0"/>
              <a:t>ребенка  в секции за год до учебы.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6200" b="1" dirty="0" smtClean="0"/>
              <a:t>Оценивайте </a:t>
            </a:r>
            <a:r>
              <a:rPr lang="ru-RU" sz="6200" b="1" dirty="0"/>
              <a:t>объективно возможности и способности своего </a:t>
            </a:r>
            <a:r>
              <a:rPr lang="ru-RU" sz="6200" b="1" dirty="0" smtClean="0"/>
              <a:t>ребёнка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6200" b="1" dirty="0" smtClean="0"/>
              <a:t>Больше </a:t>
            </a:r>
            <a:r>
              <a:rPr lang="ru-RU" sz="6200" b="1" dirty="0"/>
              <a:t>всего на свете в течение первого года учёбы ваш малыш нуждается в поддержке.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6200" b="1" dirty="0" smtClean="0"/>
              <a:t>И </a:t>
            </a:r>
            <a:r>
              <a:rPr lang="ru-RU" sz="6200" b="1" dirty="0"/>
              <a:t>если вы хотите, чтобы из него вырос спокойный и уверенный в себе человек, обязательно хвалите его.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sz="6200" b="1" dirty="0" smtClean="0"/>
              <a:t>Проявляйте </a:t>
            </a:r>
            <a:r>
              <a:rPr lang="ru-RU" sz="6200" b="1" dirty="0"/>
              <a:t>интерес к занятиям, поддерживайте, не ругайте за двойки и грязь в тетради. </a:t>
            </a:r>
          </a:p>
          <a:p>
            <a:pPr marL="0" indent="0">
              <a:lnSpc>
                <a:spcPct val="170000"/>
              </a:lnSpc>
              <a:buNone/>
            </a:pPr>
            <a:endParaRPr lang="ru-RU" sz="35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Общие рекомендации родителям будущих первоклассникам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6959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71612"/>
            <a:ext cx="8215369" cy="48577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b="1" dirty="0" smtClean="0"/>
              <a:t>Испытывайте </a:t>
            </a:r>
            <a:r>
              <a:rPr lang="ru-RU" b="1" dirty="0" smtClean="0"/>
              <a:t>уважение к ребёнку как к личности.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b="1" dirty="0" smtClean="0"/>
              <a:t>Сохраняйте </a:t>
            </a:r>
            <a:r>
              <a:rPr lang="ru-RU" b="1" dirty="0" smtClean="0"/>
              <a:t>доброжелательную эмоциональную атмосферу в семье.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b="1" dirty="0" smtClean="0"/>
              <a:t>Развивайте  и поддерживайте интерес ребёнка к обучению.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b="1" dirty="0" smtClean="0"/>
              <a:t>Убеждайте ребёнка соблюдать правила поддерживания здоровья, развития необходимых для этого навыков.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b="1" dirty="0" smtClean="0"/>
              <a:t>Поощряйте успехи («Ты сможешь, ты способен»), не акцентируйте внимание на неудачах при обучении.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ru-RU" b="1" dirty="0" smtClean="0"/>
              <a:t>Не требуйте любой ценой только высоких результатов и оценок.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034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Общие рекомендации родителям будущих первоклассникам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333375"/>
            <a:ext cx="8280400" cy="626427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925" y="116632"/>
            <a:ext cx="8712968" cy="626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Объясняйте, как важно получать новые знания и развивать свои способности.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Не наказывайте ребёнка ограничением его двигательной активности (не запрещать гулять вместе с другими детьми на свежем воздухе).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Строго придерживайтесь режима дня.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Перенесите на субботу просмотр телевизионных передач, компьютерные игры (с целью ограничения времени пребывания в статичной позе).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Совершайте в выходные дни семейные прогулки на свежем воздухе, выезды на природу, по возможности организовывайте  посещение бассейна.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Во время домашнего задания (не более 90 минут) проводите физкультминутки, следите за осанкой ребёнка. </a:t>
            </a:r>
          </a:p>
        </p:txBody>
      </p:sp>
    </p:spTree>
    <p:extLst>
      <p:ext uri="{BB962C8B-B14F-4D97-AF65-F5344CB8AC3E}">
        <p14:creationId xmlns:p14="http://schemas.microsoft.com/office/powerpoint/2010/main" xmlns="" val="244548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14356"/>
            <a:ext cx="8786874" cy="558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Следите, чтобы после школы ребёнок гулял на свежем воздухе 30 – 60 минут.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Обеспечьте отход ребенка ко сну не позже 21.00.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За 10 минут до отхода ребёнка ко сну проветривайте комнату.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Для снятия возбуждения перед сном можно использовать </a:t>
            </a:r>
            <a:r>
              <a:rPr lang="ru-RU" sz="2000" dirty="0" err="1" smtClean="0"/>
              <a:t>аромалампу</a:t>
            </a:r>
            <a:r>
              <a:rPr lang="ru-RU" sz="2000" dirty="0" smtClean="0"/>
              <a:t> с маслом лаванды (2 -3 капли).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Следите, чтобы пробуждение ребёнка было плавным (он должен полежать в кровати не менее 10 минут; ставить будильник у изголовья детской кровати противопоказано).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/>
              <a:t>Посидите на кровати рядом с ребёнком; мягко, плавно погладьте его по спине вдоль позвоночника, поцелуйте, и скажите, что всё будет хорошо, всё у него всё получится, что он очень умный и добрый. 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Режим дня будущего первоклассника</a:t>
            </a:r>
          </a:p>
          <a:p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• </a:t>
            </a:r>
            <a:r>
              <a:rPr lang="ru-RU" sz="2000" b="1" dirty="0" smtClean="0"/>
              <a:t>Утро – пробуждение, зарядка, утренние процедуры, завтрак.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• Школа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• Прием пищи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• Отдых (сон – 1,5 часа – для  чрезмерно утомляемых,  прогулка – для активных)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• Домашнее задание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• Ужин 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•</a:t>
            </a:r>
            <a:r>
              <a:rPr lang="ru-RU" sz="2000" b="1" dirty="0"/>
              <a:t> </a:t>
            </a:r>
            <a:r>
              <a:rPr lang="ru-RU" sz="2000" b="1" dirty="0" smtClean="0"/>
              <a:t>Вечерние водные процедуры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/>
              <a:t>• Сон (10-11 часов)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04204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1296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Адаптация</a:t>
            </a:r>
            <a:endParaRPr lang="ru-RU" sz="2400" b="1" dirty="0" smtClean="0"/>
          </a:p>
          <a:p>
            <a:pPr algn="ctr"/>
            <a:r>
              <a:rPr lang="ru-RU" b="1" dirty="0" smtClean="0"/>
              <a:t>Чтобы период адаптации ребёнка к школе прошёл спокойнее: </a:t>
            </a:r>
          </a:p>
          <a:p>
            <a:pPr algn="ctr"/>
            <a:endParaRPr lang="ru-RU" b="1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• </a:t>
            </a:r>
            <a:r>
              <a:rPr lang="ru-RU" sz="1600" dirty="0" smtClean="0"/>
              <a:t>Не обсуждайте при малыше его возможные проблемы в школе и свои опасения о том, что ему там будет нелегко.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• За месяц до школы измените режим для малыша. Пусть утром он встаёт рано, а вечером не задерживается допоздна.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• Познакомьте ребёнка со школой и учительницей. Если малыш будет знать, где в школе его класс, столовая, туалет, он будет чувствовать себя увереннее. Помогите ребёнку запомнить дорогу от школы домой. Ведь если он "уже взрослый", то непременно захочет возвращаться сам.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• В начальный период обучения не загружайте малыша различными "</a:t>
            </a:r>
            <a:r>
              <a:rPr lang="ru-RU" sz="1600" dirty="0" err="1" smtClean="0"/>
              <a:t>развивалками</a:t>
            </a:r>
            <a:r>
              <a:rPr lang="ru-RU" sz="1600" dirty="0" smtClean="0"/>
              <a:t>": кружками, репетиторами, музыкой. Пусть он привыкнет к чему-то одному - в данном случае к школе.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• Возьмите на несколько недель отпуск. Ребёнку просто необходима ваша поддержка: обстановка дома должна быть спокойной, а мама или папа при необходимости помогут. </a:t>
            </a:r>
          </a:p>
          <a:p>
            <a:endParaRPr lang="ru-RU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Будьте семьёй оптимистов, тогда любые проблемы и кризисы развития вам не по чём. Ведь вы вместе!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951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731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Скоро в школу!!!</vt:lpstr>
      <vt:lpstr>  Успехи ребенка в школе во многом определяются его психологической готовностью к систематическому обучению. </vt:lpstr>
      <vt:lpstr>Общие рекомендации родителям будущих первоклассникам</vt:lpstr>
      <vt:lpstr>Общие рекомендации родителям будущих первоклассникам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 в школу!!!</dc:title>
  <dc:creator>ЕЛЕНА</dc:creator>
  <cp:lastModifiedBy>Admin</cp:lastModifiedBy>
  <cp:revision>4</cp:revision>
  <dcterms:created xsi:type="dcterms:W3CDTF">2013-03-01T07:12:11Z</dcterms:created>
  <dcterms:modified xsi:type="dcterms:W3CDTF">2013-04-02T12:26:09Z</dcterms:modified>
</cp:coreProperties>
</file>