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2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5C90"/>
    <a:srgbClr val="3A927D"/>
    <a:srgbClr val="164770"/>
    <a:srgbClr val="245A4D"/>
    <a:srgbClr val="66C2AC"/>
    <a:srgbClr val="257AC1"/>
    <a:srgbClr val="14436A"/>
    <a:srgbClr val="327E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15" autoAdjust="0"/>
  </p:normalViewPr>
  <p:slideViewPr>
    <p:cSldViewPr>
      <p:cViewPr>
        <p:scale>
          <a:sx n="48" d="100"/>
          <a:sy n="48" d="100"/>
        </p:scale>
        <p:origin x="-1724" y="-372"/>
      </p:cViewPr>
      <p:guideLst>
        <p:guide orient="horz" pos="4319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3680269-8938-4DA6-8AEF-6EE498AE0206}" type="datetimeFigureOut">
              <a:rPr lang="ru-RU"/>
              <a:pPr>
                <a:defRPr/>
              </a:pPr>
              <a:t>31.10.2013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E5BD020-8C1A-4911-9638-ACB20D72CC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2805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954B0F-3054-4C7B-8F7A-C6271F0E3E0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5BD020-8C1A-4911-9638-ACB20D72CC53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14436A"/>
                </a:solidFill>
                <a:latin typeface="Century Gothic" pitchFamily="34" charset="0"/>
                <a:cs typeface="Segoe U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rgbClr val="245A4D"/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Century Gothic" pitchFamily="34" charset="0"/>
                <a:cs typeface="Segoe U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4F369-40AC-4A33-A61D-C972669F607B}" type="datetimeFigureOut">
              <a:rPr lang="ru-RU"/>
              <a:pPr>
                <a:defRPr/>
              </a:pPr>
              <a:t>31.10.2013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C4E40-2D76-4070-9DDA-620044F4D2C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605A1-BC39-40F9-9ED9-38FCBB4C8BB5}" type="datetimeFigureOut">
              <a:rPr lang="ru-RU"/>
              <a:pPr>
                <a:defRPr/>
              </a:pPr>
              <a:t>31.10.2013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2CB23-E235-40CC-9E49-E273929ACB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D37B4-2DB5-46B4-88BF-3ED28474A88A}" type="datetimeFigureOut">
              <a:rPr lang="ru-RU"/>
              <a:pPr>
                <a:defRPr/>
              </a:pPr>
              <a:t>31.10.2013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1D8B3-937B-4009-907D-6DAE0D5B9E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B832-BD97-422A-A565-5D440537C846}" type="datetimeFigureOut">
              <a:rPr lang="ru-RU"/>
              <a:pPr>
                <a:defRPr/>
              </a:pPr>
              <a:t>31.10.2013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089A9-55C5-4B6F-9949-115E4AD6A5A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0F457-DCB8-45BD-844D-67AEEA09A1C7}" type="datetimeFigureOut">
              <a:rPr lang="ru-RU"/>
              <a:pPr>
                <a:defRPr/>
              </a:pPr>
              <a:t>31.10.2013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66575-EED8-43F3-8DCB-9E4FEB92FF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3A927D"/>
                </a:solidFill>
              </a:defRPr>
            </a:lvl1pPr>
            <a:lvl2pPr>
              <a:defRPr sz="2400">
                <a:solidFill>
                  <a:srgbClr val="3A927D"/>
                </a:solidFill>
              </a:defRPr>
            </a:lvl2pPr>
            <a:lvl3pPr>
              <a:defRPr sz="2000">
                <a:solidFill>
                  <a:srgbClr val="3A927D"/>
                </a:solidFill>
              </a:defRPr>
            </a:lvl3pPr>
            <a:lvl4pPr>
              <a:defRPr sz="1800">
                <a:solidFill>
                  <a:srgbClr val="3A927D"/>
                </a:solidFill>
              </a:defRPr>
            </a:lvl4pPr>
            <a:lvl5pPr>
              <a:defRPr sz="1800">
                <a:solidFill>
                  <a:srgbClr val="3A927D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426C0-64D1-4FCB-8D32-BECD065810B8}" type="datetimeFigureOut">
              <a:rPr lang="ru-RU"/>
              <a:pPr>
                <a:defRPr/>
              </a:pPr>
              <a:t>31.10.2013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C5284-8429-4701-9E31-9461649A60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A927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3A927D"/>
                </a:solidFill>
              </a:defRPr>
            </a:lvl1pPr>
            <a:lvl2pPr>
              <a:defRPr sz="2000">
                <a:solidFill>
                  <a:srgbClr val="3A927D"/>
                </a:solidFill>
              </a:defRPr>
            </a:lvl2pPr>
            <a:lvl3pPr>
              <a:defRPr sz="1800">
                <a:solidFill>
                  <a:srgbClr val="3A927D"/>
                </a:solidFill>
              </a:defRPr>
            </a:lvl3pPr>
            <a:lvl4pPr>
              <a:defRPr sz="1600">
                <a:solidFill>
                  <a:srgbClr val="3A927D"/>
                </a:solidFill>
              </a:defRPr>
            </a:lvl4pPr>
            <a:lvl5pPr>
              <a:defRPr sz="1600">
                <a:solidFill>
                  <a:srgbClr val="3A927D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27129-1AD9-4471-A7E0-E0EC18321481}" type="datetimeFigureOut">
              <a:rPr lang="ru-RU"/>
              <a:pPr>
                <a:defRPr/>
              </a:pPr>
              <a:t>31.10.2013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67EBD-9F76-482C-98A3-D0DA26345A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7F133-1DEB-4539-974A-61323628DA1E}" type="datetimeFigureOut">
              <a:rPr lang="ru-RU"/>
              <a:pPr>
                <a:defRPr/>
              </a:pPr>
              <a:t>31.10.2013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CE91C-9370-4372-963F-8297B4F8977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03A5E-C9AA-4553-A130-369B3783347A}" type="datetimeFigureOut">
              <a:rPr lang="ru-RU"/>
              <a:pPr>
                <a:defRPr/>
              </a:pPr>
              <a:t>31.10.2013</a:t>
            </a:fld>
            <a:endParaRPr lang="ru-RU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CFF70-35A1-4FE9-97B4-D049E1E5CA7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F9C1F-1C57-4D25-A9EF-79083ADB9329}" type="datetimeFigureOut">
              <a:rPr lang="ru-RU"/>
              <a:pPr>
                <a:defRPr/>
              </a:pPr>
              <a:t>31.10.2013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34FF0-A6CD-45C1-9A15-ED207B17BF7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4E3CE-1E4C-467A-8B15-49B90B0BD8D0}" type="datetimeFigureOut">
              <a:rPr lang="ru-RU"/>
              <a:pPr>
                <a:defRPr/>
              </a:pPr>
              <a:t>31.10.2013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9DCBC-FCAA-42BB-8EF0-077AADFBED9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threePt" dir="t"/>
            </a:scene3d>
            <a:sp3d>
              <a:bevelB w="0" h="0"/>
              <a:contourClr>
                <a:srgbClr val="1C5C90"/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1E3F022-B46C-4EC9-A701-23EF437F330D}" type="datetimeFigureOut">
              <a:rPr lang="ru-RU"/>
              <a:pPr>
                <a:defRPr/>
              </a:pPr>
              <a:t>31.10.2013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3439653-9848-4D04-AF38-F0E383441FC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164770"/>
          </a:solidFill>
          <a:effectLst>
            <a:outerShdw blurRad="50800" dist="38100" dir="2700000" algn="tl" rotWithShape="0">
              <a:schemeClr val="bg1">
                <a:lumMod val="75000"/>
                <a:alpha val="40000"/>
              </a:schemeClr>
            </a:outerShdw>
          </a:effectLst>
          <a:latin typeface="+mj-lt"/>
          <a:ea typeface="+mj-ea"/>
          <a:cs typeface="Segoe UI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64770"/>
          </a:solidFill>
          <a:latin typeface="Century Gothic" pitchFamily="34" charset="0"/>
          <a:cs typeface="Segoe U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64770"/>
          </a:solidFill>
          <a:latin typeface="Century Gothic" pitchFamily="34" charset="0"/>
          <a:cs typeface="Segoe U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64770"/>
          </a:solidFill>
          <a:latin typeface="Century Gothic" pitchFamily="34" charset="0"/>
          <a:cs typeface="Segoe U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64770"/>
          </a:solidFill>
          <a:latin typeface="Century Gothic" pitchFamily="34" charset="0"/>
          <a:cs typeface="Segoe U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64770"/>
          </a:solidFill>
          <a:latin typeface="Century Gothic" pitchFamily="34" charset="0"/>
          <a:cs typeface="Segoe U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64770"/>
          </a:solidFill>
          <a:latin typeface="Century Gothic" pitchFamily="34" charset="0"/>
          <a:cs typeface="Segoe U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64770"/>
          </a:solidFill>
          <a:latin typeface="Century Gothic" pitchFamily="34" charset="0"/>
          <a:cs typeface="Segoe U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164770"/>
          </a:solidFill>
          <a:latin typeface="Century Gothic" pitchFamily="34" charset="0"/>
          <a:cs typeface="Segoe U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3200" kern="1200">
          <a:solidFill>
            <a:srgbClr val="1C5C90"/>
          </a:solidFill>
          <a:latin typeface="+mn-lt"/>
          <a:ea typeface="+mn-ea"/>
          <a:cs typeface="Segoe UI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5"/>
        </a:buBlip>
        <a:defRPr sz="2800" kern="1200">
          <a:solidFill>
            <a:srgbClr val="1C5C90"/>
          </a:solidFill>
          <a:latin typeface="+mn-lt"/>
          <a:ea typeface="+mn-ea"/>
          <a:cs typeface="Segoe UI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 kern="1200">
          <a:solidFill>
            <a:srgbClr val="1C5C90"/>
          </a:solidFill>
          <a:latin typeface="+mn-lt"/>
          <a:ea typeface="+mn-ea"/>
          <a:cs typeface="Segoe UI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5"/>
        </a:buBlip>
        <a:defRPr sz="2000" kern="1200">
          <a:solidFill>
            <a:srgbClr val="1C5C90"/>
          </a:solidFill>
          <a:latin typeface="+mn-lt"/>
          <a:ea typeface="+mn-ea"/>
          <a:cs typeface="Segoe UI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000" kern="1200">
          <a:solidFill>
            <a:srgbClr val="1C5C90"/>
          </a:solidFill>
          <a:latin typeface="+mn-lt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>
          <a:solidFill>
            <a:srgbClr val="164770"/>
          </a:solidFill>
          <a:latin typeface="Segoe UI" pitchFamily="34" charset="0"/>
          <a:ea typeface="+mn-ea"/>
          <a:cs typeface="Segoe UI" pitchFamily="34" charset="0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800" kern="1200">
          <a:solidFill>
            <a:srgbClr val="164770"/>
          </a:solidFill>
          <a:latin typeface="Segoe UI" pitchFamily="34" charset="0"/>
          <a:ea typeface="+mn-ea"/>
          <a:cs typeface="Segoe UI" pitchFamily="34" charset="0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600" kern="1200">
          <a:solidFill>
            <a:srgbClr val="164770"/>
          </a:solidFill>
          <a:latin typeface="Segoe UI" pitchFamily="34" charset="0"/>
          <a:ea typeface="+mn-ea"/>
          <a:cs typeface="Segoe UI" pitchFamily="34" charset="0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400" kern="1200">
          <a:solidFill>
            <a:srgbClr val="164770"/>
          </a:solidFill>
          <a:latin typeface="Segoe UI" pitchFamily="34" charset="0"/>
          <a:ea typeface="+mn-ea"/>
          <a:cs typeface="Segoe UI" pitchFamily="34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642910" y="1643050"/>
            <a:ext cx="7772400" cy="3462332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4800" dirty="0" smtClean="0"/>
              <a:t>«Обучение старших дошкольников конструированию из строительного материала»</a:t>
            </a:r>
            <a:endParaRPr lang="ru-RU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7450" y="5445125"/>
            <a:ext cx="6400800" cy="915988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Воспитатель МБДОУ «Детский сад № 73 – ЦРР»</a:t>
            </a: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</a:p>
          <a:p>
            <a:pPr eaLnBrk="1" hangingPunct="1"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Евстигнеева Юлия Николаевна</a:t>
            </a:r>
          </a:p>
        </p:txBody>
      </p:sp>
      <p:pic>
        <p:nvPicPr>
          <p:cNvPr id="4" name="Picture 2" descr="http://www.dom-radosty.ru/img/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5149" y="0"/>
            <a:ext cx="2078851" cy="1571611"/>
          </a:xfrm>
          <a:prstGeom prst="rect">
            <a:avLst/>
          </a:prstGeom>
          <a:noFill/>
        </p:spPr>
      </p:pic>
      <p:pic>
        <p:nvPicPr>
          <p:cNvPr id="5" name="Рисунок 4" descr="C:\Users\Владелец\Desktop\Управление.jp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571604" cy="1500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Autofit/>
          </a:bodyPr>
          <a:lstStyle/>
          <a:p>
            <a:r>
              <a:rPr lang="ru-RU" sz="2400" dirty="0" smtClean="0"/>
              <a:t>Огромный интерес проявляет воспитанник старшей группы к созданию поделок, используя готовые формы (коробочки) для изготовления кормушки птиц, аптечки для игры и т.д.</a:t>
            </a:r>
            <a:endParaRPr lang="ru-RU" sz="2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4" y="2207067"/>
            <a:ext cx="3105755" cy="2078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783" y="2291583"/>
            <a:ext cx="2469705" cy="3704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207844"/>
            <a:ext cx="3416676" cy="228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3014663"/>
            <a:ext cx="123825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49" y="4351116"/>
            <a:ext cx="2765526" cy="185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Autofit/>
          </a:bodyPr>
          <a:lstStyle/>
          <a:p>
            <a:r>
              <a:rPr lang="ru-RU" sz="2400" dirty="0" smtClean="0"/>
              <a:t>Дети проявляют самостоятельность, творчество в создании игрушек-самоделок из различных материалов (катушки, проволока в цветной обмотке, поролон, пенопласт и т.д.).</a:t>
            </a:r>
            <a:endParaRPr lang="ru-RU" sz="24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24944"/>
            <a:ext cx="3928204" cy="26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348880"/>
            <a:ext cx="3542506" cy="3542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>
            <a:noAutofit/>
          </a:bodyPr>
          <a:lstStyle/>
          <a:p>
            <a:r>
              <a:rPr lang="ru-RU" sz="2400" dirty="0" smtClean="0"/>
              <a:t>С удовольствием упражняются в умении складывать бумагу пополам, учатся делать выкройку кубической формы, складывать квадратный лист бумаги на 16 квадратиков (коробочка, корзиночка, гараж и т.д.).</a:t>
            </a:r>
            <a:endParaRPr lang="ru-RU" sz="24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365104"/>
            <a:ext cx="3390213" cy="2268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945" y="2420239"/>
            <a:ext cx="3148042" cy="2106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84" y="2442950"/>
            <a:ext cx="3080167" cy="2061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Autofit/>
          </a:bodyPr>
          <a:lstStyle/>
          <a:p>
            <a:r>
              <a:rPr lang="ru-RU" sz="2400" dirty="0" smtClean="0"/>
              <a:t>Проявляют много выдумки в изготовлении игрушек для игры на участке (шапочки моряков, бинокли, дорожные знаки, автодорожный транспорт и др.).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592" y="1588369"/>
            <a:ext cx="2703187" cy="1809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169" y="2996952"/>
            <a:ext cx="2838937" cy="1899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341" y="4392802"/>
            <a:ext cx="2568529" cy="1916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8544"/>
          </a:xfrm>
        </p:spPr>
        <p:txBody>
          <a:bodyPr>
            <a:noAutofit/>
          </a:bodyPr>
          <a:lstStyle/>
          <a:p>
            <a:r>
              <a:rPr lang="ru-RU" sz="2400" dirty="0" smtClean="0"/>
              <a:t>Овладевают умением складывать полоску бумаги гармошкой и вырезать из неё несколько одинаковых фигур, складывать квадратные формы по диагонали (ёлочные гирлянды, флажки, фигурки людей), в разных направлениях (будёновка, пилотка, шапочка для врача).</a:t>
            </a:r>
            <a:endParaRPr lang="ru-RU" sz="24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38342"/>
            <a:ext cx="2932068" cy="2368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640293"/>
            <a:ext cx="1955799" cy="2256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365104"/>
            <a:ext cx="2482020" cy="2367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005064"/>
            <a:ext cx="2391615" cy="25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Autofit/>
          </a:bodyPr>
          <a:lstStyle/>
          <a:p>
            <a:r>
              <a:rPr lang="ru-RU" sz="2400" dirty="0" smtClean="0"/>
              <a:t>Также впервые он учится делать движущиеся части игрушки с помощью </a:t>
            </a:r>
            <a:r>
              <a:rPr lang="ru-RU" sz="2400" dirty="0" err="1" smtClean="0"/>
              <a:t>бичёвки</a:t>
            </a:r>
            <a:r>
              <a:rPr lang="ru-RU" sz="2400" dirty="0" smtClean="0"/>
              <a:t> (заяц, двигающий ушами; матрёшка в сарафане, петрушка с балалайкой)</a:t>
            </a:r>
            <a:endParaRPr lang="ru-RU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21909"/>
            <a:ext cx="3571453" cy="2390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99597"/>
            <a:ext cx="3571453" cy="2390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212035"/>
            <a:ext cx="2379396" cy="2599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212034"/>
            <a:ext cx="2430752" cy="2599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Autofit/>
          </a:bodyPr>
          <a:lstStyle/>
          <a:p>
            <a:r>
              <a:rPr lang="ru-RU" sz="2400" dirty="0" smtClean="0"/>
              <a:t>Овладевает умением размечать бумагу по шаблону и переплетать бумажную основу полосками цветной бумаги (закладки для книги, коврик, дорожка)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31" y="1988840"/>
            <a:ext cx="2959193" cy="325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5" y="4365105"/>
            <a:ext cx="3364699" cy="2251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53122"/>
            <a:ext cx="2808312" cy="2851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Autofit/>
          </a:bodyPr>
          <a:lstStyle/>
          <a:p>
            <a:r>
              <a:rPr lang="ru-RU" sz="2400" dirty="0" smtClean="0"/>
              <a:t>На основе анализа образцов может самостоятельно создавать игрушки для игр с водой и ветром (кораблики, вертушки и т.п.).</a:t>
            </a:r>
            <a:endParaRPr lang="ru-RU" sz="24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56" y="1916832"/>
            <a:ext cx="2878687" cy="1926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7015"/>
            <a:ext cx="2808312" cy="295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319" y="3169468"/>
            <a:ext cx="2485642" cy="2638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1" y="4488770"/>
            <a:ext cx="2289969" cy="1532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Autofit/>
          </a:bodyPr>
          <a:lstStyle/>
          <a:p>
            <a:r>
              <a:rPr lang="ru-RU" sz="2400" dirty="0" smtClean="0"/>
              <a:t>Ребёнку старшей группы нравится конструирование из природного материала </a:t>
            </a:r>
            <a:endParaRPr lang="ru-RU" sz="2400" dirty="0"/>
          </a:p>
        </p:txBody>
      </p:sp>
      <p:pic>
        <p:nvPicPr>
          <p:cNvPr id="3" name="Рисунок 2" descr="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1628800"/>
            <a:ext cx="3563889" cy="2395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SC_62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32140" y="1628800"/>
            <a:ext cx="3311860" cy="2207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SC_6216.JPG"/>
          <p:cNvPicPr>
            <a:picLocks noChangeAspect="1"/>
          </p:cNvPicPr>
          <p:nvPr/>
        </p:nvPicPr>
        <p:blipFill>
          <a:blip r:embed="rId5" cstate="print"/>
          <a:srcRect l="18267" r="6453" b="9664"/>
          <a:stretch>
            <a:fillRect/>
          </a:stretch>
        </p:blipFill>
        <p:spPr>
          <a:xfrm rot="16200000">
            <a:off x="1250633" y="3942057"/>
            <a:ext cx="2970329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SC_6261.JPG"/>
          <p:cNvPicPr>
            <a:picLocks noChangeAspect="1"/>
          </p:cNvPicPr>
          <p:nvPr/>
        </p:nvPicPr>
        <p:blipFill>
          <a:blip r:embed="rId6" cstate="print"/>
          <a:srcRect l="6688" r="11413"/>
          <a:stretch>
            <a:fillRect/>
          </a:stretch>
        </p:blipFill>
        <p:spPr>
          <a:xfrm>
            <a:off x="4067944" y="3645024"/>
            <a:ext cx="3479034" cy="2831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Autofit/>
          </a:bodyPr>
          <a:lstStyle/>
          <a:p>
            <a:r>
              <a:rPr lang="ru-RU" sz="2400" dirty="0" smtClean="0"/>
              <a:t>Работу по конструктивной деятельности дошкольников мы строим в тесном сотрудничестве с родителями</a:t>
            </a:r>
            <a:endParaRPr lang="ru-RU" sz="2400" dirty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594" y="4522500"/>
            <a:ext cx="3083590" cy="2055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76" y="2116223"/>
            <a:ext cx="3018548" cy="2020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748" y="2113855"/>
            <a:ext cx="2246457" cy="2142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446" y="4445058"/>
            <a:ext cx="2439009" cy="2138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246049"/>
            <a:ext cx="2434668" cy="1760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23" y="4640927"/>
            <a:ext cx="2717853" cy="1818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357298"/>
            <a:ext cx="8229600" cy="4857784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Название конструктивной деятельности происходит от латинского слова constructio - построение.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Под детским конструированием понимается деятельность, в которой дети создают из различных материалов (бумаги, картона, дерева, специальных строительных наборов и конструкторов) разнообразные игровые поделки (игрушки, постройки).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В процессе обучения конструированию </a:t>
            </a:r>
            <a:br>
              <a:rPr lang="ru-RU" sz="2400" dirty="0" smtClean="0"/>
            </a:br>
            <a:r>
              <a:rPr lang="ru-RU" sz="2400" dirty="0" smtClean="0"/>
              <a:t>у детей развивается: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/>
              <a:t>познавательная сфера;</a:t>
            </a:r>
          </a:p>
          <a:p>
            <a:r>
              <a:rPr lang="ru-RU" sz="2000" dirty="0" smtClean="0"/>
              <a:t> устойчивый интерес к различным видам конструирования;</a:t>
            </a:r>
          </a:p>
          <a:p>
            <a:r>
              <a:rPr lang="ru-RU" sz="2000" dirty="0" smtClean="0"/>
              <a:t> развивается поисковая деятельность;</a:t>
            </a:r>
          </a:p>
          <a:p>
            <a:r>
              <a:rPr lang="ru-RU" sz="2000" dirty="0" smtClean="0"/>
              <a:t> развитие описательной, инициативной, образной, эмоциональной  речи ребёнка, обогащение развития связной речи в процессе формирования замысла и самооценки; </a:t>
            </a:r>
          </a:p>
          <a:p>
            <a:r>
              <a:rPr lang="ru-RU" sz="2000" dirty="0" smtClean="0"/>
              <a:t>развитие художественного вкуса, развитие понимания эстетических качеств предметов, построек; </a:t>
            </a:r>
          </a:p>
          <a:p>
            <a:r>
              <a:rPr lang="ru-RU" sz="2000" dirty="0" smtClean="0"/>
              <a:t>развитие коллективных взаимоотношений между детьми;</a:t>
            </a:r>
          </a:p>
          <a:p>
            <a:r>
              <a:rPr lang="ru-RU" sz="2000" dirty="0" smtClean="0"/>
              <a:t>развитие воли, трудолюбия, умения доводить начатое дело до результата.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В научно-методической системе «Детский сад – Дом радости» конструктивная деятельность в воспитании дошкольника занимает особое место: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5072098"/>
          </a:xfrm>
        </p:spPr>
        <p:txBody>
          <a:bodyPr/>
          <a:lstStyle/>
          <a:p>
            <a:pPr algn="just"/>
            <a:r>
              <a:rPr lang="ru-RU" sz="2400" dirty="0" smtClean="0"/>
              <a:t>это единственный вид деятельности, в котором результат ребёнка и взрослого совпадают однозначно, что позволяет малышу давать адекватную самооценку полученному результату;</a:t>
            </a:r>
          </a:p>
          <a:p>
            <a:pPr algn="just"/>
            <a:r>
              <a:rPr lang="ru-RU" sz="2400" dirty="0" smtClean="0"/>
              <a:t>именно этот вид деятельности наиболее значим для становления самосознания ребёнка, для открытия им деятельности как взаимосвязи компонентов от замысла до результата;</a:t>
            </a:r>
          </a:p>
          <a:p>
            <a:pPr algn="just"/>
            <a:r>
              <a:rPr lang="ru-RU" sz="2400" dirty="0" smtClean="0"/>
              <a:t>конструктивная деятельность содействует нравственному развитию ребёнка: он учится заботиться о ком-то с учётом особенностей персонажа;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142984"/>
            <a:ext cx="8229600" cy="5000660"/>
          </a:xfrm>
        </p:spPr>
        <p:txBody>
          <a:bodyPr/>
          <a:lstStyle/>
          <a:p>
            <a:r>
              <a:rPr lang="ru-RU" sz="2400" dirty="0" smtClean="0"/>
              <a:t>конструктивная деятельность становится любимой  и для мальчиков и для девочек, так как соответствует интересам и потребностям дошкольника данного возраста;</a:t>
            </a:r>
          </a:p>
          <a:p>
            <a:endParaRPr lang="ru-RU" sz="2400" dirty="0" smtClean="0"/>
          </a:p>
          <a:p>
            <a:r>
              <a:rPr lang="ru-RU" sz="2400" dirty="0" smtClean="0"/>
              <a:t>детское конструирование тесно связано с игрой;</a:t>
            </a:r>
          </a:p>
          <a:p>
            <a:endParaRPr lang="ru-RU" sz="2400" dirty="0" smtClean="0"/>
          </a:p>
          <a:p>
            <a:r>
              <a:rPr lang="ru-RU" sz="2400" dirty="0" smtClean="0"/>
              <a:t>в процессе конструктивной деятельности у ребёнка развиваются сенсомоторика, конструктивные способности, практический ум, воображение, личностные качества.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91680" y="0"/>
            <a:ext cx="5050904" cy="1143000"/>
          </a:xfrm>
        </p:spPr>
        <p:txBody>
          <a:bodyPr/>
          <a:lstStyle/>
          <a:p>
            <a:r>
              <a:rPr lang="ru-RU" dirty="0" smtClean="0"/>
              <a:t>Лесенка успеха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956" y="1484784"/>
            <a:ext cx="3511545" cy="235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88762"/>
            <a:ext cx="3312368" cy="244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7" y="3813115"/>
            <a:ext cx="3487955" cy="2802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582726"/>
          </a:xfrm>
        </p:spPr>
        <p:txBody>
          <a:bodyPr>
            <a:noAutofit/>
          </a:bodyPr>
          <a:lstStyle/>
          <a:p>
            <a:r>
              <a:rPr lang="ru-RU" sz="2400" dirty="0" smtClean="0"/>
              <a:t>Дети знакомятся с архитектурой своего города, рассматривают фотографии построек других городов, тем самым открывают для себя образ России. 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93" y="4581128"/>
            <a:ext cx="2701215" cy="1807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628" y="4241809"/>
            <a:ext cx="3074167" cy="2317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276872"/>
            <a:ext cx="2072886" cy="2917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55" y="2098722"/>
            <a:ext cx="2678859" cy="214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764" y="1916832"/>
            <a:ext cx="3116093" cy="208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25734"/>
          </a:xfrm>
        </p:spPr>
        <p:txBody>
          <a:bodyPr>
            <a:noAutofit/>
          </a:bodyPr>
          <a:lstStyle/>
          <a:p>
            <a:r>
              <a:rPr lang="ru-RU" sz="2400" dirty="0" smtClean="0"/>
              <a:t>Старшие дошкольники учатся не только конструировать разные здания, улицы, проспекты, набережные, но и проектировать, как архитектор, воплощать свой замысел в виде схемы будущей коллективной постройки. С помощью конструирования ребёнок самовыражает свою неповторимость.</a:t>
            </a:r>
            <a:endParaRPr lang="ru-RU" sz="24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31096"/>
            <a:ext cx="3402634" cy="2826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593" y="3563778"/>
            <a:ext cx="3699857" cy="2561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Autofit/>
          </a:bodyPr>
          <a:lstStyle/>
          <a:p>
            <a:r>
              <a:rPr lang="ru-RU" sz="2400" dirty="0" smtClean="0"/>
              <a:t>Ребятишки стремятся к сотрудничеству, к коллективному конструированию по замыслу не только воспитателя, но и кого-то из сверстников, взявшего на себя роль архитектора.</a:t>
            </a:r>
            <a:endParaRPr lang="ru-RU" sz="24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2681771"/>
            <a:ext cx="5060080" cy="3386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65" y="2348880"/>
            <a:ext cx="3715469" cy="3801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797040"/>
          </a:xfrm>
        </p:spPr>
        <p:txBody>
          <a:bodyPr>
            <a:noAutofit/>
          </a:bodyPr>
          <a:lstStyle/>
          <a:p>
            <a:r>
              <a:rPr lang="ru-RU" sz="2400" dirty="0" smtClean="0"/>
              <a:t>Ребёнку старшей группы интересна деятельность с новыми видами конструкторов из деталей (пластмассовых, деревянных), разными способами крепления (шипами, </a:t>
            </a:r>
            <a:r>
              <a:rPr lang="ru-RU" sz="2400" dirty="0" err="1" smtClean="0"/>
              <a:t>штифами</a:t>
            </a:r>
            <a:r>
              <a:rPr lang="ru-RU" sz="2400" dirty="0" smtClean="0"/>
              <a:t> и т.п.) и разными свойствами. </a:t>
            </a:r>
            <a:endParaRPr lang="ru-RU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334371"/>
            <a:ext cx="3765935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1" y="4437112"/>
            <a:ext cx="3140043" cy="2101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14227"/>
            <a:ext cx="3024336" cy="2023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Родительская конференция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race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2700000" scaled="1"/>
        </a:gradFill>
        <a:blipFill>
          <a:blip xmlns:r="http://schemas.openxmlformats.org/officeDocument/2006/relationships" r:embed="rId1">
            <a:duotone>
              <a:srgbClr val="FFFFFF"/>
              <a:schemeClr val="phClr">
                <a:tint val="100000"/>
              </a:schemeClr>
            </a:duotone>
          </a:blip>
          <a:tile tx="0" ty="0" sx="80000" sy="85000" flip="none" algn="tl"/>
        </a:blipFill>
      </a:fillStyleLst>
      <a:lnStyleLst>
        <a:ln w="13175" cap="flat" cmpd="sng" algn="ctr">
          <a:solidFill>
            <a:schemeClr val="phClr">
              <a:alpha val="100000"/>
            </a:schemeClr>
          </a:solidFill>
          <a:prstDash val="solid"/>
        </a:ln>
        <a:ln w="19525" cap="flat" cmpd="sng" algn="ctr">
          <a:solidFill>
            <a:schemeClr val="phClr">
              <a:alpha val="100000"/>
            </a:schemeClr>
          </a:solidFill>
          <a:prstDash val="solid"/>
        </a:ln>
        <a:ln w="26350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95000">
              <a:srgbClr val="000000">
                <a:alpha val="55000"/>
              </a:srgbClr>
            </a:outerShdw>
          </a:effectLst>
          <a:scene3d>
            <a:camera prst="perspectiveFront" fov="7200000"/>
            <a:lightRig rig="brightRoom" dir="t">
              <a:rot lat="0" lon="0" rev="4800000"/>
            </a:lightRig>
          </a:scene3d>
          <a:sp3d contourW="12700" prstMaterial="powder">
            <a:bevelT h="25400"/>
            <a:bevelB h="2540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outerShdw blurRad="254000" dist="50800" dir="2700000" algn="tl">
              <a:srgbClr val="000000">
                <a:alpha val="55000"/>
              </a:srgbClr>
            </a:outerShdw>
          </a:effectLst>
          <a:scene3d>
            <a:camera prst="perspectiveFront" fov="7200000"/>
            <a:lightRig rig="brightRoom" dir="t">
              <a:rot lat="0" lon="0" rev="4800000"/>
            </a:lightRig>
          </a:scene3d>
          <a:sp3d contourW="12700" prstMaterial="powder">
            <a:bevelT h="25400"/>
            <a:bevelB h="2540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outerShdw blurRad="254000" dist="50800" dir="2700000" algn="tl">
              <a:srgbClr val="000000">
                <a:alpha val="55000"/>
              </a:srgbClr>
            </a:outerShdw>
          </a:effectLst>
          <a:scene3d>
            <a:camera prst="perspectiveFront" fov="7200000"/>
            <a:lightRig rig="brightRoom" dir="t">
              <a:rot lat="0" lon="0" rev="2700000"/>
            </a:lightRig>
          </a:scene3d>
          <a:sp3d>
            <a:bevelT w="342900" h="38100" prst="softRound"/>
            <a:bevelB w="342900" h="38100" prst="softRound"/>
            <a:contourClr>
              <a:srgbClr val="000000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Родительская конференция</Template>
  <TotalTime>0</TotalTime>
  <Words>592</Words>
  <Application>Microsoft Office PowerPoint</Application>
  <PresentationFormat>Экран (4:3)</PresentationFormat>
  <Paragraphs>38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Родительская конференция</vt:lpstr>
      <vt:lpstr>«Обучение старших дошкольников конструированию из строительного материала»</vt:lpstr>
      <vt:lpstr>Название конструктивной деятельности происходит от латинского слова constructio - построение.  Под детским конструированием понимается деятельность, в которой дети создают из различных материалов (бумаги, картона, дерева, специальных строительных наборов и конструкторов) разнообразные игровые поделки (игрушки, постройки). </vt:lpstr>
      <vt:lpstr>В научно-методической системе «Детский сад – Дом радости» конструктивная деятельность в воспитании дошкольника занимает особое место:</vt:lpstr>
      <vt:lpstr>Презентация PowerPoint</vt:lpstr>
      <vt:lpstr>Лесенка успеха</vt:lpstr>
      <vt:lpstr>Дети знакомятся с архитектурой своего города, рассматривают фотографии построек других городов, тем самым открывают для себя образ России.  </vt:lpstr>
      <vt:lpstr>Старшие дошкольники учатся не только конструировать разные здания, улицы, проспекты, набережные, но и проектировать, как архитектор, воплощать свой замысел в виде схемы будущей коллективной постройки. С помощью конструирования ребёнок самовыражает свою неповторимость.</vt:lpstr>
      <vt:lpstr>Ребятишки стремятся к сотрудничеству, к коллективному конструированию по замыслу не только воспитателя, но и кого-то из сверстников, взявшего на себя роль архитектора.</vt:lpstr>
      <vt:lpstr>Ребёнку старшей группы интересна деятельность с новыми видами конструкторов из деталей (пластмассовых, деревянных), разными способами крепления (шипами, штифами и т.п.) и разными свойствами. </vt:lpstr>
      <vt:lpstr>Огромный интерес проявляет воспитанник старшей группы к созданию поделок, используя готовые формы (коробочки) для изготовления кормушки птиц, аптечки для игры и т.д.</vt:lpstr>
      <vt:lpstr>Дети проявляют самостоятельность, творчество в создании игрушек-самоделок из различных материалов (катушки, проволока в цветной обмотке, поролон, пенопласт и т.д.).</vt:lpstr>
      <vt:lpstr>С удовольствием упражняются в умении складывать бумагу пополам, учатся делать выкройку кубической формы, складывать квадратный лист бумаги на 16 квадратиков (коробочка, корзиночка, гараж и т.д.).</vt:lpstr>
      <vt:lpstr>Проявляют много выдумки в изготовлении игрушек для игры на участке (шапочки моряков, бинокли, дорожные знаки, автодорожный транспорт и др.).</vt:lpstr>
      <vt:lpstr>Овладевают умением складывать полоску бумаги гармошкой и вырезать из неё несколько одинаковых фигур, складывать квадратные формы по диагонали (ёлочные гирлянды, флажки, фигурки людей), в разных направлениях (будёновка, пилотка, шапочка для врача).</vt:lpstr>
      <vt:lpstr>Также впервые он учится делать движущиеся части игрушки с помощью бичёвки (заяц, двигающий ушами; матрёшка в сарафане, петрушка с балалайкой)</vt:lpstr>
      <vt:lpstr>Овладевает умением размечать бумагу по шаблону и переплетать бумажную основу полосками цветной бумаги (закладки для книги, коврик, дорожка)</vt:lpstr>
      <vt:lpstr>На основе анализа образцов может самостоятельно создавать игрушки для игр с водой и ветром (кораблики, вертушки и т.п.).</vt:lpstr>
      <vt:lpstr>Ребёнку старшей группы нравится конструирование из природного материала </vt:lpstr>
      <vt:lpstr>Работу по конструктивной деятельности дошкольников мы строим в тесном сотрудничестве с родителями</vt:lpstr>
      <vt:lpstr>В процессе обучения конструированию  у детей развивается: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2013-08-26T15:51:40Z</dcterms:created>
  <dcterms:modified xsi:type="dcterms:W3CDTF">2013-10-31T05:35:07Z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TC103626549990</vt:lpwstr>
  </property>
</Properties>
</file>