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331" y="-6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D648CF-6E92-4278-BE78-4F7082106BA3}" type="doc">
      <dgm:prSet loTypeId="urn:microsoft.com/office/officeart/2005/8/layout/radial4" loCatId="relationship" qsTypeId="urn:microsoft.com/office/officeart/2005/8/quickstyle/simple2" qsCatId="simple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A9061655-E7EC-4844-93A6-1D334411B6D9}">
      <dgm:prSet phldrT="[Текст]" custT="1"/>
      <dgm:spPr>
        <a:solidFill>
          <a:schemeClr val="tx2"/>
        </a:solidFill>
      </dgm:spPr>
      <dgm:t>
        <a:bodyPr/>
        <a:lstStyle/>
        <a:p>
          <a:r>
            <a:rPr lang="ru-RU" sz="2400" dirty="0" smtClean="0"/>
            <a:t>Использование </a:t>
          </a:r>
        </a:p>
        <a:p>
          <a:r>
            <a:rPr lang="ru-RU" sz="2400" dirty="0" smtClean="0"/>
            <a:t>ИКТ</a:t>
          </a:r>
          <a:endParaRPr lang="ru-RU" sz="2400" dirty="0"/>
        </a:p>
      </dgm:t>
    </dgm:pt>
    <dgm:pt modelId="{54F2651D-E565-4F23-A4EC-877B0DEED7A7}" type="parTrans" cxnId="{CADE68AD-EF01-40B7-A61B-0CB908063DCC}">
      <dgm:prSet/>
      <dgm:spPr/>
      <dgm:t>
        <a:bodyPr/>
        <a:lstStyle/>
        <a:p>
          <a:endParaRPr lang="ru-RU"/>
        </a:p>
      </dgm:t>
    </dgm:pt>
    <dgm:pt modelId="{5C12FCD5-B25B-421B-9CFB-3FDC35B00085}" type="sibTrans" cxnId="{CADE68AD-EF01-40B7-A61B-0CB908063DCC}">
      <dgm:prSet/>
      <dgm:spPr/>
      <dgm:t>
        <a:bodyPr/>
        <a:lstStyle/>
        <a:p>
          <a:endParaRPr lang="ru-RU"/>
        </a:p>
      </dgm:t>
    </dgm:pt>
    <dgm:pt modelId="{7CEEA7D9-1375-460D-9553-B265CE24DDC8}">
      <dgm:prSet phldrT="[Текст]" custT="1"/>
      <dgm:spPr/>
      <dgm:t>
        <a:bodyPr/>
        <a:lstStyle/>
        <a:p>
          <a:r>
            <a:rPr lang="ru-RU" sz="2800" dirty="0" smtClean="0"/>
            <a:t>Обследование речи</a:t>
          </a:r>
          <a:endParaRPr lang="ru-RU" sz="2800" dirty="0"/>
        </a:p>
      </dgm:t>
    </dgm:pt>
    <dgm:pt modelId="{2AFCB76A-2C43-4933-AC07-FD40E8E39A11}" type="parTrans" cxnId="{8A91D004-90EF-4A2C-9FDE-580C95ED62C1}">
      <dgm:prSet/>
      <dgm:spPr/>
      <dgm:t>
        <a:bodyPr/>
        <a:lstStyle/>
        <a:p>
          <a:endParaRPr lang="ru-RU"/>
        </a:p>
      </dgm:t>
    </dgm:pt>
    <dgm:pt modelId="{4E89B661-2928-40D7-9200-96BFFA48994E}" type="sibTrans" cxnId="{8A91D004-90EF-4A2C-9FDE-580C95ED62C1}">
      <dgm:prSet/>
      <dgm:spPr/>
      <dgm:t>
        <a:bodyPr/>
        <a:lstStyle/>
        <a:p>
          <a:endParaRPr lang="ru-RU"/>
        </a:p>
      </dgm:t>
    </dgm:pt>
    <dgm:pt modelId="{16A971BD-DDAC-46B3-A38A-466DE498E3BF}">
      <dgm:prSet phldrT="[Текст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sz="2800" dirty="0" smtClean="0"/>
            <a:t>Индивидуальная работа</a:t>
          </a:r>
          <a:endParaRPr lang="ru-RU" sz="2800" dirty="0"/>
        </a:p>
      </dgm:t>
    </dgm:pt>
    <dgm:pt modelId="{808257A7-B965-4E0B-A66C-96AD48B7CE9A}" type="parTrans" cxnId="{2FBF2A0A-A1DA-46BF-87E0-B520FEAF6CAE}">
      <dgm:prSet/>
      <dgm:spPr/>
      <dgm:t>
        <a:bodyPr/>
        <a:lstStyle/>
        <a:p>
          <a:endParaRPr lang="ru-RU"/>
        </a:p>
      </dgm:t>
    </dgm:pt>
    <dgm:pt modelId="{34A77434-27FC-4563-A609-47C592260F6D}" type="sibTrans" cxnId="{2FBF2A0A-A1DA-46BF-87E0-B520FEAF6CAE}">
      <dgm:prSet/>
      <dgm:spPr/>
      <dgm:t>
        <a:bodyPr/>
        <a:lstStyle/>
        <a:p>
          <a:endParaRPr lang="ru-RU"/>
        </a:p>
      </dgm:t>
    </dgm:pt>
    <dgm:pt modelId="{CFECBFD6-231D-4EFC-9773-B3A8E9223E9A}">
      <dgm:prSet phldrT="[Текст]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ru-RU" dirty="0" smtClean="0"/>
            <a:t>Подгрупповые занятия</a:t>
          </a:r>
          <a:endParaRPr lang="ru-RU" dirty="0"/>
        </a:p>
      </dgm:t>
    </dgm:pt>
    <dgm:pt modelId="{715C9F2A-8EC4-4A26-B470-0884777FA6D8}" type="parTrans" cxnId="{24C8B716-8A32-4E99-A91D-2B78300BD278}">
      <dgm:prSet/>
      <dgm:spPr/>
      <dgm:t>
        <a:bodyPr/>
        <a:lstStyle/>
        <a:p>
          <a:endParaRPr lang="ru-RU"/>
        </a:p>
      </dgm:t>
    </dgm:pt>
    <dgm:pt modelId="{9E29A71A-CD86-416B-99E2-1290A3F36A05}" type="sibTrans" cxnId="{24C8B716-8A32-4E99-A91D-2B78300BD278}">
      <dgm:prSet/>
      <dgm:spPr/>
      <dgm:t>
        <a:bodyPr/>
        <a:lstStyle/>
        <a:p>
          <a:endParaRPr lang="ru-RU"/>
        </a:p>
      </dgm:t>
    </dgm:pt>
    <dgm:pt modelId="{4D21CF39-9F0C-48D9-B554-B0907362BBD8}">
      <dgm:prSet/>
      <dgm:spPr>
        <a:solidFill>
          <a:srgbClr val="0070C0"/>
        </a:solidFill>
      </dgm:spPr>
      <dgm:t>
        <a:bodyPr/>
        <a:lstStyle/>
        <a:p>
          <a:r>
            <a:rPr lang="ru-RU" dirty="0" smtClean="0"/>
            <a:t>Работа с педагогами</a:t>
          </a:r>
          <a:endParaRPr lang="ru-RU" dirty="0"/>
        </a:p>
      </dgm:t>
    </dgm:pt>
    <dgm:pt modelId="{E2498441-6B32-4862-ACCA-6C7412357D21}" type="parTrans" cxnId="{CF508D4A-FAF3-4C0E-8609-23239A6ACB62}">
      <dgm:prSet/>
      <dgm:spPr/>
      <dgm:t>
        <a:bodyPr/>
        <a:lstStyle/>
        <a:p>
          <a:endParaRPr lang="ru-RU"/>
        </a:p>
      </dgm:t>
    </dgm:pt>
    <dgm:pt modelId="{924EC681-8AB7-40F5-9A11-5209D5A8D213}" type="sibTrans" cxnId="{CF508D4A-FAF3-4C0E-8609-23239A6ACB62}">
      <dgm:prSet/>
      <dgm:spPr/>
      <dgm:t>
        <a:bodyPr/>
        <a:lstStyle/>
        <a:p>
          <a:endParaRPr lang="ru-RU"/>
        </a:p>
      </dgm:t>
    </dgm:pt>
    <dgm:pt modelId="{552C9A00-6CCC-485B-AB1E-D44F6166E538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dirty="0" smtClean="0"/>
            <a:t>Работа с родителями</a:t>
          </a:r>
          <a:endParaRPr lang="ru-RU" dirty="0"/>
        </a:p>
      </dgm:t>
    </dgm:pt>
    <dgm:pt modelId="{7FA8BE39-CB40-4992-8FB7-1A8952379EC1}" type="sibTrans" cxnId="{4C37426E-3EB2-48E8-930B-803D14548192}">
      <dgm:prSet/>
      <dgm:spPr/>
      <dgm:t>
        <a:bodyPr/>
        <a:lstStyle/>
        <a:p>
          <a:endParaRPr lang="ru-RU"/>
        </a:p>
      </dgm:t>
    </dgm:pt>
    <dgm:pt modelId="{EB6BB82F-6352-4A0F-B0EC-C3F0C5F2879C}" type="parTrans" cxnId="{4C37426E-3EB2-48E8-930B-803D14548192}">
      <dgm:prSet/>
      <dgm:spPr/>
      <dgm:t>
        <a:bodyPr/>
        <a:lstStyle/>
        <a:p>
          <a:endParaRPr lang="ru-RU"/>
        </a:p>
      </dgm:t>
    </dgm:pt>
    <dgm:pt modelId="{7CE25455-3838-4408-B8D4-7ED8CE368F72}" type="pres">
      <dgm:prSet presAssocID="{31D648CF-6E92-4278-BE78-4F7082106BA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C81AEC7-3BDC-4699-84E3-6662A4FA2114}" type="pres">
      <dgm:prSet presAssocID="{A9061655-E7EC-4844-93A6-1D334411B6D9}" presName="centerShape" presStyleLbl="node0" presStyleIdx="0" presStyleCnt="1" custLinFactNeighborX="-419" custLinFactNeighborY="869"/>
      <dgm:spPr/>
      <dgm:t>
        <a:bodyPr/>
        <a:lstStyle/>
        <a:p>
          <a:endParaRPr lang="ru-RU"/>
        </a:p>
      </dgm:t>
    </dgm:pt>
    <dgm:pt modelId="{00F3F9A7-23A6-401C-87AA-0BFD4FBF5B40}" type="pres">
      <dgm:prSet presAssocID="{2AFCB76A-2C43-4933-AC07-FD40E8E39A11}" presName="parTrans" presStyleLbl="bgSibTrans2D1" presStyleIdx="0" presStyleCnt="5" custLinFactNeighborX="6787" custLinFactNeighborY="14839"/>
      <dgm:spPr/>
      <dgm:t>
        <a:bodyPr/>
        <a:lstStyle/>
        <a:p>
          <a:endParaRPr lang="ru-RU"/>
        </a:p>
      </dgm:t>
    </dgm:pt>
    <dgm:pt modelId="{690C7260-35D3-47C8-BB3F-83862BF7BC92}" type="pres">
      <dgm:prSet presAssocID="{7CEEA7D9-1375-460D-9553-B265CE24DDC8}" presName="node" presStyleLbl="node1" presStyleIdx="0" presStyleCnt="5" custScaleX="132918" custScaleY="87385" custRadScaleRad="98032" custRadScaleInc="-62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17FBCD-D09B-4B54-8A96-25EFDB225220}" type="pres">
      <dgm:prSet presAssocID="{808257A7-B965-4E0B-A66C-96AD48B7CE9A}" presName="parTrans" presStyleLbl="bgSibTrans2D1" presStyleIdx="1" presStyleCnt="5"/>
      <dgm:spPr/>
      <dgm:t>
        <a:bodyPr/>
        <a:lstStyle/>
        <a:p>
          <a:endParaRPr lang="ru-RU"/>
        </a:p>
      </dgm:t>
    </dgm:pt>
    <dgm:pt modelId="{1AA88990-FBFB-475B-8577-CBD6A83C302B}" type="pres">
      <dgm:prSet presAssocID="{16A971BD-DDAC-46B3-A38A-466DE498E3BF}" presName="node" presStyleLbl="node1" presStyleIdx="1" presStyleCnt="5" custScaleX="142547" custScaleY="88985" custRadScaleRad="115382" custRadScaleInc="-285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2D3CD2-E1EE-4E38-8C7A-A5EDE3F0B1ED}" type="pres">
      <dgm:prSet presAssocID="{715C9F2A-8EC4-4A26-B470-0884777FA6D8}" presName="parTrans" presStyleLbl="bgSibTrans2D1" presStyleIdx="2" presStyleCnt="5" custAng="21479862" custLinFactNeighborX="2847" custLinFactNeighborY="15568"/>
      <dgm:spPr/>
      <dgm:t>
        <a:bodyPr/>
        <a:lstStyle/>
        <a:p>
          <a:endParaRPr lang="ru-RU"/>
        </a:p>
      </dgm:t>
    </dgm:pt>
    <dgm:pt modelId="{4670C177-C3BB-4B1D-9A74-24EDCFD8D0AA}" type="pres">
      <dgm:prSet presAssocID="{CFECBFD6-231D-4EFC-9773-B3A8E9223E9A}" presName="node" presStyleLbl="node1" presStyleIdx="2" presStyleCnt="5" custScaleX="138460" custScaleY="76053" custRadScaleRad="111985" custRadScaleInc="44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93D1CC-EB31-4901-B1F5-B4AFBCFD1DAB}" type="pres">
      <dgm:prSet presAssocID="{E2498441-6B32-4862-ACCA-6C7412357D21}" presName="parTrans" presStyleLbl="bgSibTrans2D1" presStyleIdx="3" presStyleCnt="5"/>
      <dgm:spPr/>
      <dgm:t>
        <a:bodyPr/>
        <a:lstStyle/>
        <a:p>
          <a:endParaRPr lang="ru-RU"/>
        </a:p>
      </dgm:t>
    </dgm:pt>
    <dgm:pt modelId="{C5816412-22D6-4272-B29B-9EAFE2832A4F}" type="pres">
      <dgm:prSet presAssocID="{4D21CF39-9F0C-48D9-B554-B0907362BBD8}" presName="node" presStyleLbl="node1" presStyleIdx="3" presStyleCnt="5" custScaleX="132001" custScaleY="82514" custRadScaleRad="111684" custRadScaleInc="219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72E9BF-14F2-43E4-B543-A5B285AEF535}" type="pres">
      <dgm:prSet presAssocID="{EB6BB82F-6352-4A0F-B0EC-C3F0C5F2879C}" presName="parTrans" presStyleLbl="bgSibTrans2D1" presStyleIdx="4" presStyleCnt="5" custLinFactNeighborX="-6199" custLinFactNeighborY="10307"/>
      <dgm:spPr/>
      <dgm:t>
        <a:bodyPr/>
        <a:lstStyle/>
        <a:p>
          <a:endParaRPr lang="ru-RU"/>
        </a:p>
      </dgm:t>
    </dgm:pt>
    <dgm:pt modelId="{D74B531B-71F8-4B37-89C2-D37B66EE7AEC}" type="pres">
      <dgm:prSet presAssocID="{552C9A00-6CCC-485B-AB1E-D44F6166E538}" presName="node" presStyleLbl="node1" presStyleIdx="4" presStyleCnt="5" custScaleX="146091" custScaleY="86705" custRadScaleRad="100682" custRadScaleInc="57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4C8B716-8A32-4E99-A91D-2B78300BD278}" srcId="{A9061655-E7EC-4844-93A6-1D334411B6D9}" destId="{CFECBFD6-231D-4EFC-9773-B3A8E9223E9A}" srcOrd="2" destOrd="0" parTransId="{715C9F2A-8EC4-4A26-B470-0884777FA6D8}" sibTransId="{9E29A71A-CD86-416B-99E2-1290A3F36A05}"/>
    <dgm:cxn modelId="{6D4350E4-7DE4-47D5-833F-BB5D02870E18}" type="presOf" srcId="{CFECBFD6-231D-4EFC-9773-B3A8E9223E9A}" destId="{4670C177-C3BB-4B1D-9A74-24EDCFD8D0AA}" srcOrd="0" destOrd="0" presId="urn:microsoft.com/office/officeart/2005/8/layout/radial4"/>
    <dgm:cxn modelId="{FF9955BE-7742-4000-A183-453337D138C2}" type="presOf" srcId="{31D648CF-6E92-4278-BE78-4F7082106BA3}" destId="{7CE25455-3838-4408-B8D4-7ED8CE368F72}" srcOrd="0" destOrd="0" presId="urn:microsoft.com/office/officeart/2005/8/layout/radial4"/>
    <dgm:cxn modelId="{169508D2-D5C8-4974-9664-85DC16FE3AB7}" type="presOf" srcId="{552C9A00-6CCC-485B-AB1E-D44F6166E538}" destId="{D74B531B-71F8-4B37-89C2-D37B66EE7AEC}" srcOrd="0" destOrd="0" presId="urn:microsoft.com/office/officeart/2005/8/layout/radial4"/>
    <dgm:cxn modelId="{CF508D4A-FAF3-4C0E-8609-23239A6ACB62}" srcId="{A9061655-E7EC-4844-93A6-1D334411B6D9}" destId="{4D21CF39-9F0C-48D9-B554-B0907362BBD8}" srcOrd="3" destOrd="0" parTransId="{E2498441-6B32-4862-ACCA-6C7412357D21}" sibTransId="{924EC681-8AB7-40F5-9A11-5209D5A8D213}"/>
    <dgm:cxn modelId="{E857EEB4-D6EC-40F5-8590-0D0B2D192255}" type="presOf" srcId="{E2498441-6B32-4862-ACCA-6C7412357D21}" destId="{1193D1CC-EB31-4901-B1F5-B4AFBCFD1DAB}" srcOrd="0" destOrd="0" presId="urn:microsoft.com/office/officeart/2005/8/layout/radial4"/>
    <dgm:cxn modelId="{C3DF3DDD-F2E7-4756-BF5E-E1660E9DCC5F}" type="presOf" srcId="{A9061655-E7EC-4844-93A6-1D334411B6D9}" destId="{EC81AEC7-3BDC-4699-84E3-6662A4FA2114}" srcOrd="0" destOrd="0" presId="urn:microsoft.com/office/officeart/2005/8/layout/radial4"/>
    <dgm:cxn modelId="{8A91D004-90EF-4A2C-9FDE-580C95ED62C1}" srcId="{A9061655-E7EC-4844-93A6-1D334411B6D9}" destId="{7CEEA7D9-1375-460D-9553-B265CE24DDC8}" srcOrd="0" destOrd="0" parTransId="{2AFCB76A-2C43-4933-AC07-FD40E8E39A11}" sibTransId="{4E89B661-2928-40D7-9200-96BFFA48994E}"/>
    <dgm:cxn modelId="{A12FA23C-9853-4834-9DA1-E3A26544DDB4}" type="presOf" srcId="{4D21CF39-9F0C-48D9-B554-B0907362BBD8}" destId="{C5816412-22D6-4272-B29B-9EAFE2832A4F}" srcOrd="0" destOrd="0" presId="urn:microsoft.com/office/officeart/2005/8/layout/radial4"/>
    <dgm:cxn modelId="{A7484A1C-A13A-4331-925B-E5770994F9A3}" type="presOf" srcId="{7CEEA7D9-1375-460D-9553-B265CE24DDC8}" destId="{690C7260-35D3-47C8-BB3F-83862BF7BC92}" srcOrd="0" destOrd="0" presId="urn:microsoft.com/office/officeart/2005/8/layout/radial4"/>
    <dgm:cxn modelId="{348CA41F-F213-4C24-A099-DFB2706C8F24}" type="presOf" srcId="{EB6BB82F-6352-4A0F-B0EC-C3F0C5F2879C}" destId="{FC72E9BF-14F2-43E4-B543-A5B285AEF535}" srcOrd="0" destOrd="0" presId="urn:microsoft.com/office/officeart/2005/8/layout/radial4"/>
    <dgm:cxn modelId="{4C37426E-3EB2-48E8-930B-803D14548192}" srcId="{A9061655-E7EC-4844-93A6-1D334411B6D9}" destId="{552C9A00-6CCC-485B-AB1E-D44F6166E538}" srcOrd="4" destOrd="0" parTransId="{EB6BB82F-6352-4A0F-B0EC-C3F0C5F2879C}" sibTransId="{7FA8BE39-CB40-4992-8FB7-1A8952379EC1}"/>
    <dgm:cxn modelId="{35B800D3-9BFE-459E-A053-4A05BA84AAE1}" type="presOf" srcId="{808257A7-B965-4E0B-A66C-96AD48B7CE9A}" destId="{7317FBCD-D09B-4B54-8A96-25EFDB225220}" srcOrd="0" destOrd="0" presId="urn:microsoft.com/office/officeart/2005/8/layout/radial4"/>
    <dgm:cxn modelId="{59FE6EE4-58B7-433B-AD7F-04D6704D4CFB}" type="presOf" srcId="{715C9F2A-8EC4-4A26-B470-0884777FA6D8}" destId="{572D3CD2-E1EE-4E38-8C7A-A5EDE3F0B1ED}" srcOrd="0" destOrd="0" presId="urn:microsoft.com/office/officeart/2005/8/layout/radial4"/>
    <dgm:cxn modelId="{2FBF2A0A-A1DA-46BF-87E0-B520FEAF6CAE}" srcId="{A9061655-E7EC-4844-93A6-1D334411B6D9}" destId="{16A971BD-DDAC-46B3-A38A-466DE498E3BF}" srcOrd="1" destOrd="0" parTransId="{808257A7-B965-4E0B-A66C-96AD48B7CE9A}" sibTransId="{34A77434-27FC-4563-A609-47C592260F6D}"/>
    <dgm:cxn modelId="{6BB31A81-5531-46E9-99E5-C571AA74E0B3}" type="presOf" srcId="{2AFCB76A-2C43-4933-AC07-FD40E8E39A11}" destId="{00F3F9A7-23A6-401C-87AA-0BFD4FBF5B40}" srcOrd="0" destOrd="0" presId="urn:microsoft.com/office/officeart/2005/8/layout/radial4"/>
    <dgm:cxn modelId="{0BF5D836-3D5F-4AD1-B5E9-14305EE3BF05}" type="presOf" srcId="{16A971BD-DDAC-46B3-A38A-466DE498E3BF}" destId="{1AA88990-FBFB-475B-8577-CBD6A83C302B}" srcOrd="0" destOrd="0" presId="urn:microsoft.com/office/officeart/2005/8/layout/radial4"/>
    <dgm:cxn modelId="{CADE68AD-EF01-40B7-A61B-0CB908063DCC}" srcId="{31D648CF-6E92-4278-BE78-4F7082106BA3}" destId="{A9061655-E7EC-4844-93A6-1D334411B6D9}" srcOrd="0" destOrd="0" parTransId="{54F2651D-E565-4F23-A4EC-877B0DEED7A7}" sibTransId="{5C12FCD5-B25B-421B-9CFB-3FDC35B00085}"/>
    <dgm:cxn modelId="{2406FAE8-4AB1-4734-9729-3B17C98E1CAF}" type="presParOf" srcId="{7CE25455-3838-4408-B8D4-7ED8CE368F72}" destId="{EC81AEC7-3BDC-4699-84E3-6662A4FA2114}" srcOrd="0" destOrd="0" presId="urn:microsoft.com/office/officeart/2005/8/layout/radial4"/>
    <dgm:cxn modelId="{B6B5A371-299C-45B5-96F7-35C66FEB0824}" type="presParOf" srcId="{7CE25455-3838-4408-B8D4-7ED8CE368F72}" destId="{00F3F9A7-23A6-401C-87AA-0BFD4FBF5B40}" srcOrd="1" destOrd="0" presId="urn:microsoft.com/office/officeart/2005/8/layout/radial4"/>
    <dgm:cxn modelId="{E5A8086D-F310-45EE-B4E8-F8C5C1DE314C}" type="presParOf" srcId="{7CE25455-3838-4408-B8D4-7ED8CE368F72}" destId="{690C7260-35D3-47C8-BB3F-83862BF7BC92}" srcOrd="2" destOrd="0" presId="urn:microsoft.com/office/officeart/2005/8/layout/radial4"/>
    <dgm:cxn modelId="{68171C65-E5CF-49F7-A923-2261A264CB1C}" type="presParOf" srcId="{7CE25455-3838-4408-B8D4-7ED8CE368F72}" destId="{7317FBCD-D09B-4B54-8A96-25EFDB225220}" srcOrd="3" destOrd="0" presId="urn:microsoft.com/office/officeart/2005/8/layout/radial4"/>
    <dgm:cxn modelId="{C74349A5-DBD2-48A9-A164-D280341B865C}" type="presParOf" srcId="{7CE25455-3838-4408-B8D4-7ED8CE368F72}" destId="{1AA88990-FBFB-475B-8577-CBD6A83C302B}" srcOrd="4" destOrd="0" presId="urn:microsoft.com/office/officeart/2005/8/layout/radial4"/>
    <dgm:cxn modelId="{76BF1E5C-CF83-4A2D-8355-AD424D2097A7}" type="presParOf" srcId="{7CE25455-3838-4408-B8D4-7ED8CE368F72}" destId="{572D3CD2-E1EE-4E38-8C7A-A5EDE3F0B1ED}" srcOrd="5" destOrd="0" presId="urn:microsoft.com/office/officeart/2005/8/layout/radial4"/>
    <dgm:cxn modelId="{9CCABE53-798E-43A2-BB63-1FD38A6199E4}" type="presParOf" srcId="{7CE25455-3838-4408-B8D4-7ED8CE368F72}" destId="{4670C177-C3BB-4B1D-9A74-24EDCFD8D0AA}" srcOrd="6" destOrd="0" presId="urn:microsoft.com/office/officeart/2005/8/layout/radial4"/>
    <dgm:cxn modelId="{C592BC41-ADB4-445A-9204-9819101093DB}" type="presParOf" srcId="{7CE25455-3838-4408-B8D4-7ED8CE368F72}" destId="{1193D1CC-EB31-4901-B1F5-B4AFBCFD1DAB}" srcOrd="7" destOrd="0" presId="urn:microsoft.com/office/officeart/2005/8/layout/radial4"/>
    <dgm:cxn modelId="{0F70C49B-5415-4E2B-BD11-A7357588EA85}" type="presParOf" srcId="{7CE25455-3838-4408-B8D4-7ED8CE368F72}" destId="{C5816412-22D6-4272-B29B-9EAFE2832A4F}" srcOrd="8" destOrd="0" presId="urn:microsoft.com/office/officeart/2005/8/layout/radial4"/>
    <dgm:cxn modelId="{8B1310B9-6EBF-408E-8094-D726D251D9D9}" type="presParOf" srcId="{7CE25455-3838-4408-B8D4-7ED8CE368F72}" destId="{FC72E9BF-14F2-43E4-B543-A5B285AEF535}" srcOrd="9" destOrd="0" presId="urn:microsoft.com/office/officeart/2005/8/layout/radial4"/>
    <dgm:cxn modelId="{94EF71E7-7239-4750-AD12-BED81B25DCDD}" type="presParOf" srcId="{7CE25455-3838-4408-B8D4-7ED8CE368F72}" destId="{D74B531B-71F8-4B37-89C2-D37B66EE7AEC}" srcOrd="10" destOrd="0" presId="urn:microsoft.com/office/officeart/2005/8/layout/radial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D20EC-6F8D-4468-90F1-8D0C86753AB1}" type="datetimeFigureOut">
              <a:rPr lang="ru-RU" smtClean="0"/>
              <a:t>09.09.2013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B94D-0944-4E8E-9B17-1571F17932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D20EC-6F8D-4468-90F1-8D0C86753AB1}" type="datetimeFigureOut">
              <a:rPr lang="ru-RU" smtClean="0"/>
              <a:t>09.09.2013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B94D-0944-4E8E-9B17-1571F17932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D20EC-6F8D-4468-90F1-8D0C86753AB1}" type="datetimeFigureOut">
              <a:rPr lang="ru-RU" smtClean="0"/>
              <a:t>09.09.2013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B94D-0944-4E8E-9B17-1571F17932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D20EC-6F8D-4468-90F1-8D0C86753AB1}" type="datetimeFigureOut">
              <a:rPr lang="ru-RU" smtClean="0"/>
              <a:t>09.09.2013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B94D-0944-4E8E-9B17-1571F17932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D20EC-6F8D-4468-90F1-8D0C86753AB1}" type="datetimeFigureOut">
              <a:rPr lang="ru-RU" smtClean="0"/>
              <a:t>09.09.2013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B94D-0944-4E8E-9B17-1571F17932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D20EC-6F8D-4468-90F1-8D0C86753AB1}" type="datetimeFigureOut">
              <a:rPr lang="ru-RU" smtClean="0"/>
              <a:t>09.09.2013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B94D-0944-4E8E-9B17-1571F17932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D20EC-6F8D-4468-90F1-8D0C86753AB1}" type="datetimeFigureOut">
              <a:rPr lang="ru-RU" smtClean="0"/>
              <a:t>09.09.2013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B94D-0944-4E8E-9B17-1571F17932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D20EC-6F8D-4468-90F1-8D0C86753AB1}" type="datetimeFigureOut">
              <a:rPr lang="ru-RU" smtClean="0"/>
              <a:t>09.09.2013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B94D-0944-4E8E-9B17-1571F17932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D20EC-6F8D-4468-90F1-8D0C86753AB1}" type="datetimeFigureOut">
              <a:rPr lang="ru-RU" smtClean="0"/>
              <a:t>09.09.2013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B94D-0944-4E8E-9B17-1571F17932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D20EC-6F8D-4468-90F1-8D0C86753AB1}" type="datetimeFigureOut">
              <a:rPr lang="ru-RU" smtClean="0"/>
              <a:t>09.09.2013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B94D-0944-4E8E-9B17-1571F17932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D20EC-6F8D-4468-90F1-8D0C86753AB1}" type="datetimeFigureOut">
              <a:rPr lang="ru-RU" smtClean="0"/>
              <a:t>09.09.2013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B94D-0944-4E8E-9B17-1571F17932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tile tx="0" ty="0" sx="100000" sy="100000" flip="x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D20EC-6F8D-4468-90F1-8D0C86753AB1}" type="datetimeFigureOut">
              <a:rPr lang="ru-RU" smtClean="0"/>
              <a:t>09.09.2013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FB94D-0944-4E8E-9B17-1571F17932A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71613"/>
            <a:ext cx="7772400" cy="2028838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latin typeface="Georgia" pitchFamily="18" charset="0"/>
              </a:rPr>
              <a:t>ИСПОЛЬЗОВАНИЕ</a:t>
            </a:r>
            <a:r>
              <a:rPr lang="ru-RU" sz="2700" b="1" dirty="0" smtClean="0">
                <a:latin typeface="Arial" pitchFamily="34" charset="0"/>
              </a:rPr>
              <a:t> </a:t>
            </a:r>
            <a:r>
              <a:rPr lang="ru-RU" sz="2700" b="1" dirty="0" smtClean="0">
                <a:latin typeface="Georgia" pitchFamily="18" charset="0"/>
              </a:rPr>
              <a:t> </a:t>
            </a:r>
            <a:r>
              <a:rPr lang="ru-RU" sz="2700" b="1" dirty="0" smtClean="0">
                <a:latin typeface="Arial" pitchFamily="34" charset="0"/>
              </a:rPr>
              <a:t>  </a:t>
            </a:r>
            <a:r>
              <a:rPr lang="ru-RU" sz="2700" b="1" dirty="0" smtClean="0">
                <a:latin typeface="Georgia" pitchFamily="18" charset="0"/>
              </a:rPr>
              <a:t>КОМПЬЮТЕРА </a:t>
            </a:r>
            <a:br>
              <a:rPr lang="ru-RU" sz="2700" b="1" dirty="0" smtClean="0">
                <a:latin typeface="Georgia" pitchFamily="18" charset="0"/>
              </a:rPr>
            </a:br>
            <a:r>
              <a:rPr lang="ru-RU" sz="2700" b="1" dirty="0" smtClean="0">
                <a:latin typeface="Georgia" pitchFamily="18" charset="0"/>
              </a:rPr>
              <a:t>УЧИТЕЛЕМ-ЛОГОПЕДОМ </a:t>
            </a:r>
            <a:r>
              <a:rPr lang="ru-RU" sz="2700" b="1" dirty="0" smtClean="0">
                <a:latin typeface="Arial" pitchFamily="34" charset="0"/>
              </a:rPr>
              <a:t> </a:t>
            </a:r>
            <a:br>
              <a:rPr lang="ru-RU" sz="2700" b="1" dirty="0" smtClean="0">
                <a:latin typeface="Arial" pitchFamily="34" charset="0"/>
              </a:rPr>
            </a:br>
            <a:r>
              <a:rPr lang="ru-RU" sz="2700" b="1" dirty="0" smtClean="0">
                <a:latin typeface="Georgia" pitchFamily="18" charset="0"/>
              </a:rPr>
              <a:t>В </a:t>
            </a:r>
            <a:r>
              <a:rPr lang="ru-RU" sz="2700" b="1" dirty="0" smtClean="0">
                <a:latin typeface="Arial" pitchFamily="34" charset="0"/>
              </a:rPr>
              <a:t> </a:t>
            </a:r>
            <a:r>
              <a:rPr lang="ru-RU" sz="2700" b="1" dirty="0" smtClean="0">
                <a:latin typeface="Georgia" pitchFamily="18" charset="0"/>
              </a:rPr>
              <a:t>КОРРЕКЦИОННОЙ</a:t>
            </a:r>
            <a:r>
              <a:rPr lang="ru-RU" sz="2700" b="1" dirty="0" smtClean="0">
                <a:latin typeface="Arial" pitchFamily="34" charset="0"/>
              </a:rPr>
              <a:t> </a:t>
            </a:r>
            <a:r>
              <a:rPr lang="ru-RU" sz="2700" b="1" dirty="0" smtClean="0">
                <a:latin typeface="Georgia" pitchFamily="18" charset="0"/>
              </a:rPr>
              <a:t> РАБОТЕ </a:t>
            </a:r>
            <a:r>
              <a:rPr lang="ru-RU" sz="2700" b="1" dirty="0" smtClean="0">
                <a:latin typeface="Arial" pitchFamily="34" charset="0"/>
              </a:rPr>
              <a:t> </a:t>
            </a:r>
            <a:r>
              <a:rPr lang="ru-RU" sz="2700" b="1" dirty="0" smtClean="0">
                <a:latin typeface="Georgia" pitchFamily="18" charset="0"/>
              </a:rPr>
              <a:t>С </a:t>
            </a:r>
            <a:r>
              <a:rPr lang="ru-RU" sz="2700" b="1" dirty="0" smtClean="0">
                <a:latin typeface="Arial" pitchFamily="34" charset="0"/>
              </a:rPr>
              <a:t> </a:t>
            </a:r>
            <a:r>
              <a:rPr lang="ru-RU" sz="2700" b="1" dirty="0" smtClean="0">
                <a:latin typeface="Georgia" pitchFamily="18" charset="0"/>
              </a:rPr>
              <a:t>ДЕТЬМИ</a:t>
            </a:r>
            <a:r>
              <a:rPr lang="ru-RU" sz="2700" b="1" dirty="0" smtClean="0">
                <a:latin typeface="Arial" pitchFamily="34" charset="0"/>
              </a:rPr>
              <a:t> </a:t>
            </a:r>
            <a:br>
              <a:rPr lang="ru-RU" sz="2700" b="1" dirty="0" smtClean="0">
                <a:latin typeface="Arial" pitchFamily="34" charset="0"/>
              </a:rPr>
            </a:br>
            <a:r>
              <a:rPr lang="ru-RU" sz="2700" b="1" dirty="0" smtClean="0">
                <a:latin typeface="Georgia" pitchFamily="18" charset="0"/>
              </a:rPr>
              <a:t> С </a:t>
            </a:r>
            <a:r>
              <a:rPr lang="ru-RU" sz="2700" b="1" dirty="0" smtClean="0">
                <a:latin typeface="Arial" pitchFamily="34" charset="0"/>
              </a:rPr>
              <a:t> </a:t>
            </a:r>
            <a:r>
              <a:rPr lang="ru-RU" sz="2700" b="1" dirty="0" smtClean="0">
                <a:latin typeface="Georgia" pitchFamily="18" charset="0"/>
              </a:rPr>
              <a:t>НАРУШЕНИЕМ </a:t>
            </a:r>
            <a:r>
              <a:rPr lang="ru-RU" sz="2700" b="1" dirty="0" smtClean="0">
                <a:latin typeface="Arial" pitchFamily="34" charset="0"/>
              </a:rPr>
              <a:t> </a:t>
            </a:r>
            <a:r>
              <a:rPr lang="ru-RU" sz="2700" b="1" dirty="0" smtClean="0">
                <a:latin typeface="Georgia" pitchFamily="18" charset="0"/>
              </a:rPr>
              <a:t>РЕЧИ</a:t>
            </a:r>
            <a:r>
              <a:rPr lang="ru-RU" b="1" dirty="0" smtClean="0">
                <a:latin typeface="Georgia" pitchFamily="18" charset="0"/>
              </a:rPr>
              <a:t>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75751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Учитель –логопед</a:t>
            </a:r>
          </a:p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МБДОУ </a:t>
            </a: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д\с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№ 21 «</a:t>
            </a: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Дюймовочка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» </a:t>
            </a:r>
          </a:p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Малеева О. В.</a:t>
            </a:r>
          </a:p>
          <a:p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Г. Сафоново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работы: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spcBef>
                <a:spcPts val="580"/>
              </a:spcBef>
              <a:buNone/>
              <a:defRPr/>
            </a:pPr>
            <a:r>
              <a:rPr lang="ru-RU" b="1" dirty="0">
                <a:latin typeface="Georgia" pitchFamily="18" charset="0"/>
              </a:rPr>
              <a:t>ПРИМЕНЕНИЕ КОМПЬЮТЕРНЫХ ТЕХНОЛОГИЙ </a:t>
            </a:r>
          </a:p>
          <a:p>
            <a:pPr algn="ctr">
              <a:spcBef>
                <a:spcPts val="580"/>
              </a:spcBef>
              <a:buNone/>
              <a:defRPr/>
            </a:pPr>
            <a:r>
              <a:rPr lang="ru-RU" b="1" dirty="0">
                <a:latin typeface="Georgia" pitchFamily="18" charset="0"/>
              </a:rPr>
              <a:t>ДЛЯ РАЗВИТИЯ И КОРРЕКЦИИ  </a:t>
            </a:r>
            <a:r>
              <a:rPr lang="ru-RU" sz="4400" b="1" dirty="0"/>
              <a:t>речевых</a:t>
            </a:r>
            <a:r>
              <a:rPr lang="ru-RU" b="1" dirty="0">
                <a:latin typeface="Georgia" pitchFamily="18" charset="0"/>
              </a:rPr>
              <a:t> НАРУШЕНИЙ </a:t>
            </a:r>
          </a:p>
          <a:p>
            <a:pPr algn="ctr">
              <a:spcBef>
                <a:spcPts val="580"/>
              </a:spcBef>
              <a:buNone/>
              <a:defRPr/>
            </a:pPr>
            <a:r>
              <a:rPr lang="ru-RU" b="1" dirty="0">
                <a:latin typeface="Georgia" pitchFamily="18" charset="0"/>
              </a:rPr>
              <a:t>У ДОШКОЛЬНИКОВ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indent="365125">
              <a:buFont typeface="+mj-lt"/>
              <a:buAutoNum type="arabicPeriod"/>
              <a:defRPr/>
            </a:pPr>
            <a:r>
              <a:rPr lang="ru-RU" b="1" dirty="0">
                <a:solidFill>
                  <a:srgbClr val="000000"/>
                </a:solidFill>
                <a:latin typeface="Georgia" pitchFamily="18" charset="0"/>
              </a:rPr>
              <a:t>УЧИТЬ ДОШКОЛЬНИКОВ ПОЛЬЗОВАТЬСЯ     КОМПЬЮТЕРОМ; </a:t>
            </a:r>
          </a:p>
          <a:p>
            <a:pPr indent="365125">
              <a:buFont typeface="+mj-lt"/>
              <a:buAutoNum type="arabicPeriod"/>
              <a:defRPr/>
            </a:pPr>
            <a:r>
              <a:rPr lang="ru-RU" b="1" dirty="0">
                <a:solidFill>
                  <a:srgbClr val="000000"/>
                </a:solidFill>
                <a:latin typeface="Georgia" pitchFamily="18" charset="0"/>
              </a:rPr>
              <a:t>ФОРМИРОВАТЬ У ВОСПИТАННИКОВ МОТИВАЦИОННУЮ, ИНТЕЛЛЕКТУАЛЬНУЮ И ОПЕРАЦИОННУЮ ГОТОВНОСТЬ К ОБУЧЕНИЮ В ШКОЛЕ ДЛЯ УСПЕШНОЙ  СОЦИАЛЬНОЙ  АДАПТАЦИИ;</a:t>
            </a:r>
          </a:p>
          <a:p>
            <a:pPr indent="365125">
              <a:buFont typeface="+mj-lt"/>
              <a:buAutoNum type="arabicPeriod"/>
              <a:defRPr/>
            </a:pPr>
            <a:r>
              <a:rPr lang="ru-RU" b="1" dirty="0">
                <a:solidFill>
                  <a:srgbClr val="000000"/>
                </a:solidFill>
                <a:latin typeface="Georgia" pitchFamily="18" charset="0"/>
              </a:rPr>
              <a:t>ПРИУЧАТЬ ДЕТЕЙ ПРОЯВЛЯТЬ ИНИЦИАТИВУ С ЦЕЛЬЮ ПОЛУЧЕНИЯ НОВЫХ ЗНАНИЙ. 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FontTx/>
              <a:buChar char="•"/>
            </a:pPr>
            <a:r>
              <a:rPr lang="ru-RU" b="1" dirty="0" smtClean="0">
                <a:latin typeface="Georgia" pitchFamily="18" charset="0"/>
              </a:rPr>
              <a:t>Одной из важнейших предпосылок полноценного развития ребёнка и его социальной адаптации является его правильная речь. Нарушения речи отрицательно влияют на всё психическое развитие ребёнка, отражаются на его деятельности и поведении.</a:t>
            </a:r>
          </a:p>
          <a:p>
            <a:pPr algn="just">
              <a:buFontTx/>
              <a:buChar char="•"/>
            </a:pPr>
            <a:r>
              <a:rPr lang="ru-RU" b="1" dirty="0" smtClean="0">
                <a:latin typeface="Georgia" pitchFamily="18" charset="0"/>
              </a:rPr>
              <a:t>Важнейшей составляющей коррекционно-педагогического процесса в образовательном учреждении для детей дошкольного возраста является логопедическая работа.</a:t>
            </a:r>
          </a:p>
          <a:p>
            <a:pPr algn="just">
              <a:buFontTx/>
              <a:buChar char="•"/>
            </a:pPr>
            <a:r>
              <a:rPr lang="ru-RU" b="1" dirty="0" smtClean="0">
                <a:latin typeface="Georgia" pitchFamily="18" charset="0"/>
              </a:rPr>
              <a:t>Компьютерные средства составляют для специалиста не часть содержания коррекционного обучения, а дополнительный набор возможностей коррекции отклонений в речевом развитии ребёнка.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92867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Область применения: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dirty="0">
                <a:latin typeface="Georgia" pitchFamily="18" charset="0"/>
              </a:rPr>
              <a:t>развития артикуляционной моторики “Артикуляционная гимнастика”;</a:t>
            </a:r>
          </a:p>
          <a:p>
            <a:pPr lvl="0"/>
            <a:r>
              <a:rPr lang="ru-RU" dirty="0">
                <a:latin typeface="Georgia" pitchFamily="18" charset="0"/>
              </a:rPr>
              <a:t> автоматизации звуков в слогах, словах, предложениях и связной речи;</a:t>
            </a:r>
          </a:p>
          <a:p>
            <a:pPr lvl="0"/>
            <a:r>
              <a:rPr lang="ru-RU" dirty="0">
                <a:latin typeface="Georgia" pitchFamily="18" charset="0"/>
              </a:rPr>
              <a:t>развития мелкой моторики “Пальчиковая гимнастика”;</a:t>
            </a:r>
          </a:p>
          <a:p>
            <a:pPr lvl="0"/>
            <a:r>
              <a:rPr lang="ru-RU" dirty="0">
                <a:latin typeface="Georgia" pitchFamily="18" charset="0"/>
              </a:rPr>
              <a:t>дифференциации звуков слогах, словах, предложениях и связной речи;</a:t>
            </a:r>
          </a:p>
          <a:p>
            <a:pPr lvl="0"/>
            <a:r>
              <a:rPr lang="ru-RU" dirty="0" smtClean="0">
                <a:latin typeface="Georgia" pitchFamily="18" charset="0"/>
              </a:rPr>
              <a:t>развития </a:t>
            </a:r>
            <a:r>
              <a:rPr lang="ru-RU" dirty="0">
                <a:latin typeface="Georgia" pitchFamily="18" charset="0"/>
              </a:rPr>
              <a:t>связной речи и познавательных способностей;</a:t>
            </a:r>
          </a:p>
          <a:p>
            <a:pPr lvl="0"/>
            <a:r>
              <a:rPr lang="ru-RU" dirty="0">
                <a:latin typeface="Georgia" pitchFamily="18" charset="0"/>
              </a:rPr>
              <a:t>для проведения в игровой форме обобщающих заданий.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Рекомендации к проведению: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>
                <a:latin typeface="Georgia" pitchFamily="18" charset="0"/>
              </a:rPr>
              <a:t>первая половина дня - оптимальна;</a:t>
            </a:r>
          </a:p>
          <a:p>
            <a:r>
              <a:rPr lang="ru-RU" b="1" dirty="0">
                <a:latin typeface="Georgia" pitchFamily="18" charset="0"/>
              </a:rPr>
              <a:t>вторая половина дня - допустима. Занятие с использованием компьютера во второй половине дня следует проводить в период второго подъема суточной работоспособности, в интервале от 15 ч 30 мин до 16 ч 30 мин, после дневного сна и полдника.</a:t>
            </a:r>
          </a:p>
          <a:p>
            <a:r>
              <a:rPr lang="ru-RU" b="1" dirty="0">
                <a:latin typeface="Georgia" pitchFamily="18" charset="0"/>
              </a:rPr>
              <a:t>Рекомендуемая максимальная кратность работы на компьютере в течение недели для детей 5 и 6 лет- 1-2 раза.</a:t>
            </a:r>
          </a:p>
          <a:p>
            <a:r>
              <a:rPr lang="ru-RU" b="1" dirty="0">
                <a:latin typeface="Georgia" pitchFamily="18" charset="0"/>
              </a:rPr>
              <a:t>Рекомендуемые дни недели для занятий на компьютере: вторник, среда. В пятницу заниматься на компьютере нежелательно. Объясняется это тем, что работоспособность ребенка уже к четвергу снижается, а в пятницу происходит ее резкое снижение в силу накопившейся недельной усталости.</a:t>
            </a:r>
          </a:p>
          <a:p>
            <a:r>
              <a:rPr lang="ru-RU" b="1" dirty="0">
                <a:latin typeface="Georgia" pitchFamily="18" charset="0"/>
              </a:rPr>
              <a:t>Недопустимо проводить занятия на компьютере во время, отведенное для прогулок и дневного отдыха.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Зрительная гимнастика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>
                <a:latin typeface="Georgia" pitchFamily="18" charset="0"/>
              </a:rPr>
              <a:t>Зрительная гимнастика проводится дважды в течение развивающего занятия с использованием компьютера: первый раз - в середине работы на компьютере (после 5 минут работы для пятилетних и после 7-8 минут для шестилетних детей) и второй раз - по окончании работы на компьютере или после завершения всего развивающего занятия с использованием компьютера (после заключительной части). </a:t>
            </a:r>
          </a:p>
          <a:p>
            <a:r>
              <a:rPr lang="ru-RU" dirty="0">
                <a:latin typeface="Georgia" pitchFamily="18" charset="0"/>
              </a:rPr>
              <a:t>Длительность зрительной гимнастики во всех случаях равняется 1 минуте.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dirty="0">
                <a:latin typeface="Georgia" pitchFamily="18" charset="0"/>
              </a:rPr>
              <a:t>Работа с данной технологией проводится при первостепенной роли учителя-логопеда по принципу тройственного взаимодействия: педагог - компьютер - ребенок. </a:t>
            </a:r>
          </a:p>
          <a:p>
            <a:r>
              <a:rPr lang="ru-RU" b="1" dirty="0">
                <a:latin typeface="Georgia" pitchFamily="18" charset="0"/>
              </a:rPr>
              <a:t>Данная программа предназначена для коррекции общего недоразвития речи у детей старшего дошкольного. Она позволяет эффективно работать над преодолением нарушений речи при дизартрии, </a:t>
            </a:r>
            <a:r>
              <a:rPr lang="ru-RU" b="1" dirty="0" err="1">
                <a:latin typeface="Georgia" pitchFamily="18" charset="0"/>
              </a:rPr>
              <a:t>дислалии</a:t>
            </a:r>
            <a:r>
              <a:rPr lang="ru-RU" b="1" dirty="0">
                <a:latin typeface="Georgia" pitchFamily="18" charset="0"/>
              </a:rPr>
              <a:t>, </a:t>
            </a:r>
            <a:r>
              <a:rPr lang="ru-RU" b="1" dirty="0" err="1">
                <a:latin typeface="Georgia" pitchFamily="18" charset="0"/>
              </a:rPr>
              <a:t>ринолалии</a:t>
            </a:r>
            <a:r>
              <a:rPr lang="ru-RU" b="1" dirty="0">
                <a:latin typeface="Georgia" pitchFamily="18" charset="0"/>
              </a:rPr>
              <a:t>, заикании, а также при вторичных речевых нарушениях.</a:t>
            </a:r>
          </a:p>
          <a:p>
            <a:r>
              <a:rPr lang="ru-RU" b="1" dirty="0">
                <a:latin typeface="Georgia" pitchFamily="18" charset="0"/>
              </a:rPr>
              <a:t>Целенаправленное использование компьютерной технологии в процессе логопедической работы с детьми старшего дошкольного возраста позволяет оптимизировать процесс коррекции </a:t>
            </a:r>
            <a:r>
              <a:rPr lang="ru-RU" b="1" dirty="0" err="1">
                <a:latin typeface="Georgia" pitchFamily="18" charset="0"/>
              </a:rPr>
              <a:t>звукопроизносительной</a:t>
            </a:r>
            <a:r>
              <a:rPr lang="ru-RU" b="1" dirty="0">
                <a:latin typeface="Georgia" pitchFamily="18" charset="0"/>
              </a:rPr>
              <a:t> и просодической сторон их речи и в целом содействуют гармонизации развития.</a:t>
            </a:r>
          </a:p>
          <a:p>
            <a:r>
              <a:rPr lang="ru-RU" b="1" dirty="0">
                <a:latin typeface="Georgia" pitchFamily="18" charset="0"/>
              </a:rPr>
              <a:t>Подводя итоги, я предполагаю, что применение компьютерных программ может стать ещё одним эффективным способом формирования правильной речи и коррекции её недостатков.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</TotalTime>
  <Words>523</Words>
  <Application>Microsoft Office PowerPoint</Application>
  <PresentationFormat>Экран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ИСПОЛЬЗОВАНИЕ    КОМПЬЮТЕРА  УЧИТЕЛЕМ-ЛОГОПЕДОМ   В  КОРРЕКЦИОННОЙ  РАБОТЕ  С  ДЕТЬМИ   С  НАРУШЕНИЕМ  РЕЧИ.</vt:lpstr>
      <vt:lpstr>Цель работы:</vt:lpstr>
      <vt:lpstr>Задачи:</vt:lpstr>
      <vt:lpstr>Актуальность:</vt:lpstr>
      <vt:lpstr>Слайд 5</vt:lpstr>
      <vt:lpstr>Область применения:</vt:lpstr>
      <vt:lpstr>Рекомендации к проведению:</vt:lpstr>
      <vt:lpstr>Зрительная гимнастика</vt:lpstr>
      <vt:lpstr>Выводы: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   КОМПЬЮТЕРА  УЧИТЕЛЕМ-ЛОГОПЕДОМ   В  КОРРЕКЦИОННОЙ  РАБОТЕ  С  ДЕТЬМИ   С  НАРУШЕНИЕМ  РЕЧИ.</dc:title>
  <dc:creator>Оксана</dc:creator>
  <cp:lastModifiedBy>Оксана</cp:lastModifiedBy>
  <cp:revision>3</cp:revision>
  <dcterms:created xsi:type="dcterms:W3CDTF">2013-09-09T07:16:27Z</dcterms:created>
  <dcterms:modified xsi:type="dcterms:W3CDTF">2013-09-09T07:33:36Z</dcterms:modified>
</cp:coreProperties>
</file>