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1" r:id="rId3"/>
    <p:sldId id="272" r:id="rId4"/>
    <p:sldId id="274" r:id="rId5"/>
    <p:sldId id="275" r:id="rId6"/>
    <p:sldId id="267" r:id="rId7"/>
    <p:sldId id="256" r:id="rId8"/>
    <p:sldId id="268" r:id="rId9"/>
    <p:sldId id="271" r:id="rId10"/>
    <p:sldId id="270" r:id="rId11"/>
    <p:sldId id="269" r:id="rId1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453"/>
    <a:srgbClr val="159B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190" y="-11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AACA6-9612-4E81-82A0-9A4B26BA480B}" type="datetimeFigureOut">
              <a:rPr lang="ru-RU" smtClean="0"/>
              <a:pPr/>
              <a:t>09.09.2013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09501-F00E-4A45-9EAE-74A57DF70E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5BB7D-1756-4F34-BB48-8BAF6A7E3508}" type="datetimeFigureOut">
              <a:rPr lang="ru-RU" smtClean="0"/>
              <a:pPr/>
              <a:t>09.09.2013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B3AFAB-D8B2-4F97-88A5-211BC47A68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E5BB7D-1756-4F34-BB48-8BAF6A7E3508}" type="datetimeFigureOut">
              <a:rPr lang="ru-RU" smtClean="0"/>
              <a:pPr/>
              <a:t>09.09.2013</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CB3AFAB-D8B2-4F97-88A5-211BC47A68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1000100"/>
            <a:ext cx="5829300" cy="37862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СЮЖЕТНО – </a:t>
            </a:r>
            <a:b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РОЛЕВЫЕ</a:t>
            </a:r>
            <a:b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ИГРЫ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18" y="7715272"/>
            <a:ext cx="6357982" cy="90804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Подготовительная группа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descr="127080472514.gif"/>
          <p:cNvPicPr>
            <a:picLocks noChangeAspect="1"/>
          </p:cNvPicPr>
          <p:nvPr/>
        </p:nvPicPr>
        <p:blipFill>
          <a:blip r:embed="rId2" cstate="print"/>
          <a:stretch>
            <a:fillRect/>
          </a:stretch>
        </p:blipFill>
        <p:spPr>
          <a:xfrm>
            <a:off x="1500174" y="3786181"/>
            <a:ext cx="3714776" cy="3939075"/>
          </a:xfrm>
          <a:prstGeom prst="rect">
            <a:avLst/>
          </a:prstGeom>
        </p:spPr>
      </p:pic>
      <p:pic>
        <p:nvPicPr>
          <p:cNvPr id="29" name="Рисунок 28" descr="9fb90cdf61f6c763563f15e6b4951f4e.gif"/>
          <p:cNvPicPr>
            <a:picLocks noChangeAspect="1"/>
          </p:cNvPicPr>
          <p:nvPr/>
        </p:nvPicPr>
        <p:blipFill>
          <a:blip r:embed="rId3" cstate="print"/>
          <a:stretch>
            <a:fillRect/>
          </a:stretch>
        </p:blipFill>
        <p:spPr>
          <a:xfrm>
            <a:off x="0" y="8262938"/>
            <a:ext cx="3500438" cy="881062"/>
          </a:xfrm>
          <a:prstGeom prst="rect">
            <a:avLst/>
          </a:prstGeom>
        </p:spPr>
      </p:pic>
      <p:pic>
        <p:nvPicPr>
          <p:cNvPr id="30" name="Рисунок 29" descr="9fb90cdf61f6c763563f15e6b4951f4e.gif"/>
          <p:cNvPicPr>
            <a:picLocks noChangeAspect="1"/>
          </p:cNvPicPr>
          <p:nvPr/>
        </p:nvPicPr>
        <p:blipFill>
          <a:blip r:embed="rId3" cstate="print"/>
          <a:stretch>
            <a:fillRect/>
          </a:stretch>
        </p:blipFill>
        <p:spPr>
          <a:xfrm>
            <a:off x="3357562" y="8191500"/>
            <a:ext cx="3500438" cy="952500"/>
          </a:xfrm>
          <a:prstGeom prst="rect">
            <a:avLst/>
          </a:prstGeom>
        </p:spPr>
      </p:pic>
      <p:pic>
        <p:nvPicPr>
          <p:cNvPr id="31" name="Рисунок 30" descr="9fb90cdf61f6c763563f15e6b4951f4e.gif"/>
          <p:cNvPicPr>
            <a:picLocks noChangeAspect="1"/>
          </p:cNvPicPr>
          <p:nvPr/>
        </p:nvPicPr>
        <p:blipFill>
          <a:blip r:embed="rId3" cstate="print"/>
          <a:stretch>
            <a:fillRect/>
          </a:stretch>
        </p:blipFill>
        <p:spPr>
          <a:xfrm rot="16200000">
            <a:off x="-1547815" y="6048377"/>
            <a:ext cx="4048130" cy="952500"/>
          </a:xfrm>
          <a:prstGeom prst="rect">
            <a:avLst/>
          </a:prstGeom>
        </p:spPr>
      </p:pic>
      <p:pic>
        <p:nvPicPr>
          <p:cNvPr id="32" name="Рисунок 31" descr="9fb90cdf61f6c763563f15e6b4951f4e.gif"/>
          <p:cNvPicPr>
            <a:picLocks noChangeAspect="1"/>
          </p:cNvPicPr>
          <p:nvPr/>
        </p:nvPicPr>
        <p:blipFill>
          <a:blip r:embed="rId3" cstate="print"/>
          <a:stretch>
            <a:fillRect/>
          </a:stretch>
        </p:blipFill>
        <p:spPr>
          <a:xfrm rot="16200000">
            <a:off x="-1488295" y="2202643"/>
            <a:ext cx="3929090" cy="952500"/>
          </a:xfrm>
          <a:prstGeom prst="rect">
            <a:avLst/>
          </a:prstGeom>
        </p:spPr>
      </p:pic>
      <p:pic>
        <p:nvPicPr>
          <p:cNvPr id="33" name="Рисунок 32" descr="9fb90cdf61f6c763563f15e6b4951f4e.gif"/>
          <p:cNvPicPr>
            <a:picLocks noChangeAspect="1"/>
          </p:cNvPicPr>
          <p:nvPr/>
        </p:nvPicPr>
        <p:blipFill>
          <a:blip r:embed="rId3" cstate="print"/>
          <a:stretch>
            <a:fillRect/>
          </a:stretch>
        </p:blipFill>
        <p:spPr>
          <a:xfrm>
            <a:off x="3357562" y="0"/>
            <a:ext cx="3500438" cy="952500"/>
          </a:xfrm>
          <a:prstGeom prst="rect">
            <a:avLst/>
          </a:prstGeom>
        </p:spPr>
      </p:pic>
      <p:pic>
        <p:nvPicPr>
          <p:cNvPr id="34" name="Рисунок 33" descr="9fb90cdf61f6c763563f15e6b4951f4e.gif"/>
          <p:cNvPicPr>
            <a:picLocks noChangeAspect="1"/>
          </p:cNvPicPr>
          <p:nvPr/>
        </p:nvPicPr>
        <p:blipFill>
          <a:blip r:embed="rId3" cstate="print"/>
          <a:stretch>
            <a:fillRect/>
          </a:stretch>
        </p:blipFill>
        <p:spPr>
          <a:xfrm>
            <a:off x="0" y="0"/>
            <a:ext cx="3429000" cy="952500"/>
          </a:xfrm>
          <a:prstGeom prst="rect">
            <a:avLst/>
          </a:prstGeom>
        </p:spPr>
      </p:pic>
      <p:pic>
        <p:nvPicPr>
          <p:cNvPr id="35" name="Рисунок 34" descr="9fb90cdf61f6c763563f15e6b4951f4e.gif"/>
          <p:cNvPicPr>
            <a:picLocks noChangeAspect="1"/>
          </p:cNvPicPr>
          <p:nvPr/>
        </p:nvPicPr>
        <p:blipFill>
          <a:blip r:embed="rId3" cstate="print"/>
          <a:stretch>
            <a:fillRect/>
          </a:stretch>
        </p:blipFill>
        <p:spPr>
          <a:xfrm rot="5400000">
            <a:off x="4417205" y="2131205"/>
            <a:ext cx="3929090" cy="952500"/>
          </a:xfrm>
          <a:prstGeom prst="rect">
            <a:avLst/>
          </a:prstGeom>
        </p:spPr>
      </p:pic>
      <p:pic>
        <p:nvPicPr>
          <p:cNvPr id="36" name="Рисунок 35" descr="9fb90cdf61f6c763563f15e6b4951f4e.gif"/>
          <p:cNvPicPr>
            <a:picLocks noChangeAspect="1"/>
          </p:cNvPicPr>
          <p:nvPr/>
        </p:nvPicPr>
        <p:blipFill>
          <a:blip r:embed="rId3" cstate="print"/>
          <a:stretch>
            <a:fillRect/>
          </a:stretch>
        </p:blipFill>
        <p:spPr>
          <a:xfrm rot="5400000">
            <a:off x="4393404" y="5941220"/>
            <a:ext cx="3976692" cy="95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6429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Путешествие в другие страны</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928662"/>
            <a:ext cx="6357982" cy="8215338"/>
          </a:xfrm>
        </p:spPr>
        <p:txBody>
          <a:bodyPr>
            <a:normAutofit/>
          </a:bodyPr>
          <a:lstStyle/>
          <a:p>
            <a:pPr algn="just"/>
            <a:r>
              <a:rPr lang="ru-RU" sz="1400" b="1" u="sng" dirty="0" smtClean="0">
                <a:solidFill>
                  <a:schemeClr val="tx1"/>
                </a:solidFill>
                <a:latin typeface="Times New Roman" pitchFamily="18" charset="0"/>
                <a:cs typeface="Times New Roman" pitchFamily="18" charset="0"/>
              </a:rPr>
              <a:t>Задачи: </a:t>
            </a:r>
            <a:r>
              <a:rPr lang="ru-RU" sz="1400" dirty="0" smtClean="0">
                <a:solidFill>
                  <a:schemeClr val="tx1"/>
                </a:solidFill>
                <a:latin typeface="Times New Roman" pitchFamily="18" charset="0"/>
                <a:cs typeface="Times New Roman" pitchFamily="18" charset="0"/>
              </a:rPr>
              <a:t>побуждать детей более широко и творчески использовать знания о развитии жизни на земле (от динозавров к современному человеку), использовать игру для формирования разнообразных интересов и способностей детей , способствовать сознательному отношению к соблюдению правил ролевого взаимодействия, направляя внимание на качество исполняемых ролей, их социальную значимость, продолжать развивать самостоятельность в создании игровой среды, в соблюдении правил и норм поведения в игре. Продолжать работу по обогащению обществоведческого словаря детей. Воспитывать доброжелательность между детьми, умение учитывать желания товарищей.</a:t>
            </a:r>
          </a:p>
          <a:p>
            <a:pPr algn="just"/>
            <a:r>
              <a:rPr lang="ru-RU" sz="1400" dirty="0" smtClean="0">
                <a:solidFill>
                  <a:schemeClr val="tx1"/>
                </a:solidFill>
                <a:latin typeface="Times New Roman" pitchFamily="18" charset="0"/>
                <a:cs typeface="Times New Roman" pitchFamily="18" charset="0"/>
              </a:rPr>
              <a:t>Развивать инициативу, организаторские и творческие способности детей.</a:t>
            </a:r>
          </a:p>
          <a:p>
            <a:pPr algn="just"/>
            <a:endParaRPr lang="ru-RU" sz="1400" dirty="0" smtClean="0">
              <a:solidFill>
                <a:schemeClr val="tx1"/>
              </a:solidFill>
              <a:latin typeface="Times New Roman" pitchFamily="18" charset="0"/>
              <a:cs typeface="Times New Roman" pitchFamily="18" charset="0"/>
            </a:endParaRPr>
          </a:p>
          <a:p>
            <a:pPr algn="l"/>
            <a:r>
              <a:rPr lang="ru-RU" sz="1400" b="1" u="sng" dirty="0" smtClean="0">
                <a:solidFill>
                  <a:schemeClr val="tx1"/>
                </a:solidFill>
                <a:latin typeface="Times New Roman" pitchFamily="18" charset="0"/>
                <a:cs typeface="Times New Roman" pitchFamily="18" charset="0"/>
              </a:rPr>
              <a:t>Роли:</a:t>
            </a:r>
            <a:r>
              <a:rPr lang="ru-RU" sz="1400" dirty="0" smtClean="0">
                <a:solidFill>
                  <a:schemeClr val="tx1"/>
                </a:solidFill>
                <a:latin typeface="Times New Roman" pitchFamily="18" charset="0"/>
                <a:cs typeface="Times New Roman" pitchFamily="18" charset="0"/>
              </a:rPr>
              <a:t> путешественники, экскурсоводы, врач, повар.</a:t>
            </a:r>
          </a:p>
          <a:p>
            <a:pPr algn="just"/>
            <a:r>
              <a:rPr lang="ru-RU" sz="1400" b="1" u="sng" dirty="0" smtClean="0">
                <a:solidFill>
                  <a:schemeClr val="tx1"/>
                </a:solidFill>
                <a:latin typeface="Times New Roman" pitchFamily="18" charset="0"/>
                <a:cs typeface="Times New Roman" pitchFamily="18" charset="0"/>
              </a:rPr>
              <a:t>Игровые действия: </a:t>
            </a:r>
            <a:r>
              <a:rPr lang="ru-RU" sz="1400" dirty="0" smtClean="0">
                <a:solidFill>
                  <a:schemeClr val="tx1"/>
                </a:solidFill>
                <a:latin typeface="Times New Roman" pitchFamily="18" charset="0"/>
                <a:cs typeface="Times New Roman" pitchFamily="18" charset="0"/>
              </a:rPr>
              <a:t>путешественники ездят в разные страны, осматривают достопримечательности, знакомятся с людьми разных национальностей, пользуются услугами экскурсовода. Группы туристов отправляются в путешествие на Северный полюс, в Африку, наблюдают растительный мир, ведут дневники наблюдений.</a:t>
            </a:r>
          </a:p>
          <a:p>
            <a:r>
              <a:rPr lang="ru-RU" sz="1400" b="1" u="sng" dirty="0" smtClean="0">
                <a:solidFill>
                  <a:schemeClr val="tx1"/>
                </a:solidFill>
                <a:latin typeface="Times New Roman" pitchFamily="18" charset="0"/>
                <a:cs typeface="Times New Roman" pitchFamily="18" charset="0"/>
              </a:rPr>
              <a:t>Предварительная работа: </a:t>
            </a:r>
            <a:r>
              <a:rPr lang="ru-RU" sz="1400" dirty="0" smtClean="0">
                <a:solidFill>
                  <a:schemeClr val="tx1"/>
                </a:solidFill>
                <a:latin typeface="Times New Roman" pitchFamily="18" charset="0"/>
                <a:cs typeface="Times New Roman" pitchFamily="18" charset="0"/>
              </a:rPr>
              <a:t>рассматривание иллюстраций с изображением разных стран, городов, саванн, различных животных и птиц, изготовление макетов «Обитатели жарких стран», «Животные Севера». Чтение В.Степанов «Зоопарк», Н.Сладков «Разноцветная земля», «Пустыня», «Загадочные истории», Р.Киплинг «Отчего у верблюда горб», «Слонёнок».</a:t>
            </a:r>
          </a:p>
          <a:p>
            <a:pPr algn="r"/>
            <a:r>
              <a:rPr lang="ru-RU" sz="1400" b="1" u="sng" dirty="0" smtClean="0">
                <a:solidFill>
                  <a:schemeClr val="tx1"/>
                </a:solidFill>
                <a:latin typeface="Times New Roman" pitchFamily="18" charset="0"/>
                <a:cs typeface="Times New Roman" pitchFamily="18" charset="0"/>
              </a:rPr>
              <a:t>Игровой материал: </a:t>
            </a:r>
            <a:r>
              <a:rPr lang="ru-RU" sz="1400" dirty="0" smtClean="0">
                <a:solidFill>
                  <a:schemeClr val="tx1"/>
                </a:solidFill>
                <a:latin typeface="Times New Roman" pitchFamily="18" charset="0"/>
                <a:cs typeface="Times New Roman" pitchFamily="18" charset="0"/>
              </a:rPr>
              <a:t>экскурсоводам блокноты с ручками, </a:t>
            </a:r>
          </a:p>
          <a:p>
            <a:pPr algn="r"/>
            <a:r>
              <a:rPr lang="ru-RU" sz="1400" dirty="0" smtClean="0">
                <a:solidFill>
                  <a:schemeClr val="tx1"/>
                </a:solidFill>
                <a:latin typeface="Times New Roman" pitchFamily="18" charset="0"/>
                <a:cs typeface="Times New Roman" pitchFamily="18" charset="0"/>
              </a:rPr>
              <a:t>для исполнения роли повара (“тубы с провизией”), </a:t>
            </a:r>
          </a:p>
          <a:p>
            <a:pPr algn="r"/>
            <a:r>
              <a:rPr lang="ru-RU" sz="1400" dirty="0" smtClean="0">
                <a:solidFill>
                  <a:schemeClr val="tx1"/>
                </a:solidFill>
                <a:latin typeface="Times New Roman" pitchFamily="18" charset="0"/>
                <a:cs typeface="Times New Roman" pitchFamily="18" charset="0"/>
              </a:rPr>
              <a:t>роли врача (походная аптечка, витамины), учёным –</a:t>
            </a:r>
          </a:p>
          <a:p>
            <a:r>
              <a:rPr lang="ru-RU" sz="1400" dirty="0" smtClean="0">
                <a:solidFill>
                  <a:schemeClr val="tx1"/>
                </a:solidFill>
                <a:latin typeface="Times New Roman" pitchFamily="18" charset="0"/>
                <a:cs typeface="Times New Roman" pitchFamily="18" charset="0"/>
              </a:rPr>
              <a:t> </a:t>
            </a:r>
          </a:p>
          <a:p>
            <a:pPr algn="just"/>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643578" y="7929586"/>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2928934" y="6715140"/>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3357562" y="4071934"/>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1428736" y="321467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643578" y="3214678"/>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descr="71085374_1298417923_39152514748275.png"/>
          <p:cNvPicPr>
            <a:picLocks noChangeAspect="1"/>
          </p:cNvPicPr>
          <p:nvPr/>
        </p:nvPicPr>
        <p:blipFill>
          <a:blip r:embed="rId2" cstate="print"/>
          <a:stretch>
            <a:fillRect/>
          </a:stretch>
        </p:blipFill>
        <p:spPr>
          <a:xfrm>
            <a:off x="0" y="5240930"/>
            <a:ext cx="3929090" cy="39030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6429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 Стране дорожных знаков</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1071538"/>
            <a:ext cx="6357982" cy="5857916"/>
          </a:xfrm>
        </p:spPr>
        <p:txBody>
          <a:bodyPr>
            <a:normAutofit/>
          </a:bodyPr>
          <a:lstStyle/>
          <a:p>
            <a:pPr algn="just"/>
            <a:r>
              <a:rPr lang="ru-RU" sz="1400" b="1" u="sng" dirty="0" smtClean="0">
                <a:solidFill>
                  <a:schemeClr val="tx1"/>
                </a:solidFill>
                <a:latin typeface="Times New Roman" pitchFamily="18" charset="0"/>
                <a:cs typeface="Times New Roman" pitchFamily="18" charset="0"/>
              </a:rPr>
              <a:t>Задачи</a:t>
            </a:r>
            <a:r>
              <a:rPr lang="ru-RU" sz="1400" dirty="0" smtClean="0">
                <a:solidFill>
                  <a:schemeClr val="tx1"/>
                </a:solidFill>
                <a:latin typeface="Times New Roman" pitchFamily="18" charset="0"/>
                <a:cs typeface="Times New Roman" pitchFamily="18" charset="0"/>
              </a:rPr>
              <a:t>: уточнить знания детей о работе сотрудников ГИБДД. Закрепить представления детей о необходимости соблюдения  правил дорожного движения, познакомить с разными категориями дорожных знаков. Закрепить правила поведения пассажиров и пешеходов.</a:t>
            </a:r>
          </a:p>
          <a:p>
            <a:pPr algn="just"/>
            <a:r>
              <a:rPr lang="ru-RU" sz="1400" b="1" u="sng" dirty="0" smtClean="0">
                <a:solidFill>
                  <a:schemeClr val="tx1"/>
                </a:solidFill>
                <a:latin typeface="Times New Roman" pitchFamily="18" charset="0"/>
                <a:cs typeface="Times New Roman" pitchFamily="18" charset="0"/>
              </a:rPr>
              <a:t>Роли</a:t>
            </a:r>
            <a:r>
              <a:rPr lang="ru-RU" sz="1400" dirty="0" smtClean="0">
                <a:solidFill>
                  <a:schemeClr val="tx1"/>
                </a:solidFill>
                <a:latin typeface="Times New Roman" pitchFamily="18" charset="0"/>
                <a:cs typeface="Times New Roman" pitchFamily="18" charset="0"/>
              </a:rPr>
              <a:t>: пешеходы, пассажиры, инспекторы ГИБДД, водители, контролёр, кондуктор, врачи скорой помощи, «мамы с детьми».</a:t>
            </a:r>
          </a:p>
          <a:p>
            <a:pPr algn="just"/>
            <a:r>
              <a:rPr lang="ru-RU" sz="1400" b="1" u="sng" dirty="0" smtClean="0">
                <a:solidFill>
                  <a:schemeClr val="tx1"/>
                </a:solidFill>
                <a:latin typeface="Times New Roman" pitchFamily="18" charset="0"/>
                <a:cs typeface="Times New Roman" pitchFamily="18" charset="0"/>
              </a:rPr>
              <a:t>Игровые действия: </a:t>
            </a:r>
            <a:r>
              <a:rPr lang="ru-RU" sz="1400" dirty="0" smtClean="0">
                <a:solidFill>
                  <a:schemeClr val="tx1"/>
                </a:solidFill>
                <a:latin typeface="Times New Roman" pitchFamily="18" charset="0"/>
                <a:cs typeface="Times New Roman" pitchFamily="18" charset="0"/>
              </a:rPr>
              <a:t>сотрудники автоинспекции наблюдают за порядком на дорогах, проверяют документы у водителей, следят за соблюдением  правил дорожного движения . Пассажиры едут в транспорте, кондуктор проверяет билеты,  пешеходы переходят улицу, гуляют по тротуару, возят коляски. При аварии приезжает «Скорая помощь», ГИБДД, оказывают помощь, проверяют нарушения правил дорожного движения.</a:t>
            </a:r>
          </a:p>
          <a:p>
            <a:pPr algn="just"/>
            <a:r>
              <a:rPr lang="ru-RU" sz="1400" b="1" u="sng" dirty="0" smtClean="0">
                <a:solidFill>
                  <a:schemeClr val="tx1"/>
                </a:solidFill>
                <a:latin typeface="Times New Roman" pitchFamily="18" charset="0"/>
                <a:cs typeface="Times New Roman" pitchFamily="18" charset="0"/>
              </a:rPr>
              <a:t>Предварительная работа:</a:t>
            </a:r>
            <a:r>
              <a:rPr lang="ru-RU" sz="1400" dirty="0" smtClean="0">
                <a:solidFill>
                  <a:schemeClr val="tx1"/>
                </a:solidFill>
                <a:latin typeface="Times New Roman" pitchFamily="18" charset="0"/>
                <a:cs typeface="Times New Roman" pitchFamily="18" charset="0"/>
              </a:rPr>
              <a:t> беседы о правилах дорожного движения, рассматривание иллюстраций, загадывание загадок.  Изготовление дорожных знаков. Чтение произведений С.Михалков «Дядя Стёпа – милиционер»,  Г.Георгиев «Светофор». Целевые прогулки по улице. Н/</a:t>
            </a:r>
            <a:r>
              <a:rPr lang="ru-RU" sz="1400" dirty="0" err="1" smtClean="0">
                <a:solidFill>
                  <a:schemeClr val="tx1"/>
                </a:solidFill>
                <a:latin typeface="Times New Roman" pitchFamily="18" charset="0"/>
                <a:cs typeface="Times New Roman" pitchFamily="18" charset="0"/>
              </a:rPr>
              <a:t>п</a:t>
            </a:r>
            <a:r>
              <a:rPr lang="ru-RU" sz="1400" dirty="0" smtClean="0">
                <a:solidFill>
                  <a:schemeClr val="tx1"/>
                </a:solidFill>
                <a:latin typeface="Times New Roman" pitchFamily="18" charset="0"/>
                <a:cs typeface="Times New Roman" pitchFamily="18" charset="0"/>
              </a:rPr>
              <a:t> игра «Безопасность движения», </a:t>
            </a:r>
            <a:r>
              <a:rPr lang="ru-RU" sz="1400" dirty="0" err="1" smtClean="0">
                <a:solidFill>
                  <a:schemeClr val="tx1"/>
                </a:solidFill>
                <a:latin typeface="Times New Roman" pitchFamily="18" charset="0"/>
                <a:cs typeface="Times New Roman" pitchFamily="18" charset="0"/>
              </a:rPr>
              <a:t>н</a:t>
            </a:r>
            <a:r>
              <a:rPr lang="ru-RU" sz="1400" dirty="0" smtClean="0">
                <a:solidFill>
                  <a:schemeClr val="tx1"/>
                </a:solidFill>
                <a:latin typeface="Times New Roman" pitchFamily="18" charset="0"/>
                <a:cs typeface="Times New Roman" pitchFamily="18" charset="0"/>
              </a:rPr>
              <a:t>/</a:t>
            </a:r>
            <a:r>
              <a:rPr lang="ru-RU" sz="1400" dirty="0" err="1" smtClean="0">
                <a:solidFill>
                  <a:schemeClr val="tx1"/>
                </a:solidFill>
                <a:latin typeface="Times New Roman" pitchFamily="18" charset="0"/>
                <a:cs typeface="Times New Roman" pitchFamily="18" charset="0"/>
              </a:rPr>
              <a:t>п</a:t>
            </a:r>
            <a:r>
              <a:rPr lang="ru-RU" sz="1400" dirty="0" smtClean="0">
                <a:solidFill>
                  <a:schemeClr val="tx1"/>
                </a:solidFill>
                <a:latin typeface="Times New Roman" pitchFamily="18" charset="0"/>
                <a:cs typeface="Times New Roman" pitchFamily="18" charset="0"/>
              </a:rPr>
              <a:t> игра «Азбука пешехода», </a:t>
            </a:r>
            <a:r>
              <a:rPr lang="ru-RU" sz="1400" dirty="0" err="1" smtClean="0">
                <a:solidFill>
                  <a:schemeClr val="tx1"/>
                </a:solidFill>
                <a:latin typeface="Times New Roman" pitchFamily="18" charset="0"/>
                <a:cs typeface="Times New Roman" pitchFamily="18" charset="0"/>
              </a:rPr>
              <a:t>п</a:t>
            </a:r>
            <a:r>
              <a:rPr lang="ru-RU" sz="1400" dirty="0" smtClean="0">
                <a:solidFill>
                  <a:schemeClr val="tx1"/>
                </a:solidFill>
                <a:latin typeface="Times New Roman" pitchFamily="18" charset="0"/>
                <a:cs typeface="Times New Roman" pitchFamily="18" charset="0"/>
              </a:rPr>
              <a:t>/игра «Светофор», </a:t>
            </a:r>
            <a:r>
              <a:rPr lang="ru-RU" sz="1400" dirty="0" err="1" smtClean="0">
                <a:solidFill>
                  <a:schemeClr val="tx1"/>
                </a:solidFill>
                <a:latin typeface="Times New Roman" pitchFamily="18" charset="0"/>
                <a:cs typeface="Times New Roman" pitchFamily="18" charset="0"/>
              </a:rPr>
              <a:t>д</a:t>
            </a:r>
            <a:r>
              <a:rPr lang="ru-RU" sz="1400" dirty="0" smtClean="0">
                <a:solidFill>
                  <a:schemeClr val="tx1"/>
                </a:solidFill>
                <a:latin typeface="Times New Roman" pitchFamily="18" charset="0"/>
                <a:cs typeface="Times New Roman" pitchFamily="18" charset="0"/>
              </a:rPr>
              <a:t>/игра «Расставь знаки», </a:t>
            </a:r>
            <a:r>
              <a:rPr lang="ru-RU" sz="1400" dirty="0" err="1" smtClean="0">
                <a:solidFill>
                  <a:schemeClr val="tx1"/>
                </a:solidFill>
                <a:latin typeface="Times New Roman" pitchFamily="18" charset="0"/>
                <a:cs typeface="Times New Roman" pitchFamily="18" charset="0"/>
              </a:rPr>
              <a:t>д</a:t>
            </a:r>
            <a:r>
              <a:rPr lang="ru-RU" sz="1400" dirty="0" smtClean="0">
                <a:solidFill>
                  <a:schemeClr val="tx1"/>
                </a:solidFill>
                <a:latin typeface="Times New Roman" pitchFamily="18" charset="0"/>
                <a:cs typeface="Times New Roman" pitchFamily="18" charset="0"/>
              </a:rPr>
              <a:t>/игра «Умные машины».</a:t>
            </a:r>
          </a:p>
          <a:p>
            <a:pPr algn="just"/>
            <a:r>
              <a:rPr lang="ru-RU" sz="1400" b="1" u="sng" dirty="0" smtClean="0">
                <a:solidFill>
                  <a:schemeClr val="tx1"/>
                </a:solidFill>
                <a:latin typeface="Times New Roman" pitchFamily="18" charset="0"/>
                <a:cs typeface="Times New Roman" pitchFamily="18" charset="0"/>
              </a:rPr>
              <a:t>Игровой материал: </a:t>
            </a:r>
            <a:r>
              <a:rPr lang="ru-RU" sz="1400" dirty="0" smtClean="0">
                <a:solidFill>
                  <a:schemeClr val="tx1"/>
                </a:solidFill>
                <a:latin typeface="Times New Roman" pitchFamily="18" charset="0"/>
                <a:cs typeface="Times New Roman" pitchFamily="18" charset="0"/>
              </a:rPr>
              <a:t>дорожные знаки, </a:t>
            </a:r>
          </a:p>
          <a:p>
            <a:pPr algn="just"/>
            <a:r>
              <a:rPr lang="ru-RU" sz="1400" dirty="0" smtClean="0">
                <a:solidFill>
                  <a:schemeClr val="tx1"/>
                </a:solidFill>
                <a:latin typeface="Times New Roman" pitchFamily="18" charset="0"/>
                <a:cs typeface="Times New Roman" pitchFamily="18" charset="0"/>
              </a:rPr>
              <a:t>светофор, жезл, макеты улицы, </a:t>
            </a:r>
          </a:p>
          <a:p>
            <a:pPr algn="just"/>
            <a:r>
              <a:rPr lang="ru-RU" sz="1400" dirty="0" smtClean="0">
                <a:solidFill>
                  <a:schemeClr val="tx1"/>
                </a:solidFill>
                <a:latin typeface="Times New Roman" pitchFamily="18" charset="0"/>
                <a:cs typeface="Times New Roman" pitchFamily="18" charset="0"/>
              </a:rPr>
              <a:t>перекрёстка, бензозаправка, талоны</a:t>
            </a:r>
          </a:p>
          <a:p>
            <a:pPr algn="just"/>
            <a:r>
              <a:rPr lang="ru-RU" sz="1400" dirty="0" smtClean="0">
                <a:solidFill>
                  <a:schemeClr val="tx1"/>
                </a:solidFill>
                <a:latin typeface="Times New Roman" pitchFamily="18" charset="0"/>
                <a:cs typeface="Times New Roman" pitchFamily="18" charset="0"/>
              </a:rPr>
              <a:t>на бензин, билеты, телефоны,</a:t>
            </a:r>
          </a:p>
          <a:p>
            <a:pPr algn="just"/>
            <a:r>
              <a:rPr lang="ru-RU" sz="1400" dirty="0" smtClean="0">
                <a:solidFill>
                  <a:schemeClr val="tx1"/>
                </a:solidFill>
                <a:latin typeface="Times New Roman" pitchFamily="18" charset="0"/>
                <a:cs typeface="Times New Roman" pitchFamily="18" charset="0"/>
              </a:rPr>
              <a:t>свисток, машины, коляски,</a:t>
            </a:r>
          </a:p>
          <a:p>
            <a:pPr algn="just"/>
            <a:r>
              <a:rPr lang="ru-RU" sz="1400" dirty="0" smtClean="0">
                <a:solidFill>
                  <a:schemeClr val="tx1"/>
                </a:solidFill>
                <a:latin typeface="Times New Roman" pitchFamily="18" charset="0"/>
                <a:cs typeface="Times New Roman" pitchFamily="18" charset="0"/>
              </a:rPr>
              <a:t>носилки, головные уборы.</a:t>
            </a:r>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descr="C:\Documents and Settings\Зинин ЕС\Мои документы\Мои рисунки\ДЕТИ\8c2fc75d5e942de249cd248e8e4fc7a0.jpg"/>
          <p:cNvPicPr/>
          <p:nvPr/>
        </p:nvPicPr>
        <p:blipFill>
          <a:blip r:embed="rId2" cstate="print"/>
          <a:srcRect l="3235" t="13400" r="4412" b="4400"/>
          <a:stretch>
            <a:fillRect/>
          </a:stretch>
        </p:blipFill>
        <p:spPr bwMode="auto">
          <a:xfrm>
            <a:off x="3214686" y="5286380"/>
            <a:ext cx="3286148" cy="385762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80" y="214282"/>
            <a:ext cx="5829300" cy="64291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a:t>
            </a: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южетно</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ролевые игры детей подготовительной группы детского сада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90" y="928662"/>
            <a:ext cx="6500858" cy="8215338"/>
          </a:xfrm>
        </p:spPr>
        <p:txBody>
          <a:bodyPr>
            <a:normAutofit fontScale="85000" lnSpcReduction="20000"/>
          </a:bodyPr>
          <a:lstStyle/>
          <a:p>
            <a:pPr algn="just"/>
            <a:r>
              <a:rPr lang="ru-RU" sz="1600" dirty="0" smtClean="0">
                <a:solidFill>
                  <a:schemeClr val="tx1"/>
                </a:solidFill>
                <a:latin typeface="Times New Roman" pitchFamily="18" charset="0"/>
                <a:cs typeface="Times New Roman" pitchFamily="18" charset="0"/>
              </a:rPr>
              <a:t>     Основное содержание игры детей подготовительной группы детского сада - отражение отношений и взаимодействий взрослых друг с другом. Тематика игр может быть разнообразной. Она определяется не только непосредственным, но и опосредованным опытом детей. Все сюжетно-ролевые игры носят совместный, коллективный характер. Объединения в подгруппы устойчивы. Они строятся или на интересе детей к одним и тем же играм, или на основе личных симпатий и привязанностей. Сюжетно-ролевые игры одного содержания не только длительно повторяются, но и развиваются, обогащаются, существуют продолжительное время.  В игре ребенка данного возраста четко выделяется подготовительный этап: распределение ролей, отбор игрового материала, а также изготовление игрушек-самоделок совместно с воспитателем. Количество вовлеченных в игру увеличивается до 5-7 человек.  </a:t>
            </a:r>
          </a:p>
          <a:p>
            <a:pPr algn="just"/>
            <a:r>
              <a:rPr lang="ru-RU" sz="1600" dirty="0" smtClean="0">
                <a:solidFill>
                  <a:schemeClr val="tx1"/>
                </a:solidFill>
                <a:latin typeface="Times New Roman" pitchFamily="18" charset="0"/>
                <a:cs typeface="Times New Roman" pitchFamily="18" charset="0"/>
              </a:rPr>
              <a:t>     Дети подготовительной группы предъявляют более высокие требования </a:t>
            </a:r>
          </a:p>
          <a:p>
            <a:pPr algn="just"/>
            <a:r>
              <a:rPr lang="ru-RU" sz="1600" dirty="0" smtClean="0">
                <a:solidFill>
                  <a:schemeClr val="tx1"/>
                </a:solidFill>
                <a:latin typeface="Times New Roman" pitchFamily="18" charset="0"/>
                <a:cs typeface="Times New Roman" pitchFamily="18" charset="0"/>
              </a:rPr>
              <a:t>к качеству исполнения отдельных ролей, что нередко порождает недовольство детей друг другом и приводит к возникновению конфликтов, например: дети отказываются принять в игру ребенка, который плохо выполняет роль, появляются постоянные претенденты на главные роли. Возникают и устойчивые игровые группировки. Но при этом возможно образование замкнутых группировок, участники которых неохотно принимают в игру «посторонних», примером может служить обособление в игре мальчиков и девочек. В таких случаях необходимо прямое воздействие воспитателя на игры детей: участвуя в сговоре детей перед игрой или беседуя по поводу прошедшей игры, педагог может оценить </a:t>
            </a:r>
          </a:p>
          <a:p>
            <a:pPr algn="just"/>
            <a:r>
              <a:rPr lang="ru-RU" sz="1600" dirty="0" smtClean="0">
                <a:solidFill>
                  <a:schemeClr val="tx1"/>
                </a:solidFill>
                <a:latin typeface="Times New Roman" pitchFamily="18" charset="0"/>
                <a:cs typeface="Times New Roman" pitchFamily="18" charset="0"/>
              </a:rPr>
              <a:t>поведение играющих: осудить проявление резкости, эгоизма, поощрить взаимопомощь, похвалить за интересную выдумку, подсказать новую увлекательную подробность. Беседы воспитателя с детьми должны быть короткими, проходить в живой форме. Они требуют от педагога умения вникнуть в игровой замысел, осмыслить характер ролевых и товарищеских взаимоотношений играющих.  </a:t>
            </a:r>
          </a:p>
          <a:p>
            <a:pPr algn="r"/>
            <a:r>
              <a:rPr lang="ru-RU" sz="1600" dirty="0" smtClean="0">
                <a:solidFill>
                  <a:schemeClr val="tx1"/>
                </a:solidFill>
                <a:latin typeface="Times New Roman" pitchFamily="18" charset="0"/>
                <a:cs typeface="Times New Roman" pitchFamily="18" charset="0"/>
              </a:rPr>
              <a:t>Участвуя в сговоре детей о предстоящей игре, воспитатель должен направлять их внимание на подбор основного игрового оборудования, оказывать помощь в </a:t>
            </a:r>
          </a:p>
          <a:p>
            <a:pPr algn="r"/>
            <a:r>
              <a:rPr lang="ru-RU" sz="1600" dirty="0" smtClean="0">
                <a:solidFill>
                  <a:schemeClr val="tx1"/>
                </a:solidFill>
                <a:latin typeface="Times New Roman" pitchFamily="18" charset="0"/>
                <a:cs typeface="Times New Roman" pitchFamily="18" charset="0"/>
              </a:rPr>
              <a:t>изготовлении недостающего, приучать к </a:t>
            </a:r>
          </a:p>
          <a:p>
            <a:pPr algn="r"/>
            <a:r>
              <a:rPr lang="ru-RU" sz="1600" dirty="0" smtClean="0">
                <a:solidFill>
                  <a:schemeClr val="tx1"/>
                </a:solidFill>
                <a:latin typeface="Times New Roman" pitchFamily="18" charset="0"/>
                <a:cs typeface="Times New Roman" pitchFamily="18" charset="0"/>
              </a:rPr>
              <a:t>элементарному планированию игры, </a:t>
            </a:r>
          </a:p>
          <a:p>
            <a:pPr algn="r"/>
            <a:r>
              <a:rPr lang="ru-RU" sz="1600" dirty="0" smtClean="0">
                <a:solidFill>
                  <a:schemeClr val="tx1"/>
                </a:solidFill>
                <a:latin typeface="Times New Roman" pitchFamily="18" charset="0"/>
                <a:cs typeface="Times New Roman" pitchFamily="18" charset="0"/>
              </a:rPr>
              <a:t>самостоятельной организации игровой </a:t>
            </a:r>
          </a:p>
          <a:p>
            <a:pPr algn="r"/>
            <a:r>
              <a:rPr lang="ru-RU" sz="1600" dirty="0" smtClean="0">
                <a:solidFill>
                  <a:schemeClr val="tx1"/>
                </a:solidFill>
                <a:latin typeface="Times New Roman" pitchFamily="18" charset="0"/>
                <a:cs typeface="Times New Roman" pitchFamily="18" charset="0"/>
              </a:rPr>
              <a:t>обстановки. По ходу игры педагог может </a:t>
            </a:r>
          </a:p>
          <a:p>
            <a:pPr algn="r"/>
            <a:r>
              <a:rPr lang="ru-RU" sz="1600" dirty="0" smtClean="0">
                <a:solidFill>
                  <a:schemeClr val="tx1"/>
                </a:solidFill>
                <a:latin typeface="Times New Roman" pitchFamily="18" charset="0"/>
                <a:cs typeface="Times New Roman" pitchFamily="18" charset="0"/>
              </a:rPr>
              <a:t>давать детям советы, задавать вопросы,</a:t>
            </a:r>
          </a:p>
          <a:p>
            <a:pPr algn="r"/>
            <a:r>
              <a:rPr lang="ru-RU" sz="1600" dirty="0" smtClean="0">
                <a:solidFill>
                  <a:schemeClr val="tx1"/>
                </a:solidFill>
                <a:latin typeface="Times New Roman" pitchFamily="18" charset="0"/>
                <a:cs typeface="Times New Roman" pitchFamily="18" charset="0"/>
              </a:rPr>
              <a:t> привлекая внимание играющих к той или </a:t>
            </a:r>
          </a:p>
          <a:p>
            <a:pPr algn="r"/>
            <a:r>
              <a:rPr lang="ru-RU" sz="1600" dirty="0" smtClean="0">
                <a:solidFill>
                  <a:schemeClr val="tx1"/>
                </a:solidFill>
                <a:latin typeface="Times New Roman" pitchFamily="18" charset="0"/>
                <a:cs typeface="Times New Roman" pitchFamily="18" charset="0"/>
              </a:rPr>
              <a:t>другой стороне игры, и т. д</a:t>
            </a:r>
          </a:p>
          <a:p>
            <a:pPr algn="r"/>
            <a:r>
              <a:rPr lang="ru-RU" sz="1600" dirty="0" smtClean="0">
                <a:solidFill>
                  <a:schemeClr val="tx1"/>
                </a:solidFill>
                <a:latin typeface="Times New Roman" pitchFamily="18" charset="0"/>
                <a:cs typeface="Times New Roman" pitchFamily="18" charset="0"/>
              </a:rPr>
              <a:t>В подготовительной группе </a:t>
            </a:r>
          </a:p>
          <a:p>
            <a:pPr algn="r"/>
            <a:r>
              <a:rPr lang="ru-RU" sz="1600" dirty="0" smtClean="0">
                <a:solidFill>
                  <a:schemeClr val="tx1"/>
                </a:solidFill>
                <a:latin typeface="Times New Roman" pitchFamily="18" charset="0"/>
                <a:cs typeface="Times New Roman" pitchFamily="18" charset="0"/>
              </a:rPr>
              <a:t>педагог редко берет на себя </a:t>
            </a:r>
          </a:p>
          <a:p>
            <a:pPr algn="r"/>
            <a:r>
              <a:rPr lang="ru-RU" sz="1600" dirty="0" smtClean="0">
                <a:solidFill>
                  <a:schemeClr val="tx1"/>
                </a:solidFill>
                <a:latin typeface="Times New Roman" pitchFamily="18" charset="0"/>
                <a:cs typeface="Times New Roman" pitchFamily="18" charset="0"/>
              </a:rPr>
              <a:t>ту или иную роль.</a:t>
            </a:r>
          </a:p>
          <a:p>
            <a:r>
              <a:rPr lang="ru-RU" sz="1700" dirty="0" smtClean="0">
                <a:latin typeface="Times New Roman" pitchFamily="18" charset="0"/>
                <a:cs typeface="Times New Roman" pitchFamily="18" charset="0"/>
              </a:rPr>
              <a:t> </a:t>
            </a:r>
          </a:p>
          <a:p>
            <a:r>
              <a:rPr lang="ru-RU" sz="1700" dirty="0" smtClean="0">
                <a:latin typeface="Times New Roman" pitchFamily="18" charset="0"/>
                <a:cs typeface="Times New Roman" pitchFamily="18" charset="0"/>
              </a:rPr>
              <a:t> </a:t>
            </a:r>
          </a:p>
          <a:p>
            <a:r>
              <a:rPr lang="ru-RU" sz="1700" dirty="0" smtClean="0">
                <a:latin typeface="Times New Roman" pitchFamily="18" charset="0"/>
                <a:cs typeface="Times New Roman" pitchFamily="18" charset="0"/>
              </a:rPr>
              <a:t> </a:t>
            </a:r>
          </a:p>
          <a:p>
            <a:pPr algn="l"/>
            <a:endParaRPr lang="ru-RU" sz="1600" dirty="0" smtClean="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descr="__.png"/>
          <p:cNvPicPr>
            <a:picLocks noChangeAspect="1"/>
          </p:cNvPicPr>
          <p:nvPr/>
        </p:nvPicPr>
        <p:blipFill>
          <a:blip r:embed="rId2" cstate="print"/>
          <a:stretch>
            <a:fillRect/>
          </a:stretch>
        </p:blipFill>
        <p:spPr>
          <a:xfrm>
            <a:off x="0" y="6066620"/>
            <a:ext cx="3857628" cy="3077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71438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Планирование сюжетно-ролевой игры в подготовительной группе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1000100"/>
            <a:ext cx="6357982" cy="8143900"/>
          </a:xfrm>
        </p:spPr>
        <p:txBody>
          <a:bodyPr>
            <a:normAutofit fontScale="92500" lnSpcReduction="20000"/>
          </a:bodyPr>
          <a:lstStyle/>
          <a:p>
            <a:pPr algn="l"/>
            <a:r>
              <a:rPr lang="ru-RU" sz="1500" dirty="0" smtClean="0">
                <a:solidFill>
                  <a:schemeClr val="tx1"/>
                </a:solidFill>
                <a:latin typeface="Times New Roman" pitchFamily="18" charset="0"/>
                <a:cs typeface="Times New Roman" pitchFamily="18" charset="0"/>
              </a:rPr>
              <a:t>Сентябрь</a:t>
            </a:r>
          </a:p>
          <a:p>
            <a:pPr algn="l"/>
            <a:r>
              <a:rPr lang="ru-RU" sz="1500" u="sng" dirty="0" smtClean="0">
                <a:solidFill>
                  <a:schemeClr val="tx1"/>
                </a:solidFill>
                <a:latin typeface="Times New Roman" pitchFamily="18" charset="0"/>
                <a:cs typeface="Times New Roman" pitchFamily="18" charset="0"/>
              </a:rPr>
              <a:t>Программное содержание: </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1.Изучить особенности сюжетно-ролевой игры.</a:t>
            </a:r>
          </a:p>
          <a:p>
            <a:pPr algn="l"/>
            <a:r>
              <a:rPr lang="ru-RU" sz="1500" dirty="0" smtClean="0">
                <a:solidFill>
                  <a:schemeClr val="tx1"/>
                </a:solidFill>
                <a:latin typeface="Times New Roman" pitchFamily="18" charset="0"/>
                <a:cs typeface="Times New Roman" pitchFamily="18" charset="0"/>
              </a:rPr>
              <a:t>2.Формировать у детей понимание разных эмоциональных состояний людей.</a:t>
            </a:r>
          </a:p>
          <a:p>
            <a:pPr algn="l"/>
            <a:r>
              <a:rPr lang="ru-RU" sz="1500" dirty="0" smtClean="0">
                <a:solidFill>
                  <a:schemeClr val="tx1"/>
                </a:solidFill>
                <a:latin typeface="Times New Roman" pitchFamily="18" charset="0"/>
                <a:cs typeface="Times New Roman" pitchFamily="18" charset="0"/>
              </a:rPr>
              <a:t>3.Развивать умение свободно общаться со взрослыми и детьми.	</a:t>
            </a:r>
          </a:p>
          <a:p>
            <a:pPr algn="l"/>
            <a:r>
              <a:rPr lang="ru-RU" sz="1500" u="sng" dirty="0" smtClean="0">
                <a:solidFill>
                  <a:schemeClr val="tx1"/>
                </a:solidFill>
                <a:latin typeface="Times New Roman" pitchFamily="18" charset="0"/>
                <a:cs typeface="Times New Roman" pitchFamily="18" charset="0"/>
              </a:rPr>
              <a:t>Методические приёмы: </a:t>
            </a:r>
            <a:r>
              <a:rPr lang="ru-RU" sz="1500" dirty="0" smtClean="0">
                <a:solidFill>
                  <a:schemeClr val="tx1"/>
                </a:solidFill>
                <a:latin typeface="Times New Roman" pitchFamily="18" charset="0"/>
                <a:cs typeface="Times New Roman" pitchFamily="18" charset="0"/>
              </a:rPr>
              <a:t>Воспитатель предлагает игры, учитывая дружеские привязанности между детьми. Предлагая план игры, воспитатель старается объединить отдельные играющие группы общим сюжетом. Воспитатель создаёт условия для длительной игры. Воспитатель обогащает знания детей об общественной жизни.	</a:t>
            </a:r>
          </a:p>
          <a:p>
            <a:pPr algn="l"/>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и производственная тематика.</a:t>
            </a:r>
          </a:p>
          <a:p>
            <a:pPr algn="l"/>
            <a:r>
              <a:rPr lang="ru-RU" sz="1500" dirty="0" smtClean="0">
                <a:solidFill>
                  <a:schemeClr val="tx1"/>
                </a:solidFill>
                <a:latin typeface="Times New Roman" pitchFamily="18" charset="0"/>
                <a:cs typeface="Times New Roman" pitchFamily="18" charset="0"/>
              </a:rPr>
              <a:t>«Детский сад», «Дом, семья», «Строительство», «Парикмахерская»</a:t>
            </a:r>
          </a:p>
          <a:p>
            <a:pPr algn="l"/>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Октябрь</a:t>
            </a:r>
          </a:p>
          <a:p>
            <a:pPr algn="l"/>
            <a:r>
              <a:rPr lang="ru-RU" sz="1500" u="sng" dirty="0" smtClean="0">
                <a:solidFill>
                  <a:schemeClr val="tx1"/>
                </a:solidFill>
                <a:latin typeface="Times New Roman" pitchFamily="18" charset="0"/>
                <a:cs typeface="Times New Roman" pitchFamily="18" charset="0"/>
              </a:rPr>
              <a:t>Программное содержание: </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1.Закрепить представления детей о разных профессиях, о труде людей осенью.</a:t>
            </a:r>
          </a:p>
          <a:p>
            <a:pPr algn="l"/>
            <a:r>
              <a:rPr lang="ru-RU" sz="1500" dirty="0" smtClean="0">
                <a:solidFill>
                  <a:schemeClr val="tx1"/>
                </a:solidFill>
                <a:latin typeface="Times New Roman" pitchFamily="18" charset="0"/>
                <a:cs typeface="Times New Roman" pitchFamily="18" charset="0"/>
              </a:rPr>
              <a:t>2.Обогатить жизненный опыт детей, содействуя появлению разнообразных замыслов.</a:t>
            </a:r>
          </a:p>
          <a:p>
            <a:pPr algn="l"/>
            <a:r>
              <a:rPr lang="ru-RU" sz="1500" dirty="0" smtClean="0">
                <a:solidFill>
                  <a:schemeClr val="tx1"/>
                </a:solidFill>
                <a:latin typeface="Times New Roman" pitchFamily="18" charset="0"/>
                <a:cs typeface="Times New Roman" pitchFamily="18" charset="0"/>
              </a:rPr>
              <a:t>3. Приобщать к общепринятым нормам и правилам взаимоотношения со взрослыми и сверстника</a:t>
            </a:r>
          </a:p>
          <a:p>
            <a:pPr algn="l"/>
            <a:r>
              <a:rPr lang="ru-RU" sz="1500" u="sng" dirty="0" smtClean="0">
                <a:solidFill>
                  <a:schemeClr val="tx1"/>
                </a:solidFill>
                <a:latin typeface="Times New Roman" pitchFamily="18" charset="0"/>
                <a:cs typeface="Times New Roman" pitchFamily="18" charset="0"/>
              </a:rPr>
              <a:t>Методические приёмы:</a:t>
            </a:r>
            <a:r>
              <a:rPr lang="ru-RU" sz="1500" dirty="0" smtClean="0">
                <a:solidFill>
                  <a:schemeClr val="tx1"/>
                </a:solidFill>
                <a:latin typeface="Times New Roman" pitchFamily="18" charset="0"/>
                <a:cs typeface="Times New Roman" pitchFamily="18" charset="0"/>
              </a:rPr>
              <a:t> Воспитатель включает в игру застенчивых детей, старается учесть индивидуальные особенности каждого ребёнка, помогает детям разнообразить игру разными атрибутами, изготовленными ими самими до начала игры. Взрослый помогает в создании воображаемой ситуации. 	</a:t>
            </a:r>
          </a:p>
          <a:p>
            <a:pPr algn="l"/>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и производственная тематика.« «Магазин»,  «Служба спасения», «Собираем урожай», «Поликлиника»</a:t>
            </a:r>
          </a:p>
          <a:p>
            <a:pPr algn="l"/>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Ноябрь</a:t>
            </a:r>
          </a:p>
          <a:p>
            <a:pPr algn="l"/>
            <a:r>
              <a:rPr lang="ru-RU" sz="1500" u="sng" dirty="0" smtClean="0">
                <a:solidFill>
                  <a:schemeClr val="tx1"/>
                </a:solidFill>
                <a:latin typeface="Times New Roman" pitchFamily="18" charset="0"/>
                <a:cs typeface="Times New Roman" pitchFamily="18" charset="0"/>
              </a:rPr>
              <a:t>Программное содержание:</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1.Развивать представления о разных видах растений, семян, воспитывать бережное отношение к природе.</a:t>
            </a:r>
          </a:p>
          <a:p>
            <a:pPr algn="l"/>
            <a:r>
              <a:rPr lang="ru-RU" sz="1500" dirty="0" smtClean="0">
                <a:solidFill>
                  <a:schemeClr val="tx1"/>
                </a:solidFill>
                <a:latin typeface="Times New Roman" pitchFamily="18" charset="0"/>
                <a:cs typeface="Times New Roman" pitchFamily="18" charset="0"/>
              </a:rPr>
              <a:t>2. Совершенствовать у детей умение самостоятельно разворачивать сюжет.  </a:t>
            </a:r>
            <a:r>
              <a:rPr lang="ru-RU" sz="1500" u="sng" dirty="0" smtClean="0">
                <a:solidFill>
                  <a:schemeClr val="tx1"/>
                </a:solidFill>
                <a:latin typeface="Times New Roman" pitchFamily="18" charset="0"/>
                <a:cs typeface="Times New Roman" pitchFamily="18" charset="0"/>
              </a:rPr>
              <a:t>Методические приёмы:</a:t>
            </a:r>
            <a:r>
              <a:rPr lang="ru-RU" sz="1500" dirty="0" smtClean="0">
                <a:solidFill>
                  <a:schemeClr val="tx1"/>
                </a:solidFill>
                <a:latin typeface="Times New Roman" pitchFamily="18" charset="0"/>
                <a:cs typeface="Times New Roman" pitchFamily="18" charset="0"/>
              </a:rPr>
              <a:t> Игру организует взрослый, поощряя детей к импровизации; помогает создать эмоционально насыщенную атмосферу, готовит несколько детей к выступлению</a:t>
            </a:r>
          </a:p>
          <a:p>
            <a:pPr algn="l"/>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тематика.« Зоопарк»,»В лесу», «Мы готовимся к зиме» (Продолжение игр </a:t>
            </a:r>
            <a:r>
              <a:rPr lang="ru-RU" sz="1500" dirty="0" err="1" smtClean="0">
                <a:solidFill>
                  <a:schemeClr val="tx1"/>
                </a:solidFill>
                <a:latin typeface="Times New Roman" pitchFamily="18" charset="0"/>
                <a:cs typeface="Times New Roman" pitchFamily="18" charset="0"/>
              </a:rPr>
              <a:t>ы</a:t>
            </a:r>
            <a:r>
              <a:rPr lang="ru-RU" sz="1500" dirty="0" smtClean="0">
                <a:solidFill>
                  <a:schemeClr val="tx1"/>
                </a:solidFill>
                <a:latin typeface="Times New Roman" pitchFamily="18" charset="0"/>
                <a:cs typeface="Times New Roman" pitchFamily="18" charset="0"/>
              </a:rPr>
              <a:t>«Семья»), «Ветеринарная лечебница», игры по замыслу детей.</a:t>
            </a:r>
          </a:p>
          <a:p>
            <a:pPr algn="l"/>
            <a:r>
              <a:rPr lang="ru-RU" sz="1500" dirty="0" smtClean="0">
                <a:solidFill>
                  <a:schemeClr val="tx1"/>
                </a:solidFill>
                <a:latin typeface="Times New Roman" pitchFamily="18" charset="0"/>
                <a:cs typeface="Times New Roman" pitchFamily="18" charset="0"/>
              </a:rPr>
              <a:t> </a:t>
            </a:r>
          </a:p>
          <a:p>
            <a:r>
              <a:rPr lang="ru-RU" sz="1400" dirty="0" smtClean="0"/>
              <a:t> </a:t>
            </a:r>
          </a:p>
          <a:p>
            <a:pPr algn="just"/>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642918" y="1571604"/>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8" y="142844"/>
            <a:ext cx="6572272" cy="9001156"/>
          </a:xfrm>
        </p:spPr>
        <p:txBody>
          <a:bodyPr>
            <a:normAutofit fontScale="92500" lnSpcReduction="10000"/>
          </a:bodyPr>
          <a:lstStyle/>
          <a:p>
            <a:pPr algn="l"/>
            <a:endParaRPr lang="ru-RU" sz="1500" dirty="0" smtClean="0">
              <a:solidFill>
                <a:schemeClr val="tx1"/>
              </a:solidFill>
              <a:latin typeface="Times New Roman" pitchFamily="18" charset="0"/>
              <a:cs typeface="Times New Roman" pitchFamily="18" charset="0"/>
            </a:endParaRPr>
          </a:p>
          <a:p>
            <a:pPr algn="l"/>
            <a:r>
              <a:rPr lang="ru-RU" sz="1500" dirty="0" smtClean="0">
                <a:solidFill>
                  <a:schemeClr val="tx1"/>
                </a:solidFill>
                <a:latin typeface="Times New Roman" pitchFamily="18" charset="0"/>
                <a:cs typeface="Times New Roman" pitchFamily="18" charset="0"/>
              </a:rPr>
              <a:t>Декабрь</a:t>
            </a:r>
          </a:p>
          <a:p>
            <a:pPr algn="l"/>
            <a:r>
              <a:rPr lang="ru-RU" sz="1500" u="sng" dirty="0" smtClean="0">
                <a:solidFill>
                  <a:schemeClr val="tx1"/>
                </a:solidFill>
                <a:latin typeface="Times New Roman" pitchFamily="18" charset="0"/>
                <a:cs typeface="Times New Roman" pitchFamily="18" charset="0"/>
              </a:rPr>
              <a:t>Программное содержание:</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 Формировать представления о разных профессиях, инструментах, их назначении.</a:t>
            </a:r>
          </a:p>
          <a:p>
            <a:pPr algn="l"/>
            <a:r>
              <a:rPr lang="ru-RU" sz="1500" dirty="0" smtClean="0">
                <a:solidFill>
                  <a:schemeClr val="tx1"/>
                </a:solidFill>
                <a:latin typeface="Times New Roman" pitchFamily="18" charset="0"/>
                <a:cs typeface="Times New Roman" pitchFamily="18" charset="0"/>
              </a:rPr>
              <a:t>2.Закрепить культурные навыки, учить помогать взрослым, быть чуткими и внимательными.</a:t>
            </a:r>
          </a:p>
          <a:p>
            <a:pPr algn="l"/>
            <a:r>
              <a:rPr lang="ru-RU" sz="1500" dirty="0" smtClean="0">
                <a:solidFill>
                  <a:schemeClr val="tx1"/>
                </a:solidFill>
                <a:latin typeface="Times New Roman" pitchFamily="18" charset="0"/>
                <a:cs typeface="Times New Roman" pitchFamily="18" charset="0"/>
              </a:rPr>
              <a:t>3.Развивать творческое воображение.	</a:t>
            </a:r>
          </a:p>
          <a:p>
            <a:pPr algn="l"/>
            <a:r>
              <a:rPr lang="ru-RU" sz="1500" u="sng" dirty="0" smtClean="0">
                <a:solidFill>
                  <a:schemeClr val="tx1"/>
                </a:solidFill>
                <a:latin typeface="Times New Roman" pitchFamily="18" charset="0"/>
                <a:cs typeface="Times New Roman" pitchFamily="18" charset="0"/>
              </a:rPr>
              <a:t>Методические приёмы: </a:t>
            </a:r>
            <a:r>
              <a:rPr lang="ru-RU" sz="1500" dirty="0" smtClean="0">
                <a:solidFill>
                  <a:schemeClr val="tx1"/>
                </a:solidFill>
                <a:latin typeface="Times New Roman" pitchFamily="18" charset="0"/>
                <a:cs typeface="Times New Roman" pitchFamily="18" charset="0"/>
              </a:rPr>
              <a:t>Воспитатель подключает родителей для знакомства детей с разными профессиями, воспитывая положительное отношение к самым будничным; готовит несколько детей для выступления перед «гостями»; обыгрывает с детьми различные ситуации «неправильного поведения в гостях; готовит с детьми стихи и театрализованное представление к утреннику. </a:t>
            </a:r>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и производственная тематика.«Аптека», «Фотоателье», «Цирк»,»Швейное ателье», «Детское телевидение»</a:t>
            </a:r>
          </a:p>
          <a:p>
            <a:pPr algn="l"/>
            <a:endParaRPr lang="ru-RU" sz="1500" dirty="0" smtClean="0">
              <a:solidFill>
                <a:schemeClr val="tx1"/>
              </a:solidFill>
              <a:latin typeface="Times New Roman" pitchFamily="18" charset="0"/>
              <a:cs typeface="Times New Roman" pitchFamily="18" charset="0"/>
            </a:endParaRPr>
          </a:p>
          <a:p>
            <a:pPr algn="l"/>
            <a:r>
              <a:rPr lang="ru-RU" sz="1500" dirty="0" smtClean="0">
                <a:solidFill>
                  <a:schemeClr val="tx1"/>
                </a:solidFill>
                <a:latin typeface="Times New Roman" pitchFamily="18" charset="0"/>
                <a:cs typeface="Times New Roman" pitchFamily="18" charset="0"/>
              </a:rPr>
              <a:t>Январь</a:t>
            </a:r>
          </a:p>
          <a:p>
            <a:pPr algn="l"/>
            <a:r>
              <a:rPr lang="ru-RU" sz="1500" u="sng" dirty="0" smtClean="0">
                <a:solidFill>
                  <a:schemeClr val="tx1"/>
                </a:solidFill>
                <a:latin typeface="Times New Roman" pitchFamily="18" charset="0"/>
                <a:cs typeface="Times New Roman" pitchFamily="18" charset="0"/>
              </a:rPr>
              <a:t>Программное содержание:</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1.Формировать положительное отношение к детскому саду; </a:t>
            </a:r>
          </a:p>
          <a:p>
            <a:pPr algn="l"/>
            <a:r>
              <a:rPr lang="ru-RU" sz="1500" dirty="0" smtClean="0">
                <a:solidFill>
                  <a:schemeClr val="tx1"/>
                </a:solidFill>
                <a:latin typeface="Times New Roman" pitchFamily="18" charset="0"/>
                <a:cs typeface="Times New Roman" pitchFamily="18" charset="0"/>
              </a:rPr>
              <a:t>2. Воспитывать заботливое отношение к животным;</a:t>
            </a:r>
          </a:p>
          <a:p>
            <a:pPr algn="l"/>
            <a:r>
              <a:rPr lang="ru-RU" sz="1500" dirty="0" smtClean="0">
                <a:solidFill>
                  <a:schemeClr val="tx1"/>
                </a:solidFill>
                <a:latin typeface="Times New Roman" pitchFamily="18" charset="0"/>
                <a:cs typeface="Times New Roman" pitchFamily="18" charset="0"/>
              </a:rPr>
              <a:t>3. Развивать у детей самостоятельность в выборе игр. 	</a:t>
            </a:r>
          </a:p>
          <a:p>
            <a:pPr algn="l"/>
            <a:r>
              <a:rPr lang="ru-RU" sz="1500" u="sng" dirty="0" smtClean="0">
                <a:solidFill>
                  <a:schemeClr val="tx1"/>
                </a:solidFill>
                <a:latin typeface="Times New Roman" pitchFamily="18" charset="0"/>
                <a:cs typeface="Times New Roman" pitchFamily="18" charset="0"/>
              </a:rPr>
              <a:t>Методические приёмы: </a:t>
            </a:r>
            <a:r>
              <a:rPr lang="ru-RU" sz="1500" dirty="0" smtClean="0">
                <a:solidFill>
                  <a:schemeClr val="tx1"/>
                </a:solidFill>
                <a:latin typeface="Times New Roman" pitchFamily="18" charset="0"/>
                <a:cs typeface="Times New Roman" pitchFamily="18" charset="0"/>
              </a:rPr>
              <a:t>Воспитатель помогает детям организовать игру, составить план игры, помогает в изготовлении атрибутов, но в игре не является главным, участвует, как советчик.	</a:t>
            </a:r>
          </a:p>
          <a:p>
            <a:pPr algn="l"/>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тематика, тематика по интересам детей.</a:t>
            </a:r>
          </a:p>
          <a:p>
            <a:pPr algn="l"/>
            <a:r>
              <a:rPr lang="ru-RU" sz="1500" dirty="0" smtClean="0">
                <a:solidFill>
                  <a:schemeClr val="tx1"/>
                </a:solidFill>
                <a:latin typeface="Times New Roman" pitchFamily="18" charset="0"/>
                <a:cs typeface="Times New Roman" pitchFamily="18" charset="0"/>
              </a:rPr>
              <a:t>«Зимняя прогулка в детском саду», «Наши питомцы», по замыслу детей.</a:t>
            </a:r>
          </a:p>
          <a:p>
            <a:pPr algn="l"/>
            <a:endParaRPr lang="ru-RU" sz="1500" dirty="0" smtClean="0">
              <a:solidFill>
                <a:schemeClr val="tx1"/>
              </a:solidFill>
              <a:latin typeface="Times New Roman" pitchFamily="18" charset="0"/>
              <a:cs typeface="Times New Roman" pitchFamily="18" charset="0"/>
            </a:endParaRPr>
          </a:p>
          <a:p>
            <a:pPr algn="l"/>
            <a:r>
              <a:rPr lang="ru-RU" sz="1500" dirty="0" smtClean="0">
                <a:solidFill>
                  <a:schemeClr val="tx1"/>
                </a:solidFill>
                <a:latin typeface="Times New Roman" pitchFamily="18" charset="0"/>
                <a:cs typeface="Times New Roman" pitchFamily="18" charset="0"/>
              </a:rPr>
              <a:t>Февраль</a:t>
            </a:r>
          </a:p>
          <a:p>
            <a:pPr algn="l"/>
            <a:r>
              <a:rPr lang="ru-RU" sz="1500" u="sng" dirty="0" smtClean="0">
                <a:solidFill>
                  <a:schemeClr val="tx1"/>
                </a:solidFill>
                <a:latin typeface="Times New Roman" pitchFamily="18" charset="0"/>
                <a:cs typeface="Times New Roman" pitchFamily="18" charset="0"/>
              </a:rPr>
              <a:t>Программное содержание:</a:t>
            </a:r>
            <a:r>
              <a:rPr lang="ru-RU" sz="1500" dirty="0" smtClean="0">
                <a:solidFill>
                  <a:schemeClr val="tx1"/>
                </a:solidFill>
                <a:latin typeface="Times New Roman" pitchFamily="18" charset="0"/>
                <a:cs typeface="Times New Roman" pitchFamily="18" charset="0"/>
              </a:rPr>
              <a:t>	</a:t>
            </a:r>
          </a:p>
          <a:p>
            <a:pPr algn="l"/>
            <a:r>
              <a:rPr lang="ru-RU" sz="1500" dirty="0" smtClean="0">
                <a:solidFill>
                  <a:schemeClr val="tx1"/>
                </a:solidFill>
                <a:latin typeface="Times New Roman" pitchFamily="18" charset="0"/>
                <a:cs typeface="Times New Roman" pitchFamily="18" charset="0"/>
              </a:rPr>
              <a:t>1.Учить детей руководить играми других детей; </a:t>
            </a:r>
          </a:p>
          <a:p>
            <a:pPr algn="l"/>
            <a:r>
              <a:rPr lang="ru-RU" sz="1500" dirty="0" smtClean="0">
                <a:solidFill>
                  <a:schemeClr val="tx1"/>
                </a:solidFill>
                <a:latin typeface="Times New Roman" pitchFamily="18" charset="0"/>
                <a:cs typeface="Times New Roman" pitchFamily="18" charset="0"/>
              </a:rPr>
              <a:t>2. Учить организовывать игры на небольшом пространстве.</a:t>
            </a:r>
          </a:p>
          <a:p>
            <a:pPr algn="l"/>
            <a:r>
              <a:rPr lang="ru-RU" sz="1500" dirty="0" smtClean="0">
                <a:solidFill>
                  <a:schemeClr val="tx1"/>
                </a:solidFill>
                <a:latin typeface="Times New Roman" pitchFamily="18" charset="0"/>
                <a:cs typeface="Times New Roman" pitchFamily="18" charset="0"/>
              </a:rPr>
              <a:t>3. Воспитывать желание приносить радость другим людям.	</a:t>
            </a:r>
          </a:p>
          <a:p>
            <a:pPr algn="l"/>
            <a:r>
              <a:rPr lang="ru-RU" sz="1500" u="sng" dirty="0" smtClean="0">
                <a:solidFill>
                  <a:schemeClr val="tx1"/>
                </a:solidFill>
                <a:latin typeface="Times New Roman" pitchFamily="18" charset="0"/>
                <a:cs typeface="Times New Roman" pitchFamily="18" charset="0"/>
              </a:rPr>
              <a:t>Методические приёмы: </a:t>
            </a:r>
            <a:r>
              <a:rPr lang="ru-RU" sz="1500" dirty="0" smtClean="0">
                <a:solidFill>
                  <a:schemeClr val="tx1"/>
                </a:solidFill>
                <a:latin typeface="Times New Roman" pitchFamily="18" charset="0"/>
                <a:cs typeface="Times New Roman" pitchFamily="18" charset="0"/>
              </a:rPr>
              <a:t>Воспитатель после спектакля в детском саду побуждает детей к организации игры в театр. Взрослый вместе с детьми вспоминает содержание небольших сказок и просит детей подготовить спектакль для малышей; является зрителем и советчиком в изготовлении атрибутов</a:t>
            </a:r>
          </a:p>
          <a:p>
            <a:pPr algn="l"/>
            <a:r>
              <a:rPr lang="ru-RU" sz="1500" u="sng" dirty="0" smtClean="0">
                <a:solidFill>
                  <a:schemeClr val="tx1"/>
                </a:solidFill>
                <a:latin typeface="Times New Roman" pitchFamily="18" charset="0"/>
                <a:cs typeface="Times New Roman" pitchFamily="18" charset="0"/>
              </a:rPr>
              <a:t>Примерная тематика:</a:t>
            </a:r>
            <a:r>
              <a:rPr lang="ru-RU" sz="1500" dirty="0" smtClean="0">
                <a:solidFill>
                  <a:schemeClr val="tx1"/>
                </a:solidFill>
                <a:latin typeface="Times New Roman" pitchFamily="18" charset="0"/>
                <a:cs typeface="Times New Roman" pitchFamily="18" charset="0"/>
              </a:rPr>
              <a:t> Бытовая тематика. «Театр»,  «Подводное плавание», игры по замыслу детей</a:t>
            </a:r>
          </a:p>
          <a:p>
            <a:r>
              <a:rPr lang="ru-RU" sz="1400" dirty="0" smtClean="0"/>
              <a:t> </a:t>
            </a:r>
          </a:p>
          <a:p>
            <a:r>
              <a:rPr lang="ru-RU" sz="1400" dirty="0" smtClean="0"/>
              <a:t> </a:t>
            </a:r>
          </a:p>
          <a:p>
            <a:pPr algn="just"/>
            <a:endParaRPr lang="ru-RU" sz="22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642918" y="1571604"/>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29330" y="285720"/>
            <a:ext cx="142876" cy="2143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214282"/>
            <a:ext cx="6357982" cy="8572560"/>
          </a:xfrm>
        </p:spPr>
        <p:txBody>
          <a:bodyPr>
            <a:normAutofit lnSpcReduction="10000"/>
          </a:bodyPr>
          <a:lstStyle/>
          <a:p>
            <a:pPr algn="l"/>
            <a:r>
              <a:rPr lang="ru-RU" sz="1400" dirty="0" smtClean="0">
                <a:solidFill>
                  <a:schemeClr val="tx1"/>
                </a:solidFill>
                <a:latin typeface="Times New Roman" pitchFamily="18" charset="0"/>
                <a:cs typeface="Times New Roman" pitchFamily="18" charset="0"/>
              </a:rPr>
              <a:t>Март	</a:t>
            </a:r>
          </a:p>
          <a:p>
            <a:pPr algn="l"/>
            <a:r>
              <a:rPr lang="ru-RU" sz="1400" u="sng" dirty="0" smtClean="0">
                <a:solidFill>
                  <a:schemeClr val="tx1"/>
                </a:solidFill>
                <a:latin typeface="Times New Roman" pitchFamily="18" charset="0"/>
                <a:cs typeface="Times New Roman" pitchFamily="18" charset="0"/>
              </a:rPr>
              <a:t>Программное содержание:</a:t>
            </a:r>
            <a:endParaRPr lang="ru-RU" sz="1400" dirty="0" smtClean="0">
              <a:solidFill>
                <a:schemeClr val="tx1"/>
              </a:solidFill>
              <a:latin typeface="Times New Roman" pitchFamily="18" charset="0"/>
              <a:cs typeface="Times New Roman" pitchFamily="18" charset="0"/>
            </a:endParaRPr>
          </a:p>
          <a:p>
            <a:pPr algn="l"/>
            <a:r>
              <a:rPr lang="ru-RU" sz="1400" dirty="0" smtClean="0">
                <a:solidFill>
                  <a:schemeClr val="tx1"/>
                </a:solidFill>
                <a:latin typeface="Times New Roman" pitchFamily="18" charset="0"/>
                <a:cs typeface="Times New Roman" pitchFamily="18" charset="0"/>
              </a:rPr>
              <a:t>1. Закреплять знания о видах транспорта, правилах дорожного движения;</a:t>
            </a:r>
          </a:p>
          <a:p>
            <a:pPr algn="l"/>
            <a:r>
              <a:rPr lang="ru-RU" sz="1400" dirty="0" smtClean="0">
                <a:solidFill>
                  <a:schemeClr val="tx1"/>
                </a:solidFill>
                <a:latin typeface="Times New Roman" pitchFamily="18" charset="0"/>
                <a:cs typeface="Times New Roman" pitchFamily="18" charset="0"/>
              </a:rPr>
              <a:t>2.Обучать детей развивать и реализовывать сюжет игры; </a:t>
            </a:r>
          </a:p>
          <a:p>
            <a:pPr algn="l"/>
            <a:r>
              <a:rPr lang="ru-RU" sz="1400" dirty="0" smtClean="0">
                <a:solidFill>
                  <a:schemeClr val="tx1"/>
                </a:solidFill>
                <a:latin typeface="Times New Roman" pitchFamily="18" charset="0"/>
                <a:cs typeface="Times New Roman" pitchFamily="18" charset="0"/>
              </a:rPr>
              <a:t>3. Воспитывать уважение к труду и желание трудиться.	</a:t>
            </a:r>
          </a:p>
          <a:p>
            <a:pPr algn="l"/>
            <a:r>
              <a:rPr lang="ru-RU" sz="1400" u="sng" dirty="0" smtClean="0">
                <a:solidFill>
                  <a:schemeClr val="tx1"/>
                </a:solidFill>
                <a:latin typeface="Times New Roman" pitchFamily="18" charset="0"/>
                <a:cs typeface="Times New Roman" pitchFamily="18" charset="0"/>
              </a:rPr>
              <a:t>Методические приёмы: </a:t>
            </a:r>
            <a:r>
              <a:rPr lang="ru-RU" sz="1400" dirty="0" smtClean="0">
                <a:solidFill>
                  <a:schemeClr val="tx1"/>
                </a:solidFill>
                <a:latin typeface="Times New Roman" pitchFamily="18" charset="0"/>
                <a:cs typeface="Times New Roman" pitchFamily="18" charset="0"/>
              </a:rPr>
              <a:t>Воспитатель проводит экскурсию по улице, к стройке, на почту, беседует с детьми, участвует в изготовлении атрибутов к играм, помогает детям спланировать игру.	</a:t>
            </a:r>
          </a:p>
          <a:p>
            <a:pPr algn="l"/>
            <a:r>
              <a:rPr lang="ru-RU" sz="1400" u="sng" dirty="0" smtClean="0">
                <a:solidFill>
                  <a:schemeClr val="tx1"/>
                </a:solidFill>
                <a:latin typeface="Times New Roman" pitchFamily="18" charset="0"/>
                <a:cs typeface="Times New Roman" pitchFamily="18" charset="0"/>
              </a:rPr>
              <a:t>Примерная тематика:</a:t>
            </a:r>
            <a:r>
              <a:rPr lang="ru-RU" sz="1400" dirty="0" smtClean="0">
                <a:solidFill>
                  <a:schemeClr val="tx1"/>
                </a:solidFill>
                <a:latin typeface="Times New Roman" pitchFamily="18" charset="0"/>
                <a:cs typeface="Times New Roman" pitchFamily="18" charset="0"/>
              </a:rPr>
              <a:t> Бытовая и производственная тематика.</a:t>
            </a:r>
          </a:p>
          <a:p>
            <a:pPr algn="l"/>
            <a:r>
              <a:rPr lang="ru-RU" sz="1400" dirty="0" smtClean="0">
                <a:solidFill>
                  <a:schemeClr val="tx1"/>
                </a:solidFill>
                <a:latin typeface="Times New Roman" pitchFamily="18" charset="0"/>
                <a:cs typeface="Times New Roman" pitchFamily="18" charset="0"/>
              </a:rPr>
              <a:t>«ГИБДД», «Аэропорт», «Скорая помощь», «Почта»</a:t>
            </a:r>
          </a:p>
          <a:p>
            <a:pPr algn="l"/>
            <a:r>
              <a:rPr lang="ru-RU" sz="1400" dirty="0" smtClean="0">
                <a:solidFill>
                  <a:schemeClr val="tx1"/>
                </a:solidFill>
                <a:latin typeface="Times New Roman" pitchFamily="18" charset="0"/>
                <a:cs typeface="Times New Roman" pitchFamily="18" charset="0"/>
              </a:rPr>
              <a:t> </a:t>
            </a:r>
          </a:p>
          <a:p>
            <a:pPr algn="l"/>
            <a:r>
              <a:rPr lang="ru-RU" sz="1400" dirty="0" smtClean="0">
                <a:solidFill>
                  <a:schemeClr val="tx1"/>
                </a:solidFill>
                <a:latin typeface="Times New Roman" pitchFamily="18" charset="0"/>
                <a:cs typeface="Times New Roman" pitchFamily="18" charset="0"/>
              </a:rPr>
              <a:t>Апрель</a:t>
            </a:r>
          </a:p>
          <a:p>
            <a:pPr algn="l"/>
            <a:r>
              <a:rPr lang="ru-RU" sz="1400" u="sng" dirty="0" smtClean="0">
                <a:solidFill>
                  <a:schemeClr val="tx1"/>
                </a:solidFill>
                <a:latin typeface="Times New Roman" pitchFamily="18" charset="0"/>
                <a:cs typeface="Times New Roman" pitchFamily="18" charset="0"/>
              </a:rPr>
              <a:t>Программное содержание:</a:t>
            </a:r>
            <a:r>
              <a:rPr lang="ru-RU" sz="1400" dirty="0" smtClean="0">
                <a:solidFill>
                  <a:schemeClr val="tx1"/>
                </a:solidFill>
                <a:latin typeface="Times New Roman" pitchFamily="18" charset="0"/>
                <a:cs typeface="Times New Roman" pitchFamily="18" charset="0"/>
              </a:rPr>
              <a:t>	</a:t>
            </a:r>
          </a:p>
          <a:p>
            <a:pPr algn="l"/>
            <a:r>
              <a:rPr lang="ru-RU" sz="1400" dirty="0" smtClean="0">
                <a:solidFill>
                  <a:schemeClr val="tx1"/>
                </a:solidFill>
                <a:latin typeface="Times New Roman" pitchFamily="18" charset="0"/>
                <a:cs typeface="Times New Roman" pitchFamily="18" charset="0"/>
              </a:rPr>
              <a:t>1.Формировать представления о новых профессиях, формировать трудовые умения, формировать умения использовать усвоенные нормы и правила поведения в игре.</a:t>
            </a:r>
          </a:p>
          <a:p>
            <a:pPr algn="l"/>
            <a:r>
              <a:rPr lang="ru-RU" sz="1400" dirty="0" smtClean="0">
                <a:solidFill>
                  <a:schemeClr val="tx1"/>
                </a:solidFill>
                <a:latin typeface="Times New Roman" pitchFamily="18" charset="0"/>
                <a:cs typeface="Times New Roman" pitchFamily="18" charset="0"/>
              </a:rPr>
              <a:t>2. Развивать творческое воображение	</a:t>
            </a:r>
          </a:p>
          <a:p>
            <a:pPr algn="l"/>
            <a:r>
              <a:rPr lang="ru-RU" sz="1400" dirty="0" smtClean="0">
                <a:solidFill>
                  <a:schemeClr val="tx1"/>
                </a:solidFill>
                <a:latin typeface="Times New Roman" pitchFamily="18" charset="0"/>
                <a:cs typeface="Times New Roman" pitchFamily="18" charset="0"/>
              </a:rPr>
              <a:t>3. Развивать у детей самостоятельность в выборе игр.</a:t>
            </a:r>
          </a:p>
          <a:p>
            <a:pPr algn="l"/>
            <a:r>
              <a:rPr lang="ru-RU" sz="1400" u="sng" dirty="0" smtClean="0">
                <a:solidFill>
                  <a:schemeClr val="tx1"/>
                </a:solidFill>
                <a:latin typeface="Times New Roman" pitchFamily="18" charset="0"/>
                <a:cs typeface="Times New Roman" pitchFamily="18" charset="0"/>
              </a:rPr>
              <a:t>Методические приёмы:</a:t>
            </a:r>
            <a:r>
              <a:rPr lang="ru-RU" sz="1400" dirty="0" smtClean="0">
                <a:solidFill>
                  <a:schemeClr val="tx1"/>
                </a:solidFill>
                <a:latin typeface="Times New Roman" pitchFamily="18" charset="0"/>
                <a:cs typeface="Times New Roman" pitchFamily="18" charset="0"/>
              </a:rPr>
              <a:t> Воспитатель совместно с родителями организует экскурсии в библиотеку, ателье.</a:t>
            </a:r>
            <a:r>
              <a:rPr lang="ru-RU" sz="1400" u="sng"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Воспитатель помогает создать эмоционально насыщенную атмосферу в игре, помогает в выборе материала для атрибутов к игре, всячески поддерживает инициативу детей.	</a:t>
            </a:r>
          </a:p>
          <a:p>
            <a:pPr algn="l"/>
            <a:r>
              <a:rPr lang="ru-RU" sz="1400" u="sng" dirty="0" smtClean="0">
                <a:solidFill>
                  <a:schemeClr val="tx1"/>
                </a:solidFill>
                <a:latin typeface="Times New Roman" pitchFamily="18" charset="0"/>
                <a:cs typeface="Times New Roman" pitchFamily="18" charset="0"/>
              </a:rPr>
              <a:t>Примерная тематика:</a:t>
            </a:r>
            <a:r>
              <a:rPr lang="ru-RU" sz="1400" dirty="0" smtClean="0">
                <a:solidFill>
                  <a:schemeClr val="tx1"/>
                </a:solidFill>
                <a:latin typeface="Times New Roman" pitchFamily="18" charset="0"/>
                <a:cs typeface="Times New Roman" pitchFamily="18" charset="0"/>
              </a:rPr>
              <a:t> Бытовая и производственная тематика. «Путешествие в другие страны»,</a:t>
            </a:r>
          </a:p>
          <a:p>
            <a:pPr algn="l"/>
            <a:r>
              <a:rPr lang="ru-RU" sz="1400" dirty="0" smtClean="0">
                <a:solidFill>
                  <a:schemeClr val="tx1"/>
                </a:solidFill>
                <a:latin typeface="Times New Roman" pitchFamily="18" charset="0"/>
                <a:cs typeface="Times New Roman" pitchFamily="18" charset="0"/>
              </a:rPr>
              <a:t>«Салон красоты»,  «Библиотека», «Космическое путешествие», «Путешествие по времени»</a:t>
            </a:r>
          </a:p>
          <a:p>
            <a:pPr algn="l"/>
            <a:r>
              <a:rPr lang="ru-RU" sz="1400" dirty="0" smtClean="0">
                <a:solidFill>
                  <a:schemeClr val="tx1"/>
                </a:solidFill>
                <a:latin typeface="Times New Roman" pitchFamily="18" charset="0"/>
                <a:cs typeface="Times New Roman" pitchFamily="18" charset="0"/>
              </a:rPr>
              <a:t> </a:t>
            </a:r>
          </a:p>
          <a:p>
            <a:pPr algn="l"/>
            <a:r>
              <a:rPr lang="ru-RU" sz="1400" dirty="0" smtClean="0">
                <a:solidFill>
                  <a:schemeClr val="tx1"/>
                </a:solidFill>
                <a:latin typeface="Times New Roman" pitchFamily="18" charset="0"/>
                <a:cs typeface="Times New Roman" pitchFamily="18" charset="0"/>
              </a:rPr>
              <a:t>Май</a:t>
            </a:r>
          </a:p>
          <a:p>
            <a:pPr algn="l"/>
            <a:r>
              <a:rPr lang="ru-RU" sz="1400" u="sng" dirty="0" smtClean="0">
                <a:solidFill>
                  <a:schemeClr val="tx1"/>
                </a:solidFill>
                <a:latin typeface="Times New Roman" pitchFamily="18" charset="0"/>
                <a:cs typeface="Times New Roman" pitchFamily="18" charset="0"/>
              </a:rPr>
              <a:t>Программное содержание:</a:t>
            </a:r>
            <a:r>
              <a:rPr lang="ru-RU" sz="1400" dirty="0" smtClean="0">
                <a:solidFill>
                  <a:schemeClr val="tx1"/>
                </a:solidFill>
                <a:latin typeface="Times New Roman" pitchFamily="18" charset="0"/>
                <a:cs typeface="Times New Roman" pitchFamily="18" charset="0"/>
              </a:rPr>
              <a:t>	</a:t>
            </a:r>
          </a:p>
          <a:p>
            <a:pPr algn="l"/>
            <a:r>
              <a:rPr lang="ru-RU" sz="1400" dirty="0" smtClean="0">
                <a:solidFill>
                  <a:schemeClr val="tx1"/>
                </a:solidFill>
                <a:latin typeface="Times New Roman" pitchFamily="18" charset="0"/>
                <a:cs typeface="Times New Roman" pitchFamily="18" charset="0"/>
              </a:rPr>
              <a:t>1.Формировать представления о школьной жизни, режиме.</a:t>
            </a:r>
          </a:p>
          <a:p>
            <a:pPr algn="l"/>
            <a:r>
              <a:rPr lang="ru-RU" sz="1400" dirty="0" smtClean="0">
                <a:solidFill>
                  <a:schemeClr val="tx1"/>
                </a:solidFill>
                <a:latin typeface="Times New Roman" pitchFamily="18" charset="0"/>
                <a:cs typeface="Times New Roman" pitchFamily="18" charset="0"/>
              </a:rPr>
              <a:t>2.Поддерживать инициативу детей.</a:t>
            </a:r>
          </a:p>
          <a:p>
            <a:pPr algn="l"/>
            <a:r>
              <a:rPr lang="ru-RU" sz="1400" dirty="0" smtClean="0">
                <a:solidFill>
                  <a:schemeClr val="tx1"/>
                </a:solidFill>
                <a:latin typeface="Times New Roman" pitchFamily="18" charset="0"/>
                <a:cs typeface="Times New Roman" pitchFamily="18" charset="0"/>
              </a:rPr>
              <a:t>3.Развивать творческое воображение.	</a:t>
            </a:r>
          </a:p>
          <a:p>
            <a:pPr algn="l"/>
            <a:r>
              <a:rPr lang="ru-RU" sz="1400" u="sng" dirty="0" smtClean="0">
                <a:solidFill>
                  <a:schemeClr val="tx1"/>
                </a:solidFill>
                <a:latin typeface="Times New Roman" pitchFamily="18" charset="0"/>
                <a:cs typeface="Times New Roman" pitchFamily="18" charset="0"/>
              </a:rPr>
              <a:t>Методические приёмы: </a:t>
            </a:r>
            <a:r>
              <a:rPr lang="ru-RU" sz="1400" dirty="0" smtClean="0">
                <a:solidFill>
                  <a:schemeClr val="tx1"/>
                </a:solidFill>
                <a:latin typeface="Times New Roman" pitchFamily="18" charset="0"/>
                <a:cs typeface="Times New Roman" pitchFamily="18" charset="0"/>
              </a:rPr>
              <a:t>Воспитатель знакомит детей с природоведческой литературой, рассказами о насекомых. Взрослые организуют экскурсию в школу.</a:t>
            </a:r>
          </a:p>
          <a:p>
            <a:pPr algn="l"/>
            <a:r>
              <a:rPr lang="ru-RU" sz="1400" dirty="0" smtClean="0">
                <a:solidFill>
                  <a:schemeClr val="tx1"/>
                </a:solidFill>
                <a:latin typeface="Times New Roman" pitchFamily="18" charset="0"/>
                <a:cs typeface="Times New Roman" pitchFamily="18" charset="0"/>
              </a:rPr>
              <a:t>Совместно с родителями готовят костюмы к театрализованной игре.	</a:t>
            </a:r>
          </a:p>
          <a:p>
            <a:pPr algn="l"/>
            <a:r>
              <a:rPr lang="ru-RU" sz="1400" u="sng" dirty="0" smtClean="0">
                <a:solidFill>
                  <a:schemeClr val="tx1"/>
                </a:solidFill>
                <a:latin typeface="Times New Roman" pitchFamily="18" charset="0"/>
                <a:cs typeface="Times New Roman" pitchFamily="18" charset="0"/>
              </a:rPr>
              <a:t>Примерная тематика:</a:t>
            </a:r>
            <a:r>
              <a:rPr lang="ru-RU" sz="1400" dirty="0" smtClean="0">
                <a:solidFill>
                  <a:schemeClr val="tx1"/>
                </a:solidFill>
                <a:latin typeface="Times New Roman" pitchFamily="18" charset="0"/>
                <a:cs typeface="Times New Roman" pitchFamily="18" charset="0"/>
              </a:rPr>
              <a:t> Бытовая и производственная тематика, театрализованная деятельность.</a:t>
            </a:r>
          </a:p>
          <a:p>
            <a:pPr algn="l"/>
            <a:r>
              <a:rPr lang="ru-RU" sz="1400" dirty="0" smtClean="0">
                <a:solidFill>
                  <a:schemeClr val="tx1"/>
                </a:solidFill>
                <a:latin typeface="Times New Roman" pitchFamily="18" charset="0"/>
                <a:cs typeface="Times New Roman" pitchFamily="18" charset="0"/>
              </a:rPr>
              <a:t>«Школа», «Кто под кустиком?» (театрализованная игра), по замыслу детей</a:t>
            </a:r>
          </a:p>
          <a:p>
            <a:pPr algn="just"/>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642918" y="1571604"/>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6429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Путешествие по времени</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785786"/>
            <a:ext cx="6357982" cy="8358214"/>
          </a:xfrm>
        </p:spPr>
        <p:txBody>
          <a:bodyPr>
            <a:normAutofit lnSpcReduction="10000"/>
          </a:bodyPr>
          <a:lstStyle/>
          <a:p>
            <a:r>
              <a:rPr lang="ru-RU" sz="1400" b="1" u="sng" dirty="0" smtClean="0">
                <a:solidFill>
                  <a:schemeClr val="tx1"/>
                </a:solidFill>
                <a:latin typeface="Times New Roman" pitchFamily="18" charset="0"/>
                <a:cs typeface="Times New Roman" pitchFamily="18" charset="0"/>
              </a:rPr>
              <a:t>Задачи: </a:t>
            </a:r>
            <a:r>
              <a:rPr lang="ru-RU" sz="1400" dirty="0" smtClean="0">
                <a:solidFill>
                  <a:schemeClr val="tx1"/>
                </a:solidFill>
                <a:latin typeface="Times New Roman" pitchFamily="18" charset="0"/>
                <a:cs typeface="Times New Roman" pitchFamily="18" charset="0"/>
              </a:rPr>
              <a:t>побуждать детей более широко и творчески использовать в играх знания о развитии жизни на земле (от динозавров к современному человеку), использовать игру для формирования разнообразных интересов и способностей детей , способствовать сознательному отношению к соблюдению правил ролевого взаимодействия, направляя внимание на качество исполняемых ролей, их социальную значимость, продолжать развивать самостоятельность в создании игровой среды, в соблюдении правил и норм поведения в игре. Продолжать работу по обогащению обществоведческого словаря детей. Воспитывать доброжелательность между детьми, умение учитывать желания товарищей.</a:t>
            </a:r>
          </a:p>
          <a:p>
            <a:r>
              <a:rPr lang="ru-RU" sz="1400" dirty="0" smtClean="0">
                <a:solidFill>
                  <a:schemeClr val="tx1"/>
                </a:solidFill>
                <a:latin typeface="Times New Roman" pitchFamily="18" charset="0"/>
                <a:cs typeface="Times New Roman" pitchFamily="18" charset="0"/>
              </a:rPr>
              <a:t>Развивать инициативу, организаторские и творческие способности детей.</a:t>
            </a:r>
          </a:p>
          <a:p>
            <a:r>
              <a:rPr lang="ru-RU" sz="1400" b="1" u="sng" dirty="0" smtClean="0">
                <a:solidFill>
                  <a:schemeClr val="tx1"/>
                </a:solidFill>
                <a:latin typeface="Times New Roman" pitchFamily="18" charset="0"/>
                <a:cs typeface="Times New Roman" pitchFamily="18" charset="0"/>
              </a:rPr>
              <a:t>Роли: </a:t>
            </a:r>
            <a:r>
              <a:rPr lang="ru-RU" sz="1400" dirty="0" smtClean="0">
                <a:solidFill>
                  <a:schemeClr val="tx1"/>
                </a:solidFill>
                <a:latin typeface="Times New Roman" pitchFamily="18" charset="0"/>
                <a:cs typeface="Times New Roman" pitchFamily="18" charset="0"/>
              </a:rPr>
              <a:t>руководитель полёта, штурман, учёные – палеонтологи, повар, врач, журналисты,  туристы, астронавт, спасатели. </a:t>
            </a:r>
          </a:p>
          <a:p>
            <a:r>
              <a:rPr lang="ru-RU" sz="1400" b="1" u="sng" dirty="0" smtClean="0">
                <a:solidFill>
                  <a:schemeClr val="tx1"/>
                </a:solidFill>
                <a:latin typeface="Times New Roman" pitchFamily="18" charset="0"/>
                <a:cs typeface="Times New Roman" pitchFamily="18" charset="0"/>
              </a:rPr>
              <a:t>Игровые действия: </a:t>
            </a:r>
            <a:r>
              <a:rPr lang="ru-RU" sz="1400" dirty="0" smtClean="0">
                <a:solidFill>
                  <a:schemeClr val="tx1"/>
                </a:solidFill>
                <a:latin typeface="Times New Roman" pitchFamily="18" charset="0"/>
                <a:cs typeface="Times New Roman" pitchFamily="18" charset="0"/>
              </a:rPr>
              <a:t> руководитель полёта отдаёт команды, штурман  помогает  руководителю полёта; врач  выдаёт всем витамины,  лечит, вдруг кто-то заболеет; учёные – палеонтологи изучают жизнь динозавров, тележурналисты снимают фильм о жизни динозавров в прошлом, напишут статью в газету; повар будет кормить экипаж во время полёта; спасатели оберегают весь экипаж, мы не знаем какие опасности подстерегают нас в прошлом; астронавт  во время остановки во времени  будет выходить из корабля, т.к. только у него  скафандр с запасом воздуха, берёт пробы воздуха и грунта; остальные дети  - туристы).. </a:t>
            </a:r>
          </a:p>
          <a:p>
            <a:r>
              <a:rPr lang="ru-RU" sz="1400" b="1" u="sng" dirty="0" smtClean="0">
                <a:solidFill>
                  <a:schemeClr val="tx1"/>
                </a:solidFill>
                <a:latin typeface="Times New Roman" pitchFamily="18" charset="0"/>
                <a:cs typeface="Times New Roman" pitchFamily="18" charset="0"/>
              </a:rPr>
              <a:t>Предварительная работа: </a:t>
            </a:r>
            <a:r>
              <a:rPr lang="ru-RU" sz="1400" dirty="0" smtClean="0">
                <a:solidFill>
                  <a:schemeClr val="tx1"/>
                </a:solidFill>
                <a:latin typeface="Times New Roman" pitchFamily="18" charset="0"/>
                <a:cs typeface="Times New Roman" pitchFamily="18" charset="0"/>
              </a:rPr>
              <a:t>раскрашивание детьми динозавров, мамонтов, “древних людей”; изготовление из папье-маше яйца динозавра; чтение глав из книги “Энциклопедия для дошкольника”, посвящённых эпохе динозавров; беседы о Времени, о Космосе, о динозаврах; конструирование из бумаги деревьев, травы и т.д. </a:t>
            </a:r>
          </a:p>
          <a:p>
            <a:pPr algn="r"/>
            <a:r>
              <a:rPr lang="ru-RU" sz="1400" b="1" u="sng" dirty="0" smtClean="0">
                <a:solidFill>
                  <a:schemeClr val="tx1"/>
                </a:solidFill>
                <a:latin typeface="Times New Roman" pitchFamily="18" charset="0"/>
                <a:cs typeface="Times New Roman" pitchFamily="18" charset="0"/>
              </a:rPr>
              <a:t>Игровой материал: </a:t>
            </a:r>
            <a:r>
              <a:rPr lang="ru-RU" sz="1400" dirty="0" smtClean="0">
                <a:solidFill>
                  <a:schemeClr val="tx1"/>
                </a:solidFill>
                <a:latin typeface="Times New Roman" pitchFamily="18" charset="0"/>
                <a:cs typeface="Times New Roman" pitchFamily="18" charset="0"/>
              </a:rPr>
              <a:t>пульт  управления, карта полёта, </a:t>
            </a:r>
          </a:p>
          <a:p>
            <a:pPr algn="r"/>
            <a:r>
              <a:rPr lang="ru-RU" sz="1400" dirty="0" smtClean="0">
                <a:solidFill>
                  <a:schemeClr val="tx1"/>
                </a:solidFill>
                <a:latin typeface="Times New Roman" pitchFamily="18" charset="0"/>
                <a:cs typeface="Times New Roman" pitchFamily="18" charset="0"/>
              </a:rPr>
              <a:t>наушники. Для исполнения роли повара (“тубы с провизией”), </a:t>
            </a:r>
          </a:p>
          <a:p>
            <a:pPr algn="r"/>
            <a:r>
              <a:rPr lang="ru-RU" sz="1400" dirty="0" smtClean="0">
                <a:solidFill>
                  <a:schemeClr val="tx1"/>
                </a:solidFill>
                <a:latin typeface="Times New Roman" pitchFamily="18" charset="0"/>
                <a:cs typeface="Times New Roman" pitchFamily="18" charset="0"/>
              </a:rPr>
              <a:t>роли врача (походная аптечка, витамины), учёным –</a:t>
            </a:r>
          </a:p>
          <a:p>
            <a:pPr algn="r"/>
            <a:r>
              <a:rPr lang="ru-RU" sz="1400" dirty="0" smtClean="0">
                <a:solidFill>
                  <a:schemeClr val="tx1"/>
                </a:solidFill>
                <a:latin typeface="Times New Roman" pitchFamily="18" charset="0"/>
                <a:cs typeface="Times New Roman" pitchFamily="18" charset="0"/>
              </a:rPr>
              <a:t> пробирки, кисточки, лупа; журналистам – фотоаппарат,</a:t>
            </a:r>
          </a:p>
          <a:p>
            <a:pPr algn="r"/>
            <a:r>
              <a:rPr lang="ru-RU" sz="1400" dirty="0" smtClean="0">
                <a:solidFill>
                  <a:schemeClr val="tx1"/>
                </a:solidFill>
                <a:latin typeface="Times New Roman" pitchFamily="18" charset="0"/>
                <a:cs typeface="Times New Roman" pitchFamily="18" charset="0"/>
              </a:rPr>
              <a:t> видеокамера, блокноты с ручкой; астронавту – </a:t>
            </a:r>
          </a:p>
          <a:p>
            <a:pPr algn="r"/>
            <a:r>
              <a:rPr lang="ru-RU" sz="1400" dirty="0" smtClean="0">
                <a:solidFill>
                  <a:schemeClr val="tx1"/>
                </a:solidFill>
                <a:latin typeface="Times New Roman" pitchFamily="18" charset="0"/>
                <a:cs typeface="Times New Roman" pitchFamily="18" charset="0"/>
              </a:rPr>
              <a:t>скафандр, шланг; спасателям – лазерные пистолеты;</a:t>
            </a:r>
          </a:p>
          <a:p>
            <a:pPr algn="r"/>
            <a:r>
              <a:rPr lang="ru-RU" sz="1400" dirty="0" smtClean="0">
                <a:solidFill>
                  <a:schemeClr val="tx1"/>
                </a:solidFill>
                <a:latin typeface="Times New Roman" pitchFamily="18" charset="0"/>
                <a:cs typeface="Times New Roman" pitchFamily="18" charset="0"/>
              </a:rPr>
              <a:t> звукозаписи пуска ракеты, пения птиц .Картины, </a:t>
            </a:r>
          </a:p>
          <a:p>
            <a:pPr algn="r"/>
            <a:r>
              <a:rPr lang="ru-RU" sz="1400" dirty="0" smtClean="0">
                <a:solidFill>
                  <a:schemeClr val="tx1"/>
                </a:solidFill>
                <a:latin typeface="Times New Roman" pitchFamily="18" charset="0"/>
                <a:cs typeface="Times New Roman" pitchFamily="18" charset="0"/>
              </a:rPr>
              <a:t>нарисованные детьми (динозавры, мамонт, древние</a:t>
            </a:r>
          </a:p>
          <a:p>
            <a:pPr algn="r"/>
            <a:r>
              <a:rPr lang="ru-RU" sz="1400" dirty="0" smtClean="0">
                <a:solidFill>
                  <a:schemeClr val="tx1"/>
                </a:solidFill>
                <a:latin typeface="Times New Roman" pitchFamily="18" charset="0"/>
                <a:cs typeface="Times New Roman" pitchFamily="18" charset="0"/>
              </a:rPr>
              <a:t> люди); вода, стаканчики; наглядные пособия: </a:t>
            </a:r>
          </a:p>
          <a:p>
            <a:pPr algn="r"/>
            <a:r>
              <a:rPr lang="ru-RU" sz="1400" dirty="0" smtClean="0">
                <a:solidFill>
                  <a:schemeClr val="tx1"/>
                </a:solidFill>
                <a:latin typeface="Times New Roman" pitchFamily="18" charset="0"/>
                <a:cs typeface="Times New Roman" pitchFamily="18" charset="0"/>
              </a:rPr>
              <a:t>яйцо, в нём динозавр, кости динозавров; </a:t>
            </a:r>
          </a:p>
          <a:p>
            <a:pPr algn="r"/>
            <a:r>
              <a:rPr lang="ru-RU" sz="1400" dirty="0" smtClean="0">
                <a:solidFill>
                  <a:schemeClr val="tx1"/>
                </a:solidFill>
                <a:latin typeface="Times New Roman" pitchFamily="18" charset="0"/>
                <a:cs typeface="Times New Roman" pitchFamily="18" charset="0"/>
              </a:rPr>
              <a:t>ножницы, бумага, резинки; песок,</a:t>
            </a:r>
          </a:p>
          <a:p>
            <a:pPr algn="r"/>
            <a:r>
              <a:rPr lang="ru-RU" sz="1400" dirty="0" smtClean="0">
                <a:solidFill>
                  <a:schemeClr val="tx1"/>
                </a:solidFill>
                <a:latin typeface="Times New Roman" pitchFamily="18" charset="0"/>
                <a:cs typeface="Times New Roman" pitchFamily="18" charset="0"/>
              </a:rPr>
              <a:t> вода; рисунки динозавров </a:t>
            </a:r>
          </a:p>
          <a:p>
            <a:pPr algn="r"/>
            <a:r>
              <a:rPr lang="ru-RU" sz="1400" dirty="0" smtClean="0">
                <a:solidFill>
                  <a:schemeClr val="tx1"/>
                </a:solidFill>
                <a:latin typeface="Times New Roman" pitchFamily="18" charset="0"/>
                <a:cs typeface="Times New Roman" pitchFamily="18" charset="0"/>
              </a:rPr>
              <a:t>в яйце.</a:t>
            </a:r>
          </a:p>
          <a:p>
            <a:r>
              <a:rPr lang="ru-RU" sz="1400" dirty="0" smtClean="0">
                <a:solidFill>
                  <a:schemeClr val="tx1"/>
                </a:solidFill>
                <a:latin typeface="Times New Roman" pitchFamily="18" charset="0"/>
                <a:cs typeface="Times New Roman" pitchFamily="18" charset="0"/>
              </a:rPr>
              <a:t> </a:t>
            </a:r>
          </a:p>
          <a:p>
            <a:pPr algn="just"/>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descr="71085374_1298417923_39152514748275.png"/>
          <p:cNvPicPr>
            <a:picLocks noChangeAspect="1"/>
          </p:cNvPicPr>
          <p:nvPr/>
        </p:nvPicPr>
        <p:blipFill>
          <a:blip r:embed="rId2" cstate="print"/>
          <a:stretch>
            <a:fillRect/>
          </a:stretch>
        </p:blipFill>
        <p:spPr>
          <a:xfrm>
            <a:off x="-142900" y="5240931"/>
            <a:ext cx="3929090" cy="3903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56" y="142844"/>
            <a:ext cx="5686424" cy="64294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«Аэропорт»</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90" y="785786"/>
            <a:ext cx="6500858" cy="8358214"/>
          </a:xfrm>
        </p:spPr>
        <p:txBody>
          <a:bodyPr>
            <a:normAutofit/>
          </a:bodyPr>
          <a:lstStyle/>
          <a:p>
            <a:pPr algn="l"/>
            <a:r>
              <a:rPr lang="ru-RU" sz="1600" b="1" u="sng" dirty="0" smtClean="0">
                <a:solidFill>
                  <a:schemeClr val="tx1"/>
                </a:solidFill>
                <a:latin typeface="Times New Roman" pitchFamily="18" charset="0"/>
                <a:cs typeface="Times New Roman" pitchFamily="18" charset="0"/>
              </a:rPr>
              <a:t>Задачи: </a:t>
            </a:r>
            <a:r>
              <a:rPr lang="ru-RU" sz="1600" dirty="0" smtClean="0">
                <a:solidFill>
                  <a:schemeClr val="tx1"/>
                </a:solidFill>
                <a:latin typeface="Times New Roman" pitchFamily="18" charset="0"/>
                <a:cs typeface="Times New Roman" pitchFamily="18" charset="0"/>
              </a:rPr>
              <a:t>расширить и закрепить представления детей о работе аэропорта. Побуждать детей более широко и творчески использовать в играх знания об окружающем мире. Продолжать учить детей выполнять различные роли в соответствии с сюжетом игры. </a:t>
            </a:r>
          </a:p>
          <a:p>
            <a:pPr algn="l"/>
            <a:r>
              <a:rPr lang="ru-RU" sz="1600" b="1" u="sng" dirty="0" smtClean="0">
                <a:solidFill>
                  <a:schemeClr val="tx1"/>
                </a:solidFill>
                <a:latin typeface="Times New Roman" pitchFamily="18" charset="0"/>
                <a:cs typeface="Times New Roman" pitchFamily="18" charset="0"/>
              </a:rPr>
              <a:t>Роли: </a:t>
            </a:r>
            <a:r>
              <a:rPr lang="ru-RU" sz="1600" dirty="0" smtClean="0">
                <a:solidFill>
                  <a:schemeClr val="tx1"/>
                </a:solidFill>
                <a:latin typeface="Times New Roman" pitchFamily="18" charset="0"/>
                <a:cs typeface="Times New Roman" pitchFamily="18" charset="0"/>
              </a:rPr>
              <a:t>командир лётного экипажа, штурман – радист,  второй пилот, кассир, стюардесса, дежурный по полётам, регистратор, буфетчица, пассажиры, продавец газетного киоска.</a:t>
            </a:r>
          </a:p>
          <a:p>
            <a:pPr algn="l"/>
            <a:r>
              <a:rPr lang="ru-RU" sz="1600" b="1" u="sng" dirty="0" smtClean="0">
                <a:solidFill>
                  <a:schemeClr val="tx1"/>
                </a:solidFill>
                <a:latin typeface="Times New Roman" pitchFamily="18" charset="0"/>
                <a:cs typeface="Times New Roman" pitchFamily="18" charset="0"/>
              </a:rPr>
              <a:t>Игровые действия: </a:t>
            </a:r>
            <a:r>
              <a:rPr lang="ru-RU" sz="1600" dirty="0" smtClean="0">
                <a:solidFill>
                  <a:schemeClr val="tx1"/>
                </a:solidFill>
                <a:latin typeface="Times New Roman" pitchFamily="18" charset="0"/>
                <a:cs typeface="Times New Roman" pitchFamily="18" charset="0"/>
              </a:rPr>
              <a:t>кассир спрашивает куда летит пассажир, оформляет билет, называет цену. Буфетчица вежливо обслуживает пассажиров, продаёт бутерброды, соки и т.д. Пассажиры покупают билеты, газеты, журналы. Командир управляет самолётом, даёт указания второму пилоту, штурману, стюардессе. Штурман – радист ведёт учёт расхода горючего, времени полёта, местонахождение самолёта, принимает сведения о погоде и т.д. Второй пилот выполняет указания командира, дублирует действия пилота . Стюардесса сопровождает пассажиров на самолёт, рассаживает их, знакомит с членами экипажа, правилами поведения в полёте, просит пристегнуть ремни, ухаживает за пассажирами. Регистратор проверяет билеты пассажиров, отмечает их, взвешивает вещи. Продавец газетного киоска продаёт детские книги, сувениры, игрушки, газеты, журналы, открытки.</a:t>
            </a:r>
          </a:p>
          <a:p>
            <a:pPr algn="r"/>
            <a:r>
              <a:rPr lang="ru-RU" sz="1600" b="1" u="sng" dirty="0" smtClean="0">
                <a:solidFill>
                  <a:schemeClr val="tx1"/>
                </a:solidFill>
                <a:latin typeface="Times New Roman" pitchFamily="18" charset="0"/>
                <a:cs typeface="Times New Roman" pitchFamily="18" charset="0"/>
              </a:rPr>
              <a:t>Предварительная работа: </a:t>
            </a:r>
            <a:r>
              <a:rPr lang="ru-RU" sz="1600" dirty="0" smtClean="0">
                <a:solidFill>
                  <a:schemeClr val="tx1"/>
                </a:solidFill>
                <a:latin typeface="Times New Roman" pitchFamily="18" charset="0"/>
                <a:cs typeface="Times New Roman" pitchFamily="18" charset="0"/>
              </a:rPr>
              <a:t>беседы о работе аэропорта, чтение рассказов И. </a:t>
            </a:r>
            <a:r>
              <a:rPr lang="ru-RU" sz="1600" dirty="0" err="1" smtClean="0">
                <a:solidFill>
                  <a:schemeClr val="tx1"/>
                </a:solidFill>
                <a:latin typeface="Times New Roman" pitchFamily="18" charset="0"/>
                <a:cs typeface="Times New Roman" pitchFamily="18" charset="0"/>
              </a:rPr>
              <a:t>Винокурова</a:t>
            </a:r>
            <a:r>
              <a:rPr lang="ru-RU" sz="1600" dirty="0" smtClean="0">
                <a:solidFill>
                  <a:schemeClr val="tx1"/>
                </a:solidFill>
                <a:latin typeface="Times New Roman" pitchFamily="18" charset="0"/>
                <a:cs typeface="Times New Roman" pitchFamily="18" charset="0"/>
              </a:rPr>
              <a:t> «Самолёт летит», «На аэродроме», «Кто водит самолёты», «Сквозь буран», В. Шашкин «Когда в </a:t>
            </a:r>
          </a:p>
          <a:p>
            <a:pPr algn="r"/>
            <a:r>
              <a:rPr lang="ru-RU" sz="1600" dirty="0" smtClean="0">
                <a:solidFill>
                  <a:schemeClr val="tx1"/>
                </a:solidFill>
                <a:latin typeface="Times New Roman" pitchFamily="18" charset="0"/>
                <a:cs typeface="Times New Roman" pitchFamily="18" charset="0"/>
              </a:rPr>
              <a:t>опасности жизнь», </a:t>
            </a:r>
            <a:r>
              <a:rPr lang="ru-RU" sz="1600" dirty="0" err="1" smtClean="0">
                <a:solidFill>
                  <a:schemeClr val="tx1"/>
                </a:solidFill>
                <a:latin typeface="Times New Roman" pitchFamily="18" charset="0"/>
                <a:cs typeface="Times New Roman" pitchFamily="18" charset="0"/>
              </a:rPr>
              <a:t>С.Баруздин</a:t>
            </a:r>
            <a:r>
              <a:rPr lang="ru-RU" sz="1600" dirty="0" smtClean="0">
                <a:solidFill>
                  <a:schemeClr val="tx1"/>
                </a:solidFill>
                <a:latin typeface="Times New Roman" pitchFamily="18" charset="0"/>
                <a:cs typeface="Times New Roman" pitchFamily="18" charset="0"/>
              </a:rPr>
              <a:t> «Пассажир №15».</a:t>
            </a:r>
          </a:p>
          <a:p>
            <a:pPr algn="r"/>
            <a:r>
              <a:rPr lang="ru-RU" sz="1600" b="1" u="sng" dirty="0" smtClean="0">
                <a:solidFill>
                  <a:schemeClr val="tx1"/>
                </a:solidFill>
                <a:latin typeface="Times New Roman" pitchFamily="18" charset="0"/>
                <a:cs typeface="Times New Roman" pitchFamily="18" charset="0"/>
              </a:rPr>
              <a:t>Игровой материал: </a:t>
            </a:r>
            <a:r>
              <a:rPr lang="ru-RU" sz="1600" dirty="0" smtClean="0">
                <a:solidFill>
                  <a:schemeClr val="tx1"/>
                </a:solidFill>
                <a:latin typeface="Times New Roman" pitchFamily="18" charset="0"/>
                <a:cs typeface="Times New Roman" pitchFamily="18" charset="0"/>
              </a:rPr>
              <a:t>строительный материал, </a:t>
            </a:r>
          </a:p>
          <a:p>
            <a:pPr algn="r"/>
            <a:r>
              <a:rPr lang="ru-RU" sz="1600" dirty="0" smtClean="0">
                <a:solidFill>
                  <a:schemeClr val="tx1"/>
                </a:solidFill>
                <a:latin typeface="Times New Roman" pitchFamily="18" charset="0"/>
                <a:cs typeface="Times New Roman" pitchFamily="18" charset="0"/>
              </a:rPr>
              <a:t>стулья для постройки самолёта, 2 руля,</a:t>
            </a:r>
          </a:p>
          <a:p>
            <a:pPr algn="r"/>
            <a:r>
              <a:rPr lang="ru-RU" sz="1600" dirty="0" smtClean="0">
                <a:solidFill>
                  <a:schemeClr val="tx1"/>
                </a:solidFill>
                <a:latin typeface="Times New Roman" pitchFamily="18" charset="0"/>
                <a:cs typeface="Times New Roman" pitchFamily="18" charset="0"/>
              </a:rPr>
              <a:t> буфет с продуктами, газетный киоск с</a:t>
            </a:r>
          </a:p>
          <a:p>
            <a:pPr algn="r"/>
            <a:r>
              <a:rPr lang="ru-RU" sz="1600" dirty="0" smtClean="0">
                <a:solidFill>
                  <a:schemeClr val="tx1"/>
                </a:solidFill>
                <a:latin typeface="Times New Roman" pitchFamily="18" charset="0"/>
                <a:cs typeface="Times New Roman" pitchFamily="18" charset="0"/>
              </a:rPr>
              <a:t> газетами и журналами, фуражка пилота, штурмана, </a:t>
            </a:r>
          </a:p>
          <a:p>
            <a:pPr algn="r"/>
            <a:r>
              <a:rPr lang="ru-RU" sz="1600" dirty="0" smtClean="0">
                <a:solidFill>
                  <a:schemeClr val="tx1"/>
                </a:solidFill>
                <a:latin typeface="Times New Roman" pitchFamily="18" charset="0"/>
                <a:cs typeface="Times New Roman" pitchFamily="18" charset="0"/>
              </a:rPr>
              <a:t>билеты, наушники, деньги, касса, пилотка </a:t>
            </a:r>
          </a:p>
          <a:p>
            <a:pPr algn="r"/>
            <a:r>
              <a:rPr lang="ru-RU" sz="1600" dirty="0" smtClean="0">
                <a:solidFill>
                  <a:schemeClr val="tx1"/>
                </a:solidFill>
                <a:latin typeface="Times New Roman" pitchFamily="18" charset="0"/>
                <a:cs typeface="Times New Roman" pitchFamily="18" charset="0"/>
              </a:rPr>
              <a:t>стюардессы, тележка для продуктов.</a:t>
            </a: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descr="a10f858e7fe2.png"/>
          <p:cNvPicPr>
            <a:picLocks noChangeAspect="1"/>
          </p:cNvPicPr>
          <p:nvPr/>
        </p:nvPicPr>
        <p:blipFill>
          <a:blip r:embed="rId2" cstate="print"/>
          <a:stretch>
            <a:fillRect/>
          </a:stretch>
        </p:blipFill>
        <p:spPr>
          <a:xfrm>
            <a:off x="0" y="6115211"/>
            <a:ext cx="2786058" cy="30287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6429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Дом, семья</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785786"/>
            <a:ext cx="6357982" cy="8143932"/>
          </a:xfrm>
        </p:spPr>
        <p:txBody>
          <a:bodyPr>
            <a:normAutofit/>
          </a:bodyPr>
          <a:lstStyle/>
          <a:p>
            <a:pPr algn="just"/>
            <a:r>
              <a:rPr lang="ru-RU" sz="1400" b="1" u="sng" dirty="0" smtClean="0">
                <a:solidFill>
                  <a:schemeClr val="tx1"/>
                </a:solidFill>
                <a:latin typeface="Times New Roman" pitchFamily="18" charset="0"/>
                <a:cs typeface="Times New Roman" pitchFamily="18" charset="0"/>
              </a:rPr>
              <a:t>Задачи: </a:t>
            </a:r>
            <a:r>
              <a:rPr lang="ru-RU" sz="1400" dirty="0" smtClean="0">
                <a:solidFill>
                  <a:schemeClr val="tx1"/>
                </a:solidFill>
                <a:latin typeface="Times New Roman" pitchFamily="18" charset="0"/>
                <a:cs typeface="Times New Roman" pitchFamily="18" charset="0"/>
              </a:rPr>
              <a:t>побуждать детей творчески воспроизводить в играх быт семьи.  Совершенствовать умение самостоятельно создавать для задуманного сюжета игровую обстановку. Раскрывать нравственную сущность деятельности взрослых людей: ответственное отношение к своим обязанностям, взаимопомощь и коллективный характер труда.</a:t>
            </a:r>
          </a:p>
          <a:p>
            <a:pPr algn="just"/>
            <a:r>
              <a:rPr lang="ru-RU" sz="1400" b="1" u="sng" dirty="0" smtClean="0">
                <a:solidFill>
                  <a:schemeClr val="tx1"/>
                </a:solidFill>
                <a:latin typeface="Times New Roman" pitchFamily="18" charset="0"/>
                <a:cs typeface="Times New Roman" pitchFamily="18" charset="0"/>
              </a:rPr>
              <a:t>Роли: </a:t>
            </a:r>
            <a:r>
              <a:rPr lang="ru-RU" sz="1400" dirty="0" smtClean="0">
                <a:solidFill>
                  <a:schemeClr val="tx1"/>
                </a:solidFill>
                <a:latin typeface="Times New Roman" pitchFamily="18" charset="0"/>
                <a:cs typeface="Times New Roman" pitchFamily="18" charset="0"/>
              </a:rPr>
              <a:t>мама, папа, бабушка, дедушка, дети.</a:t>
            </a:r>
          </a:p>
          <a:p>
            <a:pPr algn="just"/>
            <a:r>
              <a:rPr lang="ru-RU" sz="1400" b="1" u="sng" dirty="0" smtClean="0">
                <a:solidFill>
                  <a:schemeClr val="tx1"/>
                </a:solidFill>
                <a:latin typeface="Times New Roman" pitchFamily="18" charset="0"/>
                <a:cs typeface="Times New Roman" pitchFamily="18" charset="0"/>
              </a:rPr>
              <a:t>Игровые действия: </a:t>
            </a:r>
            <a:r>
              <a:rPr lang="ru-RU" sz="1400" dirty="0" smtClean="0">
                <a:solidFill>
                  <a:schemeClr val="tx1"/>
                </a:solidFill>
                <a:latin typeface="Times New Roman" pitchFamily="18" charset="0"/>
                <a:cs typeface="Times New Roman" pitchFamily="18" charset="0"/>
              </a:rPr>
              <a:t>игровые проблемные ситуации «Когда мамы и папы нет дома» (забота о младших, выполнение посильной домашней работы), «Мы готовимся к празднику» (совместные дела с семьёй), «Встречаем гостей» (правила приёма гостей, поведение в гостях), «Наш выходной день» и др..</a:t>
            </a:r>
          </a:p>
          <a:p>
            <a:pPr algn="just"/>
            <a:r>
              <a:rPr lang="ru-RU" sz="1400" dirty="0" smtClean="0">
                <a:solidFill>
                  <a:schemeClr val="tx1"/>
                </a:solidFill>
                <a:latin typeface="Times New Roman" pitchFamily="18" charset="0"/>
                <a:cs typeface="Times New Roman" pitchFamily="18" charset="0"/>
              </a:rPr>
              <a:t>Вносить в игру элементы труда: стирка кукольного белья, починка одежды, уборка помещения.  По ходу игры подбирать, менять игрушки, предметы, конструировать игровую обстановку с помощью разнообразного подсобного материала, использовать собственные самоделки, применять природный материал.</a:t>
            </a:r>
          </a:p>
          <a:p>
            <a:pPr algn="just"/>
            <a:r>
              <a:rPr lang="ru-RU" sz="1400" b="1" u="sng" dirty="0" smtClean="0">
                <a:solidFill>
                  <a:schemeClr val="tx1"/>
                </a:solidFill>
                <a:latin typeface="Times New Roman" pitchFamily="18" charset="0"/>
                <a:cs typeface="Times New Roman" pitchFamily="18" charset="0"/>
              </a:rPr>
              <a:t>Предварительная работа: </a:t>
            </a:r>
            <a:r>
              <a:rPr lang="ru-RU" sz="1400" dirty="0" smtClean="0">
                <a:solidFill>
                  <a:schemeClr val="tx1"/>
                </a:solidFill>
                <a:latin typeface="Times New Roman" pitchFamily="18" charset="0"/>
                <a:cs typeface="Times New Roman" pitchFamily="18" charset="0"/>
              </a:rPr>
              <a:t>чтение рассказа В. Осеевой «Волшебное слово» и последующая беседа.  Задание детям узнать дома о труде родителей. </a:t>
            </a:r>
          </a:p>
          <a:p>
            <a:pPr algn="just"/>
            <a:r>
              <a:rPr lang="ru-RU" sz="1400" dirty="0" smtClean="0">
                <a:solidFill>
                  <a:schemeClr val="tx1"/>
                </a:solidFill>
                <a:latin typeface="Times New Roman" pitchFamily="18" charset="0"/>
                <a:cs typeface="Times New Roman" pitchFamily="18" charset="0"/>
              </a:rPr>
              <a:t>Беседа о труде родителей с использованием иллюстрированного</a:t>
            </a:r>
          </a:p>
          <a:p>
            <a:pPr algn="just"/>
            <a:r>
              <a:rPr lang="ru-RU" sz="1400" dirty="0" smtClean="0">
                <a:solidFill>
                  <a:schemeClr val="tx1"/>
                </a:solidFill>
                <a:latin typeface="Times New Roman" pitchFamily="18" charset="0"/>
                <a:cs typeface="Times New Roman" pitchFamily="18" charset="0"/>
              </a:rPr>
              <a:t> материала. Создание альбома «Наши папы и мамы трудятся». </a:t>
            </a:r>
          </a:p>
          <a:p>
            <a:pPr algn="just"/>
            <a:r>
              <a:rPr lang="ru-RU" sz="1400" dirty="0" smtClean="0">
                <a:solidFill>
                  <a:schemeClr val="tx1"/>
                </a:solidFill>
                <a:latin typeface="Times New Roman" pitchFamily="18" charset="0"/>
                <a:cs typeface="Times New Roman" pitchFamily="18" charset="0"/>
              </a:rPr>
              <a:t>Рассматривание семейных фотографий. </a:t>
            </a:r>
          </a:p>
          <a:p>
            <a:pPr algn="just"/>
            <a:r>
              <a:rPr lang="ru-RU" sz="1400" dirty="0" smtClean="0">
                <a:solidFill>
                  <a:schemeClr val="tx1"/>
                </a:solidFill>
                <a:latin typeface="Times New Roman" pitchFamily="18" charset="0"/>
                <a:cs typeface="Times New Roman" pitchFamily="18" charset="0"/>
              </a:rPr>
              <a:t>Инсценировка стихотворения С.Михалкова </a:t>
            </a:r>
          </a:p>
          <a:p>
            <a:pPr algn="just"/>
            <a:r>
              <a:rPr lang="ru-RU" sz="1400" dirty="0" smtClean="0">
                <a:solidFill>
                  <a:schemeClr val="tx1"/>
                </a:solidFill>
                <a:latin typeface="Times New Roman" pitchFamily="18" charset="0"/>
                <a:cs typeface="Times New Roman" pitchFamily="18" charset="0"/>
              </a:rPr>
              <a:t>«А что у вас?». Составление детьми </a:t>
            </a:r>
          </a:p>
          <a:p>
            <a:pPr algn="just"/>
            <a:r>
              <a:rPr lang="ru-RU" sz="1400" dirty="0" smtClean="0">
                <a:solidFill>
                  <a:schemeClr val="tx1"/>
                </a:solidFill>
                <a:latin typeface="Times New Roman" pitchFamily="18" charset="0"/>
                <a:cs typeface="Times New Roman" pitchFamily="18" charset="0"/>
              </a:rPr>
              <a:t>рассказов на тему «Как я живу </a:t>
            </a:r>
          </a:p>
          <a:p>
            <a:pPr algn="just"/>
            <a:r>
              <a:rPr lang="ru-RU" sz="1400" dirty="0" smtClean="0">
                <a:solidFill>
                  <a:schemeClr val="tx1"/>
                </a:solidFill>
                <a:latin typeface="Times New Roman" pitchFamily="18" charset="0"/>
                <a:cs typeface="Times New Roman" pitchFamily="18" charset="0"/>
              </a:rPr>
              <a:t>дома». Беседа  на тему «Как я </a:t>
            </a:r>
          </a:p>
          <a:p>
            <a:pPr algn="just"/>
            <a:r>
              <a:rPr lang="ru-RU" sz="1400" dirty="0" smtClean="0">
                <a:solidFill>
                  <a:schemeClr val="tx1"/>
                </a:solidFill>
                <a:latin typeface="Times New Roman" pitchFamily="18" charset="0"/>
                <a:cs typeface="Times New Roman" pitchFamily="18" charset="0"/>
              </a:rPr>
              <a:t>помогаю взрослым» с </a:t>
            </a:r>
          </a:p>
          <a:p>
            <a:pPr algn="just"/>
            <a:r>
              <a:rPr lang="ru-RU" sz="1400" dirty="0" smtClean="0">
                <a:solidFill>
                  <a:schemeClr val="tx1"/>
                </a:solidFill>
                <a:latin typeface="Times New Roman" pitchFamily="18" charset="0"/>
                <a:cs typeface="Times New Roman" pitchFamily="18" charset="0"/>
              </a:rPr>
              <a:t>участием Петрушки.</a:t>
            </a:r>
          </a:p>
          <a:p>
            <a:pPr algn="just"/>
            <a:r>
              <a:rPr lang="ru-RU" sz="1400" dirty="0" smtClean="0">
                <a:solidFill>
                  <a:schemeClr val="tx1"/>
                </a:solidFill>
                <a:latin typeface="Times New Roman" pitchFamily="18" charset="0"/>
                <a:cs typeface="Times New Roman" pitchFamily="18" charset="0"/>
              </a:rPr>
              <a:t>Изготовление с детьми </a:t>
            </a:r>
          </a:p>
          <a:p>
            <a:pPr algn="just"/>
            <a:r>
              <a:rPr lang="ru-RU" sz="1400" dirty="0" smtClean="0">
                <a:solidFill>
                  <a:schemeClr val="tx1"/>
                </a:solidFill>
                <a:latin typeface="Times New Roman" pitchFamily="18" charset="0"/>
                <a:cs typeface="Times New Roman" pitchFamily="18" charset="0"/>
              </a:rPr>
              <a:t>атрибутов к игре.</a:t>
            </a:r>
          </a:p>
          <a:p>
            <a:pPr algn="just"/>
            <a:r>
              <a:rPr lang="ru-RU" sz="1400" b="1" u="sng" dirty="0" smtClean="0">
                <a:solidFill>
                  <a:schemeClr val="tx1"/>
                </a:solidFill>
                <a:latin typeface="Times New Roman" pitchFamily="18" charset="0"/>
                <a:cs typeface="Times New Roman" pitchFamily="18" charset="0"/>
              </a:rPr>
              <a:t>Игровой материал: </a:t>
            </a:r>
            <a:r>
              <a:rPr lang="ru-RU" sz="1400" dirty="0" smtClean="0">
                <a:solidFill>
                  <a:schemeClr val="tx1"/>
                </a:solidFill>
                <a:latin typeface="Times New Roman" pitchFamily="18" charset="0"/>
                <a:cs typeface="Times New Roman" pitchFamily="18" charset="0"/>
              </a:rPr>
              <a:t>предметы </a:t>
            </a:r>
          </a:p>
          <a:p>
            <a:pPr algn="just"/>
            <a:r>
              <a:rPr lang="ru-RU" sz="1400" dirty="0" smtClean="0">
                <a:solidFill>
                  <a:schemeClr val="tx1"/>
                </a:solidFill>
                <a:latin typeface="Times New Roman" pitchFamily="18" charset="0"/>
                <a:cs typeface="Times New Roman" pitchFamily="18" charset="0"/>
              </a:rPr>
              <a:t>домашнего обихода, куклы.</a:t>
            </a:r>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857364" y="157160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descr="0_7a2f8_f3c92e8e_XL.png"/>
          <p:cNvPicPr>
            <a:picLocks noChangeAspect="1"/>
          </p:cNvPicPr>
          <p:nvPr/>
        </p:nvPicPr>
        <p:blipFill>
          <a:blip r:embed="rId2" cstate="print"/>
          <a:stretch>
            <a:fillRect/>
          </a:stretch>
        </p:blipFill>
        <p:spPr>
          <a:xfrm>
            <a:off x="2714620" y="5174643"/>
            <a:ext cx="4143380" cy="3969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9B18">
                <a:alpha val="69000"/>
              </a:srgbClr>
            </a:gs>
            <a:gs pos="50000">
              <a:srgbClr val="92D050"/>
            </a:gs>
            <a:gs pos="100000">
              <a:srgbClr val="FFFF00">
                <a:alpha val="56000"/>
              </a:srgb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42" y="214282"/>
            <a:ext cx="5829300" cy="6429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Космическое путешествие</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5728" y="928662"/>
            <a:ext cx="6357982" cy="8215338"/>
          </a:xfrm>
        </p:spPr>
        <p:txBody>
          <a:bodyPr>
            <a:normAutofit/>
          </a:bodyPr>
          <a:lstStyle/>
          <a:p>
            <a:pPr algn="just"/>
            <a:r>
              <a:rPr lang="ru-RU" sz="1400" b="1" u="sng" dirty="0" smtClean="0">
                <a:solidFill>
                  <a:schemeClr val="tx1"/>
                </a:solidFill>
                <a:latin typeface="Times New Roman" pitchFamily="18" charset="0"/>
                <a:cs typeface="Times New Roman" pitchFamily="18" charset="0"/>
              </a:rPr>
              <a:t>Задачи: </a:t>
            </a:r>
            <a:r>
              <a:rPr lang="ru-RU" sz="1400" dirty="0" smtClean="0">
                <a:solidFill>
                  <a:schemeClr val="tx1"/>
                </a:solidFill>
                <a:latin typeface="Times New Roman" pitchFamily="18" charset="0"/>
                <a:cs typeface="Times New Roman" pitchFamily="18" charset="0"/>
              </a:rPr>
              <a:t>расширять знания о Солнечной системе, о звёздах. Развивать у детей творческое воображение, способность совместно развёртывать игру. Воспитывать уважение к труду людей , строящих космические корабли, к космонавтам. Воспитывать чувство коллективизма.</a:t>
            </a:r>
          </a:p>
          <a:p>
            <a:pPr algn="just"/>
            <a:r>
              <a:rPr lang="ru-RU" sz="1400" b="1" u="sng" dirty="0" smtClean="0">
                <a:solidFill>
                  <a:schemeClr val="tx1"/>
                </a:solidFill>
                <a:latin typeface="Times New Roman" pitchFamily="18" charset="0"/>
                <a:cs typeface="Times New Roman" pitchFamily="18" charset="0"/>
              </a:rPr>
              <a:t>Роли: </a:t>
            </a:r>
            <a:r>
              <a:rPr lang="ru-RU" sz="1400" dirty="0" smtClean="0">
                <a:solidFill>
                  <a:schemeClr val="tx1"/>
                </a:solidFill>
                <a:latin typeface="Times New Roman" pitchFamily="18" charset="0"/>
                <a:cs typeface="Times New Roman" pitchFamily="18" charset="0"/>
              </a:rPr>
              <a:t>руководитель  центра управления полётами, штурман, повар, врач, инопланетяне, туристы, астронавт.</a:t>
            </a:r>
          </a:p>
          <a:p>
            <a:pPr algn="just"/>
            <a:r>
              <a:rPr lang="ru-RU" sz="1400" b="1" u="sng" dirty="0" smtClean="0">
                <a:solidFill>
                  <a:schemeClr val="tx1"/>
                </a:solidFill>
                <a:latin typeface="Times New Roman" pitchFamily="18" charset="0"/>
                <a:cs typeface="Times New Roman" pitchFamily="18" charset="0"/>
              </a:rPr>
              <a:t>Игровые действия: </a:t>
            </a:r>
            <a:r>
              <a:rPr lang="ru-RU" sz="1400" dirty="0" smtClean="0">
                <a:solidFill>
                  <a:schemeClr val="tx1"/>
                </a:solidFill>
                <a:latin typeface="Times New Roman" pitchFamily="18" charset="0"/>
                <a:cs typeface="Times New Roman" pitchFamily="18" charset="0"/>
              </a:rPr>
              <a:t>космонавты собираются в полёт, тренируются, изучают планеты, карту звёздного неба.  В полёте наблюдают за звёздами и планетами, ведут бортовой журнал, проводят сеансы связи, занимаются физкультурой,  ощущают состояние невесомости. Проводят высадку на Луне, встречают инопланетян. Возвращаются на Землю, докладывают о результатах полёта руководителю центра управления  полётов.</a:t>
            </a:r>
          </a:p>
          <a:p>
            <a:pPr algn="just"/>
            <a:r>
              <a:rPr lang="ru-RU" sz="1400" b="1" u="sng" dirty="0" smtClean="0">
                <a:solidFill>
                  <a:schemeClr val="tx1"/>
                </a:solidFill>
                <a:latin typeface="Times New Roman" pitchFamily="18" charset="0"/>
                <a:cs typeface="Times New Roman" pitchFamily="18" charset="0"/>
              </a:rPr>
              <a:t>Предварительная работа:</a:t>
            </a:r>
            <a:r>
              <a:rPr lang="ru-RU" sz="1400" dirty="0" smtClean="0">
                <a:solidFill>
                  <a:schemeClr val="tx1"/>
                </a:solidFill>
                <a:latin typeface="Times New Roman" pitchFamily="18" charset="0"/>
                <a:cs typeface="Times New Roman" pitchFamily="18" charset="0"/>
              </a:rPr>
              <a:t> рассматривание иллюстраций. Чтение произведений С. </a:t>
            </a:r>
            <a:r>
              <a:rPr lang="ru-RU" sz="1400" dirty="0" err="1" smtClean="0">
                <a:solidFill>
                  <a:schemeClr val="tx1"/>
                </a:solidFill>
                <a:latin typeface="Times New Roman" pitchFamily="18" charset="0"/>
                <a:cs typeface="Times New Roman" pitchFamily="18" charset="0"/>
              </a:rPr>
              <a:t>Баруздин</a:t>
            </a:r>
            <a:r>
              <a:rPr lang="ru-RU" sz="1400" dirty="0" smtClean="0">
                <a:solidFill>
                  <a:schemeClr val="tx1"/>
                </a:solidFill>
                <a:latin typeface="Times New Roman" pitchFamily="18" charset="0"/>
                <a:cs typeface="Times New Roman" pitchFamily="18" charset="0"/>
              </a:rPr>
              <a:t> «Первый человек в космосе», М.Зощенко «Великие путешественники». Изготовление макетов «Солнечная система», «Созвездия». Изучение энциклопедии «Планете Земля», </a:t>
            </a:r>
            <a:r>
              <a:rPr lang="ru-RU" sz="1400" dirty="0" err="1" smtClean="0">
                <a:solidFill>
                  <a:schemeClr val="tx1"/>
                </a:solidFill>
                <a:latin typeface="Times New Roman" pitchFamily="18" charset="0"/>
                <a:cs typeface="Times New Roman" pitchFamily="18" charset="0"/>
              </a:rPr>
              <a:t>д</a:t>
            </a:r>
            <a:r>
              <a:rPr lang="ru-RU" sz="1400" dirty="0" smtClean="0">
                <a:solidFill>
                  <a:schemeClr val="tx1"/>
                </a:solidFill>
                <a:latin typeface="Times New Roman" pitchFamily="18" charset="0"/>
                <a:cs typeface="Times New Roman" pitchFamily="18" charset="0"/>
              </a:rPr>
              <a:t>/игра «Которая планета по счёту». Беседа с детьми о космонавтах, космических кораблях.</a:t>
            </a:r>
          </a:p>
          <a:p>
            <a:pPr algn="just"/>
            <a:r>
              <a:rPr lang="ru-RU" sz="1400" b="1" u="sng" dirty="0" smtClean="0">
                <a:solidFill>
                  <a:schemeClr val="tx1"/>
                </a:solidFill>
                <a:latin typeface="Times New Roman" pitchFamily="18" charset="0"/>
                <a:cs typeface="Times New Roman" pitchFamily="18" charset="0"/>
              </a:rPr>
              <a:t>Игровой материал: </a:t>
            </a:r>
            <a:r>
              <a:rPr lang="ru-RU" sz="1400" dirty="0" smtClean="0">
                <a:solidFill>
                  <a:schemeClr val="tx1"/>
                </a:solidFill>
                <a:latin typeface="Times New Roman" pitchFamily="18" charset="0"/>
                <a:cs typeface="Times New Roman" pitchFamily="18" charset="0"/>
              </a:rPr>
              <a:t> скафандры, наушники, микрофоны, строительный материал для постройки ракеты, приборы, компьютер (игрушечный), верёвки, блокноты, карандаши.</a:t>
            </a:r>
          </a:p>
          <a:p>
            <a:pPr algn="just"/>
            <a:endParaRPr lang="ru-RU" sz="1400" dirty="0">
              <a:solidFill>
                <a:schemeClr val="tx1"/>
              </a:solidFill>
              <a:latin typeface="Times New Roman" pitchFamily="18" charset="0"/>
              <a:cs typeface="Times New Roman" pitchFamily="18" charset="0"/>
            </a:endParaRPr>
          </a:p>
        </p:txBody>
      </p:sp>
      <p:sp>
        <p:nvSpPr>
          <p:cNvPr id="4" name="Блок-схема: узел 3"/>
          <p:cNvSpPr/>
          <p:nvPr/>
        </p:nvSpPr>
        <p:spPr>
          <a:xfrm>
            <a:off x="1714488" y="2643174"/>
            <a:ext cx="457200" cy="457200"/>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571480" y="8072462"/>
            <a:ext cx="857256" cy="814390"/>
          </a:xfrm>
          <a:prstGeom prst="flowChartConnector">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500042" y="5500694"/>
            <a:ext cx="714380" cy="742952"/>
          </a:xfrm>
          <a:prstGeom prst="flowChartConnector">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357826" y="1000100"/>
            <a:ext cx="528638" cy="571504"/>
          </a:xfrm>
          <a:prstGeom prst="flowChartConnector">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42" y="1714480"/>
            <a:ext cx="357190" cy="385762"/>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928934" y="3786182"/>
            <a:ext cx="742952" cy="785818"/>
          </a:xfrm>
          <a:prstGeom prst="flowChartConnector">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5500702" y="5500694"/>
            <a:ext cx="457200" cy="457200"/>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357430" y="1071538"/>
            <a:ext cx="785818" cy="785818"/>
          </a:xfrm>
          <a:prstGeom prst="flowChartConnector">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571480" y="7143768"/>
            <a:ext cx="285752" cy="314324"/>
          </a:xfrm>
          <a:prstGeom prst="flowChartConnector">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6000768" y="2714612"/>
            <a:ext cx="600076" cy="571504"/>
          </a:xfrm>
          <a:prstGeom prst="flowChartConnector">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428604" y="4714876"/>
            <a:ext cx="285752" cy="314324"/>
          </a:xfrm>
          <a:prstGeom prst="flowChartConnector">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5786454" y="3500430"/>
            <a:ext cx="285752" cy="314324"/>
          </a:xfrm>
          <a:prstGeom prst="flowChartConnector">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descr="C:\Documents and Settings\Зинин ЕС\Мои документы\Мои рисунки\ДЕТИ\230320-Royalty-Free-RF-Clipart-Illustration-Of-Children-Astronauts.jpg"/>
          <p:cNvPicPr/>
          <p:nvPr/>
        </p:nvPicPr>
        <p:blipFill>
          <a:blip r:embed="rId2" cstate="print"/>
          <a:srcRect l="1500" t="4918" r="1500" b="8197"/>
          <a:stretch>
            <a:fillRect/>
          </a:stretch>
        </p:blipFill>
        <p:spPr bwMode="auto">
          <a:xfrm>
            <a:off x="928670" y="5500694"/>
            <a:ext cx="5143536" cy="335758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1484</Words>
  <Application>Microsoft Office PowerPoint</Application>
  <PresentationFormat>Экран (4:3)</PresentationFormat>
  <Paragraphs>178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СЮЖЕТНО –  РОЛЕВЫЕ ИГРЫ   </vt:lpstr>
      <vt:lpstr>Cюжетно - ролевые игры детей подготовительной группы детского сада</vt:lpstr>
      <vt:lpstr>Планирование сюжетно-ролевой игры в подготовительной группе </vt:lpstr>
      <vt:lpstr>Слайд 4</vt:lpstr>
      <vt:lpstr>Слайд 5</vt:lpstr>
      <vt:lpstr>«Путешествие по времени»</vt:lpstr>
      <vt:lpstr>«Аэропорт»</vt:lpstr>
      <vt:lpstr>«Дом, семья»</vt:lpstr>
      <vt:lpstr>«Космическое путешествие»</vt:lpstr>
      <vt:lpstr>«Путешествие в другие страны»</vt:lpstr>
      <vt:lpstr>«В Стране дорожных знаков»</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Zinin ES</cp:lastModifiedBy>
  <cp:revision>205</cp:revision>
  <dcterms:created xsi:type="dcterms:W3CDTF">2012-11-25T15:39:02Z</dcterms:created>
  <dcterms:modified xsi:type="dcterms:W3CDTF">2013-09-09T18:53:50Z</dcterms:modified>
</cp:coreProperties>
</file>