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3857628"/>
            <a:ext cx="1998677" cy="254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428860" y="142852"/>
            <a:ext cx="41052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Альбом для обследования пространственной ориентировки</a:t>
            </a:r>
          </a:p>
        </p:txBody>
      </p:sp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3857628"/>
            <a:ext cx="2105010" cy="26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3857628"/>
            <a:ext cx="2070115" cy="269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928670"/>
            <a:ext cx="2143140" cy="272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86578" y="1000108"/>
            <a:ext cx="2141553" cy="281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71736" y="928670"/>
            <a:ext cx="1998677" cy="26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14876" y="928670"/>
            <a:ext cx="193310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55650" y="26035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АЛЬБОМ ДЛЯ РАЗВИТИЯ</a:t>
            </a:r>
          </a:p>
          <a:p>
            <a:pPr algn="ctr"/>
            <a:r>
              <a:rPr lang="ru-RU" sz="2000" b="1"/>
              <a:t>  ПРОСТРАНСТВЕННОГО  ГНОЗИСА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1188" y="1196975"/>
            <a:ext cx="82819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Основные этапы работы над формированием и развитием:</a:t>
            </a:r>
          </a:p>
          <a:p>
            <a:r>
              <a:rPr lang="ru-RU" sz="1600" dirty="0"/>
              <a:t>1 этап –  восприятия схемы собственного тела;</a:t>
            </a:r>
          </a:p>
          <a:p>
            <a:r>
              <a:rPr lang="ru-RU" sz="1600" dirty="0"/>
              <a:t>2 этап - зрительного восприятия пространственных признаков предметов (формы и величины);</a:t>
            </a:r>
          </a:p>
          <a:p>
            <a:r>
              <a:rPr lang="ru-RU" sz="1600" dirty="0"/>
              <a:t>3 этап – пространственных представлений с опорой на правую руку;</a:t>
            </a:r>
          </a:p>
          <a:p>
            <a:r>
              <a:rPr lang="ru-RU" sz="1600" dirty="0"/>
              <a:t>4 этап – восприятия отношений между предметами и их  группами;</a:t>
            </a:r>
          </a:p>
          <a:p>
            <a:r>
              <a:rPr lang="ru-RU" sz="1600" dirty="0"/>
              <a:t>5 этап – пространственной ориентировки в объектах, развернутых на 180 градусов;</a:t>
            </a:r>
          </a:p>
          <a:p>
            <a:r>
              <a:rPr lang="ru-RU" sz="1600" dirty="0"/>
              <a:t>6 этап – ориентирования на плоскости (на листе бумаги).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786190"/>
            <a:ext cx="1928826" cy="137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373857">
            <a:off x="2802694" y="3931079"/>
            <a:ext cx="405787" cy="42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005084">
            <a:off x="3925770" y="3900820"/>
            <a:ext cx="318053" cy="4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3429000"/>
            <a:ext cx="2286016" cy="274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3357562"/>
            <a:ext cx="229580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3429000"/>
            <a:ext cx="1840486" cy="265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-39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401" name="Rectangle 91"/>
          <p:cNvSpPr>
            <a:spLocks noChangeArrowheads="1"/>
          </p:cNvSpPr>
          <p:nvPr/>
        </p:nvSpPr>
        <p:spPr bwMode="auto">
          <a:xfrm>
            <a:off x="-57150" y="11938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5405" name="Rectangle 101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406" name="Rectangle 102"/>
          <p:cNvSpPr>
            <a:spLocks noChangeArrowheads="1"/>
          </p:cNvSpPr>
          <p:nvPr/>
        </p:nvSpPr>
        <p:spPr bwMode="auto">
          <a:xfrm>
            <a:off x="0" y="20478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15407" name="Rectangle 103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704" name="Rectangle 104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705" name="Text Box 105"/>
          <p:cNvSpPr txBox="1">
            <a:spLocks noChangeArrowheads="1"/>
          </p:cNvSpPr>
          <p:nvPr/>
        </p:nvSpPr>
        <p:spPr bwMode="auto">
          <a:xfrm>
            <a:off x="1357290" y="0"/>
            <a:ext cx="5903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333399"/>
                </a:solidFill>
              </a:rPr>
              <a:t>Отгадай </a:t>
            </a:r>
            <a:r>
              <a:rPr lang="ru-RU" b="1" dirty="0">
                <a:solidFill>
                  <a:srgbClr val="333399"/>
                </a:solidFill>
              </a:rPr>
              <a:t>загадку волшебника</a:t>
            </a:r>
          </a:p>
        </p:txBody>
      </p:sp>
      <p:grpSp>
        <p:nvGrpSpPr>
          <p:cNvPr id="3" name="Group 189"/>
          <p:cNvGrpSpPr>
            <a:grpSpLocks/>
          </p:cNvGrpSpPr>
          <p:nvPr/>
        </p:nvGrpSpPr>
        <p:grpSpPr bwMode="auto">
          <a:xfrm>
            <a:off x="2500298" y="642918"/>
            <a:ext cx="3786214" cy="5953122"/>
            <a:chOff x="1881" y="234"/>
            <a:chExt cx="9309" cy="14579"/>
          </a:xfrm>
        </p:grpSpPr>
        <p:pic>
          <p:nvPicPr>
            <p:cNvPr id="15412" name="Picture 19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61" y="12114"/>
              <a:ext cx="1800" cy="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3" name="Picture 19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721" y="8334"/>
              <a:ext cx="1810" cy="2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4" name="Picture 19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061" y="9054"/>
              <a:ext cx="2100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5" name="Picture 193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541" y="2754"/>
              <a:ext cx="1200" cy="2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6" name="Picture 19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541" y="234"/>
              <a:ext cx="1200" cy="2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17" name="Picture 195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061" y="954"/>
              <a:ext cx="2083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96"/>
            <p:cNvGrpSpPr>
              <a:grpSpLocks/>
            </p:cNvGrpSpPr>
            <p:nvPr/>
          </p:nvGrpSpPr>
          <p:grpSpPr bwMode="auto">
            <a:xfrm>
              <a:off x="1881" y="1494"/>
              <a:ext cx="4140" cy="1799"/>
              <a:chOff x="414" y="8100"/>
              <a:chExt cx="6115" cy="2339"/>
            </a:xfrm>
          </p:grpSpPr>
          <p:sp>
            <p:nvSpPr>
              <p:cNvPr id="15496" name="Rectangle 197"/>
              <p:cNvSpPr>
                <a:spLocks noChangeArrowheads="1"/>
              </p:cNvSpPr>
              <p:nvPr/>
            </p:nvSpPr>
            <p:spPr bwMode="auto">
              <a:xfrm>
                <a:off x="3469" y="8819"/>
                <a:ext cx="306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7" name="Rectangle 198"/>
              <p:cNvSpPr>
                <a:spLocks noChangeArrowheads="1"/>
              </p:cNvSpPr>
              <p:nvPr/>
            </p:nvSpPr>
            <p:spPr bwMode="auto">
              <a:xfrm>
                <a:off x="3937" y="900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8" name="Rectangle 199"/>
              <p:cNvSpPr>
                <a:spLocks noChangeArrowheads="1"/>
              </p:cNvSpPr>
              <p:nvPr/>
            </p:nvSpPr>
            <p:spPr bwMode="auto">
              <a:xfrm>
                <a:off x="4014" y="936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9" name="Line 200"/>
              <p:cNvSpPr>
                <a:spLocks noChangeShapeType="1"/>
              </p:cNvSpPr>
              <p:nvPr/>
            </p:nvSpPr>
            <p:spPr bwMode="auto">
              <a:xfrm>
                <a:off x="418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0" name="Line 201"/>
              <p:cNvSpPr>
                <a:spLocks noChangeShapeType="1"/>
              </p:cNvSpPr>
              <p:nvPr/>
            </p:nvSpPr>
            <p:spPr bwMode="auto">
              <a:xfrm>
                <a:off x="526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1" name="Line 202"/>
              <p:cNvSpPr>
                <a:spLocks noChangeShapeType="1"/>
              </p:cNvSpPr>
              <p:nvPr/>
            </p:nvSpPr>
            <p:spPr bwMode="auto">
              <a:xfrm flipH="1">
                <a:off x="400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2" name="Line 203"/>
              <p:cNvSpPr>
                <a:spLocks noChangeShapeType="1"/>
              </p:cNvSpPr>
              <p:nvPr/>
            </p:nvSpPr>
            <p:spPr bwMode="auto">
              <a:xfrm flipH="1">
                <a:off x="508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3" name="Oval 204"/>
              <p:cNvSpPr>
                <a:spLocks noChangeArrowheads="1"/>
              </p:cNvSpPr>
              <p:nvPr/>
            </p:nvSpPr>
            <p:spPr bwMode="auto">
              <a:xfrm>
                <a:off x="382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4" name="Oval 205"/>
              <p:cNvSpPr>
                <a:spLocks noChangeArrowheads="1"/>
              </p:cNvSpPr>
              <p:nvPr/>
            </p:nvSpPr>
            <p:spPr bwMode="auto">
              <a:xfrm>
                <a:off x="508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5" name="Rectangle 206"/>
              <p:cNvSpPr>
                <a:spLocks noChangeArrowheads="1"/>
              </p:cNvSpPr>
              <p:nvPr/>
            </p:nvSpPr>
            <p:spPr bwMode="auto">
              <a:xfrm>
                <a:off x="414" y="8820"/>
                <a:ext cx="270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06" name="Rectangle 207"/>
              <p:cNvSpPr>
                <a:spLocks noChangeArrowheads="1"/>
              </p:cNvSpPr>
              <p:nvPr/>
            </p:nvSpPr>
            <p:spPr bwMode="auto">
              <a:xfrm>
                <a:off x="414" y="8100"/>
                <a:ext cx="27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08"/>
            <p:cNvGrpSpPr>
              <a:grpSpLocks/>
            </p:cNvGrpSpPr>
            <p:nvPr/>
          </p:nvGrpSpPr>
          <p:grpSpPr bwMode="auto">
            <a:xfrm>
              <a:off x="6381" y="1674"/>
              <a:ext cx="4433" cy="1180"/>
              <a:chOff x="6223" y="11574"/>
              <a:chExt cx="4433" cy="1180"/>
            </a:xfrm>
          </p:grpSpPr>
          <p:sp>
            <p:nvSpPr>
              <p:cNvPr id="15492" name="Oval 209"/>
              <p:cNvSpPr>
                <a:spLocks noChangeArrowheads="1"/>
              </p:cNvSpPr>
              <p:nvPr/>
            </p:nvSpPr>
            <p:spPr bwMode="auto">
              <a:xfrm>
                <a:off x="6381" y="11574"/>
                <a:ext cx="630" cy="5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3" name="Rectangle 210"/>
              <p:cNvSpPr>
                <a:spLocks noChangeArrowheads="1"/>
              </p:cNvSpPr>
              <p:nvPr/>
            </p:nvSpPr>
            <p:spPr bwMode="auto">
              <a:xfrm>
                <a:off x="6223" y="11954"/>
                <a:ext cx="945" cy="7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4" name="Rectangle 211"/>
              <p:cNvSpPr>
                <a:spLocks noChangeArrowheads="1"/>
              </p:cNvSpPr>
              <p:nvPr/>
            </p:nvSpPr>
            <p:spPr bwMode="auto">
              <a:xfrm>
                <a:off x="7821" y="11934"/>
                <a:ext cx="2340" cy="7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95" name="Oval 212"/>
              <p:cNvSpPr>
                <a:spLocks noChangeArrowheads="1"/>
              </p:cNvSpPr>
              <p:nvPr/>
            </p:nvSpPr>
            <p:spPr bwMode="auto">
              <a:xfrm>
                <a:off x="10341" y="12474"/>
                <a:ext cx="315" cy="2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13"/>
            <p:cNvGrpSpPr>
              <a:grpSpLocks/>
            </p:cNvGrpSpPr>
            <p:nvPr/>
          </p:nvGrpSpPr>
          <p:grpSpPr bwMode="auto">
            <a:xfrm>
              <a:off x="1881" y="3474"/>
              <a:ext cx="4140" cy="2339"/>
              <a:chOff x="1881" y="954"/>
              <a:chExt cx="4140" cy="2339"/>
            </a:xfrm>
          </p:grpSpPr>
          <p:pic>
            <p:nvPicPr>
              <p:cNvPr id="15479" name="Picture 214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061" y="954"/>
                <a:ext cx="2083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" name="Group 215"/>
              <p:cNvGrpSpPr>
                <a:grpSpLocks/>
              </p:cNvGrpSpPr>
              <p:nvPr/>
            </p:nvGrpSpPr>
            <p:grpSpPr bwMode="auto">
              <a:xfrm>
                <a:off x="1881" y="1494"/>
                <a:ext cx="4140" cy="1799"/>
                <a:chOff x="414" y="8100"/>
                <a:chExt cx="6115" cy="2339"/>
              </a:xfrm>
            </p:grpSpPr>
            <p:sp>
              <p:nvSpPr>
                <p:cNvPr id="15481" name="Rectangle 216"/>
                <p:cNvSpPr>
                  <a:spLocks noChangeArrowheads="1"/>
                </p:cNvSpPr>
                <p:nvPr/>
              </p:nvSpPr>
              <p:spPr bwMode="auto">
                <a:xfrm>
                  <a:off x="3469" y="8819"/>
                  <a:ext cx="3060" cy="90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2" name="Rectangle 217"/>
                <p:cNvSpPr>
                  <a:spLocks noChangeArrowheads="1"/>
                </p:cNvSpPr>
                <p:nvPr/>
              </p:nvSpPr>
              <p:spPr bwMode="auto">
                <a:xfrm>
                  <a:off x="3937" y="9000"/>
                  <a:ext cx="2255" cy="1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3" name="Rectangle 218"/>
                <p:cNvSpPr>
                  <a:spLocks noChangeArrowheads="1"/>
                </p:cNvSpPr>
                <p:nvPr/>
              </p:nvSpPr>
              <p:spPr bwMode="auto">
                <a:xfrm>
                  <a:off x="4014" y="9360"/>
                  <a:ext cx="2255" cy="1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4" name="Line 219"/>
                <p:cNvSpPr>
                  <a:spLocks noChangeShapeType="1"/>
                </p:cNvSpPr>
                <p:nvPr/>
              </p:nvSpPr>
              <p:spPr bwMode="auto">
                <a:xfrm>
                  <a:off x="4189" y="9719"/>
                  <a:ext cx="54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5" name="Line 220"/>
                <p:cNvSpPr>
                  <a:spLocks noChangeShapeType="1"/>
                </p:cNvSpPr>
                <p:nvPr/>
              </p:nvSpPr>
              <p:spPr bwMode="auto">
                <a:xfrm>
                  <a:off x="5269" y="9719"/>
                  <a:ext cx="54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6" name="Line 221"/>
                <p:cNvSpPr>
                  <a:spLocks noChangeShapeType="1"/>
                </p:cNvSpPr>
                <p:nvPr/>
              </p:nvSpPr>
              <p:spPr bwMode="auto">
                <a:xfrm flipH="1">
                  <a:off x="4009" y="10079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7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5089" y="10079"/>
                  <a:ext cx="7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8" name="Oval 223"/>
                <p:cNvSpPr>
                  <a:spLocks noChangeArrowheads="1"/>
                </p:cNvSpPr>
                <p:nvPr/>
              </p:nvSpPr>
              <p:spPr bwMode="auto">
                <a:xfrm>
                  <a:off x="3829" y="1025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89" name="Oval 224"/>
                <p:cNvSpPr>
                  <a:spLocks noChangeArrowheads="1"/>
                </p:cNvSpPr>
                <p:nvPr/>
              </p:nvSpPr>
              <p:spPr bwMode="auto">
                <a:xfrm>
                  <a:off x="5089" y="10259"/>
                  <a:ext cx="180" cy="1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90" name="Rectangle 225"/>
                <p:cNvSpPr>
                  <a:spLocks noChangeArrowheads="1"/>
                </p:cNvSpPr>
                <p:nvPr/>
              </p:nvSpPr>
              <p:spPr bwMode="auto">
                <a:xfrm>
                  <a:off x="414" y="8820"/>
                  <a:ext cx="2700" cy="90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91" name="Rectangle 226"/>
                <p:cNvSpPr>
                  <a:spLocks noChangeArrowheads="1"/>
                </p:cNvSpPr>
                <p:nvPr/>
              </p:nvSpPr>
              <p:spPr bwMode="auto">
                <a:xfrm>
                  <a:off x="414" y="8100"/>
                  <a:ext cx="270" cy="72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5421" name="Rectangle 227"/>
            <p:cNvSpPr>
              <a:spLocks noChangeArrowheads="1"/>
            </p:cNvSpPr>
            <p:nvPr/>
          </p:nvSpPr>
          <p:spPr bwMode="auto">
            <a:xfrm>
              <a:off x="7925" y="4554"/>
              <a:ext cx="2454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2" name="Oval 228"/>
            <p:cNvSpPr>
              <a:spLocks noChangeArrowheads="1"/>
            </p:cNvSpPr>
            <p:nvPr/>
          </p:nvSpPr>
          <p:spPr bwMode="auto">
            <a:xfrm>
              <a:off x="10788" y="4986"/>
              <a:ext cx="273" cy="2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229"/>
            <p:cNvGrpSpPr>
              <a:grpSpLocks/>
            </p:cNvGrpSpPr>
            <p:nvPr/>
          </p:nvGrpSpPr>
          <p:grpSpPr bwMode="auto">
            <a:xfrm>
              <a:off x="6201" y="4554"/>
              <a:ext cx="1620" cy="720"/>
              <a:chOff x="9234" y="9720"/>
              <a:chExt cx="1620" cy="900"/>
            </a:xfrm>
          </p:grpSpPr>
          <p:sp>
            <p:nvSpPr>
              <p:cNvPr id="15476" name="Rectangle 230"/>
              <p:cNvSpPr>
                <a:spLocks noChangeArrowheads="1"/>
              </p:cNvSpPr>
              <p:nvPr/>
            </p:nvSpPr>
            <p:spPr bwMode="auto">
              <a:xfrm>
                <a:off x="9234" y="9720"/>
                <a:ext cx="108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7" name="Line 231"/>
              <p:cNvSpPr>
                <a:spLocks noChangeShapeType="1"/>
              </p:cNvSpPr>
              <p:nvPr/>
            </p:nvSpPr>
            <p:spPr bwMode="auto">
              <a:xfrm>
                <a:off x="9774" y="10260"/>
                <a:ext cx="72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8" name="Line 232"/>
              <p:cNvSpPr>
                <a:spLocks noChangeShapeType="1"/>
              </p:cNvSpPr>
              <p:nvPr/>
            </p:nvSpPr>
            <p:spPr bwMode="auto">
              <a:xfrm>
                <a:off x="10314" y="10260"/>
                <a:ext cx="54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24" name="Rectangle 233"/>
            <p:cNvSpPr>
              <a:spLocks noChangeArrowheads="1"/>
            </p:cNvSpPr>
            <p:nvPr/>
          </p:nvSpPr>
          <p:spPr bwMode="auto">
            <a:xfrm>
              <a:off x="4129" y="7627"/>
              <a:ext cx="2072" cy="69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5" name="Line 234"/>
            <p:cNvSpPr>
              <a:spLocks noChangeShapeType="1"/>
            </p:cNvSpPr>
            <p:nvPr/>
          </p:nvSpPr>
          <p:spPr bwMode="auto">
            <a:xfrm>
              <a:off x="4617" y="8319"/>
              <a:ext cx="365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6" name="Line 235"/>
            <p:cNvSpPr>
              <a:spLocks noChangeShapeType="1"/>
            </p:cNvSpPr>
            <p:nvPr/>
          </p:nvSpPr>
          <p:spPr bwMode="auto">
            <a:xfrm>
              <a:off x="5348" y="8319"/>
              <a:ext cx="366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7" name="Line 236"/>
            <p:cNvSpPr>
              <a:spLocks noChangeShapeType="1"/>
            </p:cNvSpPr>
            <p:nvPr/>
          </p:nvSpPr>
          <p:spPr bwMode="auto">
            <a:xfrm flipH="1">
              <a:off x="4495" y="8596"/>
              <a:ext cx="48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8" name="Line 237"/>
            <p:cNvSpPr>
              <a:spLocks noChangeShapeType="1"/>
            </p:cNvSpPr>
            <p:nvPr/>
          </p:nvSpPr>
          <p:spPr bwMode="auto">
            <a:xfrm flipH="1">
              <a:off x="5226" y="8596"/>
              <a:ext cx="488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29" name="Oval 238"/>
            <p:cNvSpPr>
              <a:spLocks noChangeArrowheads="1"/>
            </p:cNvSpPr>
            <p:nvPr/>
          </p:nvSpPr>
          <p:spPr bwMode="auto">
            <a:xfrm>
              <a:off x="4373" y="8735"/>
              <a:ext cx="122" cy="1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0" name="Oval 239"/>
            <p:cNvSpPr>
              <a:spLocks noChangeArrowheads="1"/>
            </p:cNvSpPr>
            <p:nvPr/>
          </p:nvSpPr>
          <p:spPr bwMode="auto">
            <a:xfrm>
              <a:off x="5226" y="8735"/>
              <a:ext cx="122" cy="1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1" name="Rectangle 240"/>
            <p:cNvSpPr>
              <a:spLocks noChangeArrowheads="1"/>
            </p:cNvSpPr>
            <p:nvPr/>
          </p:nvSpPr>
          <p:spPr bwMode="auto">
            <a:xfrm>
              <a:off x="1881" y="7628"/>
              <a:ext cx="1980" cy="70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2" name="Rectangle 241"/>
            <p:cNvSpPr>
              <a:spLocks noChangeArrowheads="1"/>
            </p:cNvSpPr>
            <p:nvPr/>
          </p:nvSpPr>
          <p:spPr bwMode="auto">
            <a:xfrm>
              <a:off x="7101" y="7614"/>
              <a:ext cx="925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3" name="Rectangle 242"/>
            <p:cNvSpPr>
              <a:spLocks noChangeArrowheads="1"/>
            </p:cNvSpPr>
            <p:nvPr/>
          </p:nvSpPr>
          <p:spPr bwMode="auto">
            <a:xfrm>
              <a:off x="8541" y="7614"/>
              <a:ext cx="2160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4" name="Oval 243"/>
            <p:cNvSpPr>
              <a:spLocks noChangeArrowheads="1"/>
            </p:cNvSpPr>
            <p:nvPr/>
          </p:nvSpPr>
          <p:spPr bwMode="auto">
            <a:xfrm>
              <a:off x="10881" y="7974"/>
              <a:ext cx="309" cy="2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5" name="Oval 244"/>
            <p:cNvSpPr>
              <a:spLocks noChangeArrowheads="1"/>
            </p:cNvSpPr>
            <p:nvPr/>
          </p:nvSpPr>
          <p:spPr bwMode="auto">
            <a:xfrm>
              <a:off x="6535" y="7758"/>
              <a:ext cx="463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36" name="Line 245"/>
            <p:cNvSpPr>
              <a:spLocks noChangeShapeType="1"/>
            </p:cNvSpPr>
            <p:nvPr/>
          </p:nvSpPr>
          <p:spPr bwMode="auto">
            <a:xfrm>
              <a:off x="6381" y="8334"/>
              <a:ext cx="7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5437" name="Picture 246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8541" y="5814"/>
              <a:ext cx="2156" cy="1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38" name="Picture 247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2061" y="6354"/>
              <a:ext cx="1800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248"/>
            <p:cNvGrpSpPr>
              <a:grpSpLocks/>
            </p:cNvGrpSpPr>
            <p:nvPr/>
          </p:nvGrpSpPr>
          <p:grpSpPr bwMode="auto">
            <a:xfrm>
              <a:off x="2061" y="9954"/>
              <a:ext cx="4140" cy="1799"/>
              <a:chOff x="414" y="8100"/>
              <a:chExt cx="6115" cy="2339"/>
            </a:xfrm>
          </p:grpSpPr>
          <p:sp>
            <p:nvSpPr>
              <p:cNvPr id="15465" name="Rectangle 249"/>
              <p:cNvSpPr>
                <a:spLocks noChangeArrowheads="1"/>
              </p:cNvSpPr>
              <p:nvPr/>
            </p:nvSpPr>
            <p:spPr bwMode="auto">
              <a:xfrm>
                <a:off x="3469" y="8819"/>
                <a:ext cx="306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6" name="Rectangle 250"/>
              <p:cNvSpPr>
                <a:spLocks noChangeArrowheads="1"/>
              </p:cNvSpPr>
              <p:nvPr/>
            </p:nvSpPr>
            <p:spPr bwMode="auto">
              <a:xfrm>
                <a:off x="3937" y="900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7" name="Rectangle 251"/>
              <p:cNvSpPr>
                <a:spLocks noChangeArrowheads="1"/>
              </p:cNvSpPr>
              <p:nvPr/>
            </p:nvSpPr>
            <p:spPr bwMode="auto">
              <a:xfrm>
                <a:off x="4014" y="936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8" name="Line 252"/>
              <p:cNvSpPr>
                <a:spLocks noChangeShapeType="1"/>
              </p:cNvSpPr>
              <p:nvPr/>
            </p:nvSpPr>
            <p:spPr bwMode="auto">
              <a:xfrm>
                <a:off x="418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9" name="Line 253"/>
              <p:cNvSpPr>
                <a:spLocks noChangeShapeType="1"/>
              </p:cNvSpPr>
              <p:nvPr/>
            </p:nvSpPr>
            <p:spPr bwMode="auto">
              <a:xfrm>
                <a:off x="526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0" name="Line 254"/>
              <p:cNvSpPr>
                <a:spLocks noChangeShapeType="1"/>
              </p:cNvSpPr>
              <p:nvPr/>
            </p:nvSpPr>
            <p:spPr bwMode="auto">
              <a:xfrm flipH="1">
                <a:off x="400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1" name="Line 255"/>
              <p:cNvSpPr>
                <a:spLocks noChangeShapeType="1"/>
              </p:cNvSpPr>
              <p:nvPr/>
            </p:nvSpPr>
            <p:spPr bwMode="auto">
              <a:xfrm flipH="1">
                <a:off x="508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2" name="Oval 256"/>
              <p:cNvSpPr>
                <a:spLocks noChangeArrowheads="1"/>
              </p:cNvSpPr>
              <p:nvPr/>
            </p:nvSpPr>
            <p:spPr bwMode="auto">
              <a:xfrm>
                <a:off x="382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3" name="Oval 257"/>
              <p:cNvSpPr>
                <a:spLocks noChangeArrowheads="1"/>
              </p:cNvSpPr>
              <p:nvPr/>
            </p:nvSpPr>
            <p:spPr bwMode="auto">
              <a:xfrm>
                <a:off x="508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4" name="Rectangle 258"/>
              <p:cNvSpPr>
                <a:spLocks noChangeArrowheads="1"/>
              </p:cNvSpPr>
              <p:nvPr/>
            </p:nvSpPr>
            <p:spPr bwMode="auto">
              <a:xfrm>
                <a:off x="414" y="8820"/>
                <a:ext cx="270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75" name="Rectangle 259"/>
              <p:cNvSpPr>
                <a:spLocks noChangeArrowheads="1"/>
              </p:cNvSpPr>
              <p:nvPr/>
            </p:nvSpPr>
            <p:spPr bwMode="auto">
              <a:xfrm>
                <a:off x="414" y="8100"/>
                <a:ext cx="27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60"/>
            <p:cNvGrpSpPr>
              <a:grpSpLocks/>
            </p:cNvGrpSpPr>
            <p:nvPr/>
          </p:nvGrpSpPr>
          <p:grpSpPr bwMode="auto">
            <a:xfrm>
              <a:off x="6561" y="10494"/>
              <a:ext cx="1671" cy="720"/>
              <a:chOff x="7101" y="10314"/>
              <a:chExt cx="1671" cy="720"/>
            </a:xfrm>
          </p:grpSpPr>
          <p:sp>
            <p:nvSpPr>
              <p:cNvPr id="15462" name="Rectangle 261"/>
              <p:cNvSpPr>
                <a:spLocks noChangeArrowheads="1"/>
              </p:cNvSpPr>
              <p:nvPr/>
            </p:nvSpPr>
            <p:spPr bwMode="auto">
              <a:xfrm>
                <a:off x="7101" y="10314"/>
                <a:ext cx="925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3" name="Oval 262"/>
              <p:cNvSpPr>
                <a:spLocks noChangeArrowheads="1"/>
              </p:cNvSpPr>
              <p:nvPr/>
            </p:nvSpPr>
            <p:spPr bwMode="auto">
              <a:xfrm>
                <a:off x="8181" y="10494"/>
                <a:ext cx="463" cy="43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4" name="Line 263"/>
              <p:cNvSpPr>
                <a:spLocks noChangeShapeType="1"/>
              </p:cNvSpPr>
              <p:nvPr/>
            </p:nvSpPr>
            <p:spPr bwMode="auto">
              <a:xfrm>
                <a:off x="8001" y="11034"/>
                <a:ext cx="77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41" name="Rectangle 264"/>
            <p:cNvSpPr>
              <a:spLocks noChangeArrowheads="1"/>
            </p:cNvSpPr>
            <p:nvPr/>
          </p:nvSpPr>
          <p:spPr bwMode="auto">
            <a:xfrm>
              <a:off x="8541" y="10494"/>
              <a:ext cx="2160" cy="72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42" name="Oval 265"/>
            <p:cNvSpPr>
              <a:spLocks noChangeArrowheads="1"/>
            </p:cNvSpPr>
            <p:nvPr/>
          </p:nvSpPr>
          <p:spPr bwMode="auto">
            <a:xfrm>
              <a:off x="10881" y="10854"/>
              <a:ext cx="309" cy="2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266"/>
            <p:cNvGrpSpPr>
              <a:grpSpLocks/>
            </p:cNvGrpSpPr>
            <p:nvPr/>
          </p:nvGrpSpPr>
          <p:grpSpPr bwMode="auto">
            <a:xfrm>
              <a:off x="2061" y="13014"/>
              <a:ext cx="4140" cy="1799"/>
              <a:chOff x="414" y="8100"/>
              <a:chExt cx="6115" cy="2339"/>
            </a:xfrm>
          </p:grpSpPr>
          <p:sp>
            <p:nvSpPr>
              <p:cNvPr id="15451" name="Rectangle 267"/>
              <p:cNvSpPr>
                <a:spLocks noChangeArrowheads="1"/>
              </p:cNvSpPr>
              <p:nvPr/>
            </p:nvSpPr>
            <p:spPr bwMode="auto">
              <a:xfrm>
                <a:off x="3469" y="8819"/>
                <a:ext cx="306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2" name="Rectangle 268"/>
              <p:cNvSpPr>
                <a:spLocks noChangeArrowheads="1"/>
              </p:cNvSpPr>
              <p:nvPr/>
            </p:nvSpPr>
            <p:spPr bwMode="auto">
              <a:xfrm>
                <a:off x="3937" y="900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3" name="Rectangle 269"/>
              <p:cNvSpPr>
                <a:spLocks noChangeArrowheads="1"/>
              </p:cNvSpPr>
              <p:nvPr/>
            </p:nvSpPr>
            <p:spPr bwMode="auto">
              <a:xfrm>
                <a:off x="4014" y="9360"/>
                <a:ext cx="2255" cy="1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4" name="Line 270"/>
              <p:cNvSpPr>
                <a:spLocks noChangeShapeType="1"/>
              </p:cNvSpPr>
              <p:nvPr/>
            </p:nvSpPr>
            <p:spPr bwMode="auto">
              <a:xfrm>
                <a:off x="418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5" name="Line 271"/>
              <p:cNvSpPr>
                <a:spLocks noChangeShapeType="1"/>
              </p:cNvSpPr>
              <p:nvPr/>
            </p:nvSpPr>
            <p:spPr bwMode="auto">
              <a:xfrm>
                <a:off x="5269" y="971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6" name="Line 272"/>
              <p:cNvSpPr>
                <a:spLocks noChangeShapeType="1"/>
              </p:cNvSpPr>
              <p:nvPr/>
            </p:nvSpPr>
            <p:spPr bwMode="auto">
              <a:xfrm flipH="1">
                <a:off x="400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7" name="Line 273"/>
              <p:cNvSpPr>
                <a:spLocks noChangeShapeType="1"/>
              </p:cNvSpPr>
              <p:nvPr/>
            </p:nvSpPr>
            <p:spPr bwMode="auto">
              <a:xfrm flipH="1">
                <a:off x="5089" y="10079"/>
                <a:ext cx="72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8" name="Oval 274"/>
              <p:cNvSpPr>
                <a:spLocks noChangeArrowheads="1"/>
              </p:cNvSpPr>
              <p:nvPr/>
            </p:nvSpPr>
            <p:spPr bwMode="auto">
              <a:xfrm>
                <a:off x="382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59" name="Oval 275"/>
              <p:cNvSpPr>
                <a:spLocks noChangeArrowheads="1"/>
              </p:cNvSpPr>
              <p:nvPr/>
            </p:nvSpPr>
            <p:spPr bwMode="auto">
              <a:xfrm>
                <a:off x="5089" y="1025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0" name="Rectangle 276"/>
              <p:cNvSpPr>
                <a:spLocks noChangeArrowheads="1"/>
              </p:cNvSpPr>
              <p:nvPr/>
            </p:nvSpPr>
            <p:spPr bwMode="auto">
              <a:xfrm>
                <a:off x="414" y="8820"/>
                <a:ext cx="270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1" name="Rectangle 277"/>
              <p:cNvSpPr>
                <a:spLocks noChangeArrowheads="1"/>
              </p:cNvSpPr>
              <p:nvPr/>
            </p:nvSpPr>
            <p:spPr bwMode="auto">
              <a:xfrm>
                <a:off x="414" y="8100"/>
                <a:ext cx="270" cy="72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78"/>
            <p:cNvGrpSpPr>
              <a:grpSpLocks/>
            </p:cNvGrpSpPr>
            <p:nvPr/>
          </p:nvGrpSpPr>
          <p:grpSpPr bwMode="auto">
            <a:xfrm>
              <a:off x="6561" y="12114"/>
              <a:ext cx="4500" cy="2171"/>
              <a:chOff x="4761" y="10685"/>
              <a:chExt cx="6240" cy="2700"/>
            </a:xfrm>
          </p:grpSpPr>
          <p:sp>
            <p:nvSpPr>
              <p:cNvPr id="15445" name="Rectangle 279"/>
              <p:cNvSpPr>
                <a:spLocks noChangeArrowheads="1"/>
              </p:cNvSpPr>
              <p:nvPr/>
            </p:nvSpPr>
            <p:spPr bwMode="auto">
              <a:xfrm>
                <a:off x="4761" y="12474"/>
                <a:ext cx="108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46" name="Rectangle 280"/>
              <p:cNvSpPr>
                <a:spLocks noChangeArrowheads="1"/>
              </p:cNvSpPr>
              <p:nvPr/>
            </p:nvSpPr>
            <p:spPr bwMode="auto">
              <a:xfrm>
                <a:off x="7221" y="12485"/>
                <a:ext cx="3240" cy="9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47" name="Oval 281"/>
              <p:cNvSpPr>
                <a:spLocks noChangeArrowheads="1"/>
              </p:cNvSpPr>
              <p:nvPr/>
            </p:nvSpPr>
            <p:spPr bwMode="auto">
              <a:xfrm>
                <a:off x="10641" y="13025"/>
                <a:ext cx="360" cy="36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48" name="Oval 282"/>
              <p:cNvSpPr>
                <a:spLocks noChangeArrowheads="1"/>
              </p:cNvSpPr>
              <p:nvPr/>
            </p:nvSpPr>
            <p:spPr bwMode="auto">
              <a:xfrm>
                <a:off x="5601" y="11945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49" name="Freeform 283"/>
              <p:cNvSpPr>
                <a:spLocks/>
              </p:cNvSpPr>
              <p:nvPr/>
            </p:nvSpPr>
            <p:spPr bwMode="auto">
              <a:xfrm>
                <a:off x="5781" y="12485"/>
                <a:ext cx="388" cy="667"/>
              </a:xfrm>
              <a:custGeom>
                <a:avLst/>
                <a:gdLst>
                  <a:gd name="T0" fmla="*/ 0 w 388"/>
                  <a:gd name="T1" fmla="*/ 9 h 667"/>
                  <a:gd name="T2" fmla="*/ 201 w 388"/>
                  <a:gd name="T3" fmla="*/ 18 h 667"/>
                  <a:gd name="T4" fmla="*/ 338 w 388"/>
                  <a:gd name="T5" fmla="*/ 116 h 667"/>
                  <a:gd name="T6" fmla="*/ 381 w 388"/>
                  <a:gd name="T7" fmla="*/ 198 h 667"/>
                  <a:gd name="T8" fmla="*/ 381 w 388"/>
                  <a:gd name="T9" fmla="*/ 378 h 667"/>
                  <a:gd name="T10" fmla="*/ 374 w 388"/>
                  <a:gd name="T11" fmla="*/ 667 h 6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8"/>
                  <a:gd name="T19" fmla="*/ 0 h 667"/>
                  <a:gd name="T20" fmla="*/ 388 w 388"/>
                  <a:gd name="T21" fmla="*/ 667 h 6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8" h="667">
                    <a:moveTo>
                      <a:pt x="0" y="9"/>
                    </a:moveTo>
                    <a:cubicBezTo>
                      <a:pt x="36" y="11"/>
                      <a:pt x="145" y="0"/>
                      <a:pt x="201" y="18"/>
                    </a:cubicBezTo>
                    <a:cubicBezTo>
                      <a:pt x="257" y="36"/>
                      <a:pt x="308" y="86"/>
                      <a:pt x="338" y="116"/>
                    </a:cubicBezTo>
                    <a:cubicBezTo>
                      <a:pt x="368" y="146"/>
                      <a:pt x="374" y="154"/>
                      <a:pt x="381" y="198"/>
                    </a:cubicBezTo>
                    <a:cubicBezTo>
                      <a:pt x="388" y="242"/>
                      <a:pt x="382" y="300"/>
                      <a:pt x="381" y="378"/>
                    </a:cubicBezTo>
                    <a:cubicBezTo>
                      <a:pt x="380" y="456"/>
                      <a:pt x="375" y="607"/>
                      <a:pt x="374" y="667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5450" name="Picture 284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7221" y="10685"/>
                <a:ext cx="3362" cy="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89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2013-09-10T15:39:18Z</dcterms:modified>
</cp:coreProperties>
</file>