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91" r:id="rId4"/>
    <p:sldId id="292" r:id="rId5"/>
    <p:sldId id="258" r:id="rId6"/>
    <p:sldId id="262" r:id="rId7"/>
    <p:sldId id="259" r:id="rId8"/>
    <p:sldId id="284" r:id="rId9"/>
    <p:sldId id="288" r:id="rId10"/>
    <p:sldId id="29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CCFF"/>
    <a:srgbClr val="0066FF"/>
    <a:srgbClr val="0033CC"/>
    <a:srgbClr val="0099FF"/>
    <a:srgbClr val="0066CC"/>
    <a:srgbClr val="6699FF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B4DF2-18E0-473B-A0E8-6A4C386A2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4B34E-2546-46FC-B64C-A4A003DE4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764D0-6D02-400C-A185-C943CD444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FE2D9-A39D-443E-B6BE-6E37B4327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E6BEA-A4B5-4B93-873D-4066ECDF2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0E97-2945-44A0-BF41-D92FA1B80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A08C2-D641-4FCC-A789-32DCEF8FA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5FCD6-64E7-4B55-B684-7134D058D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7F440-FCC6-40BA-897C-FE600D430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4FF29-0A7F-4DA3-9089-B76A7E294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2505F-398C-4E5C-9836-709CE61CF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F4CAA-CFF9-4A07-B00C-C0E8324A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963AF9-CBEA-432A-9908-6BD0AC633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5.emf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__________Microsoft_Office_Excel2.xls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58888" y="692150"/>
            <a:ext cx="70580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latin typeface="Arno Pro" pitchFamily="18" charset="0"/>
              </a:rPr>
              <a:t>Развитие пространственной ориентировки </a:t>
            </a:r>
          </a:p>
          <a:p>
            <a:pPr algn="ctr">
              <a:spcBef>
                <a:spcPct val="50000"/>
              </a:spcBef>
            </a:pPr>
            <a:r>
              <a:rPr lang="ru-RU" sz="4000" b="1" i="1">
                <a:latin typeface="Arno Pro" pitchFamily="18" charset="0"/>
              </a:rPr>
              <a:t>и лексико-грамматических категорий пространственного значения </a:t>
            </a:r>
          </a:p>
          <a:p>
            <a:pPr algn="ctr">
              <a:spcBef>
                <a:spcPct val="50000"/>
              </a:spcBef>
            </a:pPr>
            <a:r>
              <a:rPr lang="ru-RU" sz="4000" b="1" i="1">
                <a:latin typeface="Arno Pro" pitchFamily="18" charset="0"/>
              </a:rPr>
              <a:t>на логопедических занятиях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516688" y="5373688"/>
            <a:ext cx="2159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Учитель-логопед</a:t>
            </a:r>
          </a:p>
          <a:p>
            <a:pPr>
              <a:spcBef>
                <a:spcPct val="50000"/>
              </a:spcBef>
            </a:pPr>
            <a:r>
              <a:rPr lang="ru-RU" b="1"/>
              <a:t>Котова Елена Александровна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276600" y="188913"/>
            <a:ext cx="2663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МБДОУ № 46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419475" y="6308725"/>
            <a:ext cx="280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г. Нижневартовск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WordArt 6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7416800" cy="316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54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Терпение и творчество,</a:t>
            </a:r>
          </a:p>
          <a:p>
            <a:pPr algn="ctr"/>
            <a:r>
              <a:rPr lang="ru-RU" sz="3600" kern="10">
                <a:ln w="28575">
                  <a:solidFill>
                    <a:srgbClr val="000054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Упорство и победа -</a:t>
            </a:r>
          </a:p>
          <a:p>
            <a:pPr algn="ctr"/>
            <a:r>
              <a:rPr lang="ru-RU" sz="3600" kern="10">
                <a:ln w="28575">
                  <a:solidFill>
                    <a:srgbClr val="000054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Вот главная задача</a:t>
            </a:r>
          </a:p>
          <a:p>
            <a:pPr algn="ctr"/>
            <a:r>
              <a:rPr lang="ru-RU" sz="3600" kern="10">
                <a:ln w="28575">
                  <a:solidFill>
                    <a:srgbClr val="000054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работе логопеда.</a:t>
            </a:r>
          </a:p>
        </p:txBody>
      </p:sp>
      <p:sp>
        <p:nvSpPr>
          <p:cNvPr id="20484" name="WordArt 8"/>
          <p:cNvSpPr>
            <a:spLocks noChangeArrowheads="1" noChangeShapeType="1" noTextEdit="1"/>
          </p:cNvSpPr>
          <p:nvPr/>
        </p:nvSpPr>
        <p:spPr bwMode="auto">
          <a:xfrm>
            <a:off x="684213" y="4581525"/>
            <a:ext cx="7791450" cy="124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Желаю успехов в начинаниях!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8313" y="323850"/>
            <a:ext cx="8424862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600" b="1"/>
              <a:t>Цель.</a:t>
            </a:r>
            <a:r>
              <a:rPr lang="ru-RU" sz="3600"/>
              <a:t>  </a:t>
            </a:r>
          </a:p>
          <a:p>
            <a:pPr algn="just"/>
            <a:endParaRPr lang="ru-RU" sz="3600"/>
          </a:p>
          <a:p>
            <a:pPr algn="just"/>
            <a:r>
              <a:rPr lang="ru-RU" sz="3600"/>
              <a:t>Теоретически обосновать,</a:t>
            </a:r>
          </a:p>
          <a:p>
            <a:pPr algn="just"/>
            <a:r>
              <a:rPr lang="ru-RU" sz="3600"/>
              <a:t>систематизировать,</a:t>
            </a:r>
          </a:p>
          <a:p>
            <a:pPr algn="just"/>
            <a:r>
              <a:rPr lang="ru-RU" sz="3600"/>
              <a:t>разработать и апробировать</a:t>
            </a:r>
          </a:p>
          <a:p>
            <a:pPr algn="just"/>
            <a:r>
              <a:rPr lang="ru-RU" sz="3600"/>
              <a:t>коррекционно-развивающие приемы,</a:t>
            </a:r>
          </a:p>
          <a:p>
            <a:pPr algn="just"/>
            <a:r>
              <a:rPr lang="ru-RU" sz="3600"/>
              <a:t>направленные на преодоление</a:t>
            </a:r>
          </a:p>
          <a:p>
            <a:pPr algn="just"/>
            <a:r>
              <a:rPr lang="ru-RU" sz="3600"/>
              <a:t>лексико – грамматического</a:t>
            </a:r>
          </a:p>
          <a:p>
            <a:pPr algn="just"/>
            <a:r>
              <a:rPr lang="ru-RU" sz="3600"/>
              <a:t>недоразвития у дошкольников с ОНР</a:t>
            </a:r>
          </a:p>
          <a:p>
            <a:pPr algn="just"/>
            <a:r>
              <a:rPr lang="ru-RU" sz="3600"/>
              <a:t>путем развития пространственного</a:t>
            </a:r>
          </a:p>
          <a:p>
            <a:pPr algn="just"/>
            <a:r>
              <a:rPr lang="ru-RU" sz="3600"/>
              <a:t>гнозиса.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23850" y="1166813"/>
            <a:ext cx="8262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/>
              <a:t> </a:t>
            </a:r>
            <a:r>
              <a:rPr lang="ru-RU" sz="2000" b="1">
                <a:latin typeface="Times New Roman" pitchFamily="18" charset="0"/>
              </a:rPr>
              <a:t>1. Определить степень изученности проблемы в теории и практике логопедии. 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468313" y="538163"/>
            <a:ext cx="273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Задачи:</a:t>
            </a: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395288" y="1844675"/>
            <a:ext cx="82089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2. Выявить влияние сформированности пространственного гнозиса на развитие лексико-грамматических категорий у  дошкольников с ОНР. Подобрать методики исследования пространственного гнозиса для данной категории детей.</a:t>
            </a: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68313" y="3284538"/>
            <a:ext cx="83518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3. Теоретически обосновать, разработать содержание и приемы коррекционной работы с использованием элементов развития пространственного гнозиса, направленной на преодоление лексико-грамматического недоразвития у дошкольников с ОНР в соответствии с коррекционными, образовательными и воспитательными задачами программного обучения  и воспитания детей в детском саду компенсирующей направленности.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395288" y="5578475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4. Апробировать и оценить эффективность комплекса коррекционно – логопедических приемов и компьютерной игры.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827088" y="908050"/>
            <a:ext cx="7705725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Times New Roman" pitchFamily="18" charset="0"/>
              </a:rPr>
              <a:t>Гипотеза </a:t>
            </a:r>
          </a:p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	Эффективность коррекционно - логопедической работы существенно повысится, если процесс коррекции и развития пространственного гнозиса и лексико-грамматической стороны речи будут внедрены  новые приемы и компьютерная игра.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6705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4"/>
          <p:cNvSpPr txBox="1">
            <a:spLocks noChangeArrowheads="1"/>
          </p:cNvSpPr>
          <p:nvPr/>
        </p:nvSpPr>
        <p:spPr bwMode="auto">
          <a:xfrm>
            <a:off x="971550" y="188913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Альбом для обследования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23850" y="549275"/>
            <a:ext cx="8135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u="sng">
                <a:latin typeface="Times New Roman" pitchFamily="18" charset="0"/>
              </a:rPr>
              <a:t>Цель:</a:t>
            </a:r>
            <a:r>
              <a:rPr lang="ru-RU" sz="2400" b="1">
                <a:latin typeface="Times New Roman" pitchFamily="18" charset="0"/>
              </a:rPr>
              <a:t> выявить уровень  сформированности   	                   пространственного гнозиса у детей с ОНР дошкольного возраста , а именно</a:t>
            </a:r>
            <a:r>
              <a:rPr lang="ru-RU" sz="2400" b="1">
                <a:solidFill>
                  <a:srgbClr val="333399"/>
                </a:solidFill>
                <a:latin typeface="Times New Roman" pitchFamily="18" charset="0"/>
              </a:rPr>
              <a:t>:</a:t>
            </a:r>
            <a:endParaRPr lang="ru-RU" sz="24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95288" y="1700213"/>
            <a:ext cx="8424862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ru-RU" sz="2300" b="1"/>
              <a:t>умения ориентироваться в собственном теле</a:t>
            </a:r>
          </a:p>
          <a:p>
            <a:pPr marL="457200" indent="-457200"/>
            <a:r>
              <a:rPr lang="ru-RU" sz="2300" b="1"/>
              <a:t>      и в окружающем пространстве;</a:t>
            </a:r>
          </a:p>
          <a:p>
            <a:pPr marL="457200" indent="-457200">
              <a:buFontTx/>
              <a:buChar char="•"/>
            </a:pPr>
            <a:r>
              <a:rPr lang="ru-RU" sz="2300" b="1"/>
              <a:t>особенностей восприятия пространственных</a:t>
            </a:r>
          </a:p>
          <a:p>
            <a:pPr marL="457200" indent="-457200"/>
            <a:r>
              <a:rPr lang="ru-RU" sz="2300" b="1"/>
              <a:t>      признаков предметов (величины и формы): </a:t>
            </a:r>
          </a:p>
          <a:p>
            <a:pPr marL="457200" indent="-457200"/>
            <a:r>
              <a:rPr lang="ru-RU" sz="2300" b="1"/>
              <a:t>      их узнавание и воспроизведение в рисунках и </a:t>
            </a:r>
          </a:p>
          <a:p>
            <a:pPr marL="457200" indent="-457200"/>
            <a:r>
              <a:rPr lang="ru-RU" sz="2300" b="1"/>
              <a:t>      отраженной речи;</a:t>
            </a:r>
          </a:p>
          <a:p>
            <a:pPr marL="457200" indent="-457200">
              <a:buFontTx/>
              <a:buChar char="•"/>
            </a:pPr>
            <a:r>
              <a:rPr lang="ru-RU" sz="2300" b="1"/>
              <a:t>особенностей конструктивных способностей;</a:t>
            </a:r>
          </a:p>
          <a:p>
            <a:pPr marL="457200" indent="-457200">
              <a:buFontTx/>
              <a:buChar char="•"/>
            </a:pPr>
            <a:r>
              <a:rPr lang="ru-RU" sz="2300" b="1"/>
              <a:t>особенностей зрительно-пространственной       ориентировки;</a:t>
            </a:r>
          </a:p>
          <a:p>
            <a:pPr marL="457200" indent="-457200">
              <a:buFontTx/>
              <a:buChar char="•"/>
            </a:pPr>
            <a:r>
              <a:rPr lang="ru-RU" sz="2300" b="1"/>
              <a:t>особенностей понимания сложных логико-</a:t>
            </a:r>
          </a:p>
          <a:p>
            <a:pPr marL="457200" indent="-457200"/>
            <a:r>
              <a:rPr lang="ru-RU" sz="2300" b="1"/>
              <a:t>     грамматических конструкций;</a:t>
            </a:r>
          </a:p>
          <a:p>
            <a:pPr marL="457200" indent="-457200">
              <a:buFontTx/>
              <a:buChar char="•"/>
            </a:pPr>
            <a:r>
              <a:rPr lang="ru-RU" sz="2300" b="1"/>
              <a:t>умения применять лексико-грамматические категории пространственного значения в самостоятельной речи.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4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539750" y="476250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Протокол обследования пространственного гнозиса</a:t>
            </a:r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539750" y="1196975"/>
            <a:ext cx="820896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	Задания оцениваются по четырехбальной системе:</a:t>
            </a:r>
          </a:p>
          <a:p>
            <a:r>
              <a:rPr lang="ru-RU" sz="2400" b="1"/>
              <a:t>	4 балла - </a:t>
            </a:r>
            <a:r>
              <a:rPr lang="ru-RU" sz="2400"/>
              <a:t>задание выполняется быстро, самостоятельно, правильно.</a:t>
            </a:r>
          </a:p>
          <a:p>
            <a:r>
              <a:rPr lang="ru-RU" sz="2400" b="1"/>
              <a:t> 	3  балла</a:t>
            </a:r>
            <a:r>
              <a:rPr lang="ru-RU" sz="2400"/>
              <a:t> – с немногочисленными ошибками, ошибки исправляются самостоятельно.</a:t>
            </a:r>
          </a:p>
          <a:p>
            <a:r>
              <a:rPr lang="ru-RU" sz="2400"/>
              <a:t>	</a:t>
            </a:r>
            <a:r>
              <a:rPr lang="ru-RU" sz="2400" b="1"/>
              <a:t>2 балла</a:t>
            </a:r>
            <a:r>
              <a:rPr lang="ru-RU" sz="2400"/>
              <a:t> - задание выполняется не уверенно, не точно, с немногочисленными ошибками, с использованием помощи логопеда, ошибки исправляются с помощью. Задание выполняется частично.         	</a:t>
            </a:r>
          </a:p>
          <a:p>
            <a:r>
              <a:rPr lang="ru-RU" sz="2400"/>
              <a:t>	</a:t>
            </a:r>
            <a:r>
              <a:rPr lang="ru-RU" sz="2400" b="1"/>
              <a:t>1 балл</a:t>
            </a:r>
            <a:r>
              <a:rPr lang="ru-RU" sz="2400"/>
              <a:t> - задание не выполняется.</a:t>
            </a:r>
          </a:p>
        </p:txBody>
      </p:sp>
      <p:graphicFrame>
        <p:nvGraphicFramePr>
          <p:cNvPr id="8220" name="Group 28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229600" cy="5151120"/>
        </p:xfrm>
        <a:graphic>
          <a:graphicData uri="http://schemas.openxmlformats.org/drawingml/2006/table">
            <a:tbl>
              <a:tblPr/>
              <a:tblGrid>
                <a:gridCol w="1941512"/>
                <a:gridCol w="2794000"/>
                <a:gridCol w="928688"/>
                <a:gridCol w="2565400"/>
              </a:tblGrid>
              <a:tr h="23495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задания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выполнения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  <a:tab pos="877888" algn="ctr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	характер ошибок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302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Обследование ориентировки в схеме собственного тела.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Обследование умения выделять ведущую правую руку (для левого доминантного пулушария).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Оборудование: игрушка, карандаш, чистый лист бумаги, кукла, машинка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покажи правую руку;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покажи правой рукой игрушку;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возьми игрушку в правую руку, положи игрушку;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г) в какой руке ты держишь карандаш? (логопед вкладывает в правую руку ребенка карандаш), положи карандаш;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возьми в правую руку карандаш и нарисуй кружок.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щая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+,┴,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итог: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1, 2, 3,4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7" presetClass="exit" presetSubtype="4" fill="hold" nodeType="afterEffect">
                                  <p:stCondLst>
                                    <p:cond delay="73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8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5" grpId="0"/>
      <p:bldP spid="8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12" name="Group 92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050" cy="4525964"/>
        </p:xfrm>
        <a:graphic>
          <a:graphicData uri="http://schemas.openxmlformats.org/drawingml/2006/table">
            <a:tbl>
              <a:tblPr/>
              <a:tblGrid>
                <a:gridCol w="2746375"/>
                <a:gridCol w="1079500"/>
                <a:gridCol w="1081088"/>
                <a:gridCol w="1077912"/>
                <a:gridCol w="1079500"/>
                <a:gridCol w="1082675"/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баллов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Итоговая оценка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0547" name="Text Box 307"/>
          <p:cNvSpPr txBox="1">
            <a:spLocks noChangeArrowheads="1"/>
          </p:cNvSpPr>
          <p:nvPr/>
        </p:nvSpPr>
        <p:spPr bwMode="auto">
          <a:xfrm>
            <a:off x="611188" y="260350"/>
            <a:ext cx="8137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Итоговая таблица и график</a:t>
            </a:r>
          </a:p>
        </p:txBody>
      </p:sp>
      <p:graphicFrame>
        <p:nvGraphicFramePr>
          <p:cNvPr id="10549" name="Object 309"/>
          <p:cNvGraphicFramePr>
            <a:graphicFrameLocks noChangeAspect="1"/>
          </p:cNvGraphicFramePr>
          <p:nvPr>
            <p:ph sz="half" idx="2"/>
          </p:nvPr>
        </p:nvGraphicFramePr>
        <p:xfrm>
          <a:off x="1476375" y="1700213"/>
          <a:ext cx="6318250" cy="3825875"/>
        </p:xfrm>
        <a:graphic>
          <a:graphicData uri="http://schemas.openxmlformats.org/presentationml/2006/ole">
            <p:oleObj spid="_x0000_s1026" name="Диаграмма" r:id="rId3" imgW="5191114" imgH="3143285" progId="Excel.Chart.8">
              <p:embed/>
            </p:oleObj>
          </a:graphicData>
        </a:graphic>
      </p:graphicFrame>
      <p:sp>
        <p:nvSpPr>
          <p:cNvPr id="1101" name="Line 704"/>
          <p:cNvSpPr>
            <a:spLocks noChangeShapeType="1"/>
          </p:cNvSpPr>
          <p:nvPr/>
        </p:nvSpPr>
        <p:spPr bwMode="auto">
          <a:xfrm>
            <a:off x="1808163" y="-3540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6428" name="Group 2156"/>
          <p:cNvGraphicFramePr>
            <a:graphicFrameLocks noGrp="1"/>
          </p:cNvGraphicFramePr>
          <p:nvPr/>
        </p:nvGraphicFramePr>
        <p:xfrm>
          <a:off x="250825" y="404813"/>
          <a:ext cx="8642350" cy="5897880"/>
        </p:xfrm>
        <a:graphic>
          <a:graphicData uri="http://schemas.openxmlformats.org/drawingml/2006/table">
            <a:tbl>
              <a:tblPr/>
              <a:tblGrid>
                <a:gridCol w="295275"/>
                <a:gridCol w="1057275"/>
                <a:gridCol w="371475"/>
                <a:gridCol w="369888"/>
                <a:gridCol w="373062"/>
                <a:gridCol w="371475"/>
                <a:gridCol w="371475"/>
                <a:gridCol w="371475"/>
                <a:gridCol w="371475"/>
                <a:gridCol w="369888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533400"/>
                <a:gridCol w="814387"/>
              </a:tblGrid>
              <a:tr h="266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ребенка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 обследования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23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восприятие схемы собст­венного тела, выделение правой и левой руки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обозначение пространственных представления с точкой опоры «от себя»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восприятие отношений между предметами и их группами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простр. ориент. в объектах, которые находятся рядом с ребенком (развернуты на 180 градусов)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восприятие пространственных признаков предметов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ориентировка на плоскости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в речи предложно-падежных конструкций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сложных логико-грамматических конструкций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Слава 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Рома 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Филипп 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6429" name="Picture 21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333375"/>
            <a:ext cx="8785225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24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0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4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4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" grpId="0"/>
      <p:bldOleChart spid="105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33375"/>
            <a:ext cx="46736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1484313"/>
            <a:ext cx="46736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9161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250825" y="3789363"/>
          <a:ext cx="5076825" cy="2890837"/>
        </p:xfrm>
        <a:graphic>
          <a:graphicData uri="http://schemas.openxmlformats.org/presentationml/2006/ole">
            <p:oleObj spid="_x0000_s2050" name="Диаграмма" r:id="rId5" imgW="4667351" imgH="2657387" progId="Excel.Chart.8">
              <p:embed/>
            </p:oleObj>
          </a:graphicData>
        </a:graphic>
      </p:graphicFrame>
      <p:pic>
        <p:nvPicPr>
          <p:cNvPr id="4916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333375"/>
            <a:ext cx="4105275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5364163" y="260350"/>
            <a:ext cx="3529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Пространственное ориентирование</a:t>
            </a:r>
          </a:p>
        </p:txBody>
      </p:sp>
      <p:pic>
        <p:nvPicPr>
          <p:cNvPr id="49167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6100" y="1484313"/>
            <a:ext cx="457200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8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3429000"/>
            <a:ext cx="424815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967288" y="214313"/>
            <a:ext cx="41767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Использование в речи предложно-падежных конструкций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9161" grpId="0"/>
      <p:bldP spid="49166" grpId="0"/>
      <p:bldP spid="49166" grpId="1"/>
      <p:bldP spid="49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333399"/>
                </a:solidFill>
              </a:rPr>
              <a:t>ВЫВОД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24075" y="1557338"/>
            <a:ext cx="475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8351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РАЗВИТИЕ ПРОСТРАНСТВЕННОГО ГНОЗИСА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572000" y="1341438"/>
            <a:ext cx="0" cy="7191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79388" y="2060575"/>
            <a:ext cx="30241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333399"/>
                </a:solidFill>
              </a:rPr>
              <a:t>РАЗВИТИЕ лексико-грамматической стороны речи</a:t>
            </a:r>
            <a:r>
              <a:rPr lang="ru-RU" sz="240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339975" y="1341438"/>
            <a:ext cx="647700" cy="7191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132138" y="2060575"/>
            <a:ext cx="31686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333399"/>
                </a:solidFill>
              </a:rPr>
              <a:t>РАЗВИТИЕ познавательной, мыслительной деятельности 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300788" y="2060575"/>
            <a:ext cx="25193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333399"/>
                </a:solidFill>
              </a:rPr>
              <a:t>РАЗВИТИЕ внимания, памяти, восприятия</a:t>
            </a:r>
            <a:r>
              <a:rPr lang="ru-RU"/>
              <a:t> 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084888" y="1341438"/>
            <a:ext cx="647700" cy="647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AutoShape 12"/>
          <p:cNvSpPr>
            <a:spLocks/>
          </p:cNvSpPr>
          <p:nvPr/>
        </p:nvSpPr>
        <p:spPr bwMode="auto">
          <a:xfrm rot="-5400000">
            <a:off x="4715669" y="261144"/>
            <a:ext cx="396875" cy="7021513"/>
          </a:xfrm>
          <a:prstGeom prst="leftBrace">
            <a:avLst>
              <a:gd name="adj1" fmla="val 147433"/>
              <a:gd name="adj2" fmla="val 4900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900113" y="3933825"/>
            <a:ext cx="7850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333399"/>
                </a:solidFill>
              </a:rPr>
              <a:t>Более высокий уровень речевого развития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55650" y="4724400"/>
            <a:ext cx="79930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333399"/>
                </a:solidFill>
              </a:rPr>
              <a:t>ВЫСОКИЙ уровень подготовки детей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333399"/>
                </a:solidFill>
              </a:rPr>
              <a:t>к поступлению в школу 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932363" y="4365625"/>
            <a:ext cx="0" cy="3603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23850" y="5661025"/>
            <a:ext cx="8424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Влияет на развитие самосознания, социокультурных навыков, личности ребенка в целом</a:t>
            </a:r>
            <a:r>
              <a:rPr lang="ru-RU" sz="2400"/>
              <a:t> </a:t>
            </a:r>
          </a:p>
        </p:txBody>
      </p:sp>
      <p:sp>
        <p:nvSpPr>
          <p:cNvPr id="19473" name="Line 15"/>
          <p:cNvSpPr>
            <a:spLocks noChangeShapeType="1"/>
          </p:cNvSpPr>
          <p:nvPr/>
        </p:nvSpPr>
        <p:spPr bwMode="auto">
          <a:xfrm>
            <a:off x="4932363" y="5373688"/>
            <a:ext cx="0" cy="3603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621</Words>
  <Application>Microsoft Office PowerPoint</Application>
  <PresentationFormat>Экран (4:3)</PresentationFormat>
  <Paragraphs>220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Arno Pro</vt:lpstr>
      <vt:lpstr>Times New Roman</vt:lpstr>
      <vt:lpstr>Symbol</vt:lpstr>
      <vt:lpstr>Оформление по умолчанию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ВЫВОД</vt:lpstr>
      <vt:lpstr>Слайд 10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Admin</cp:lastModifiedBy>
  <cp:revision>26</cp:revision>
  <dcterms:created xsi:type="dcterms:W3CDTF">2009-11-30T17:17:55Z</dcterms:created>
  <dcterms:modified xsi:type="dcterms:W3CDTF">2013-09-09T20:39:10Z</dcterms:modified>
</cp:coreProperties>
</file>