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30"/>
  </p:handoutMasterIdLst>
  <p:sldIdLst>
    <p:sldId id="258" r:id="rId2"/>
    <p:sldId id="259" r:id="rId3"/>
    <p:sldId id="274" r:id="rId4"/>
    <p:sldId id="275" r:id="rId5"/>
    <p:sldId id="276" r:id="rId6"/>
    <p:sldId id="309" r:id="rId7"/>
    <p:sldId id="305" r:id="rId8"/>
    <p:sldId id="306" r:id="rId9"/>
    <p:sldId id="307" r:id="rId10"/>
    <p:sldId id="287" r:id="rId11"/>
    <p:sldId id="288" r:id="rId12"/>
    <p:sldId id="299" r:id="rId13"/>
    <p:sldId id="301" r:id="rId14"/>
    <p:sldId id="261" r:id="rId15"/>
    <p:sldId id="262" r:id="rId16"/>
    <p:sldId id="263" r:id="rId17"/>
    <p:sldId id="265" r:id="rId18"/>
    <p:sldId id="264" r:id="rId19"/>
    <p:sldId id="266" r:id="rId20"/>
    <p:sldId id="268" r:id="rId21"/>
    <p:sldId id="295" r:id="rId22"/>
    <p:sldId id="296" r:id="rId23"/>
    <p:sldId id="293" r:id="rId24"/>
    <p:sldId id="297" r:id="rId25"/>
    <p:sldId id="269" r:id="rId26"/>
    <p:sldId id="311" r:id="rId27"/>
    <p:sldId id="290" r:id="rId28"/>
    <p:sldId id="29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31F63"/>
    <a:srgbClr val="3C1C66"/>
    <a:srgbClr val="2D225C"/>
    <a:srgbClr val="372971"/>
    <a:srgbClr val="40284E"/>
    <a:srgbClr val="CEB966"/>
    <a:srgbClr val="6849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3837" autoAdjust="0"/>
  </p:normalViewPr>
  <p:slideViewPr>
    <p:cSldViewPr>
      <p:cViewPr varScale="1">
        <p:scale>
          <a:sx n="80" d="100"/>
          <a:sy n="80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614B4-E512-4145-9800-39213EC5EEEE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7F382-E85B-4933-B38E-4BF070D6B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A502-26FD-47E9-A9CE-EBC9E676556F}" type="datetimeFigureOut">
              <a:rPr lang="ru-RU"/>
              <a:pPr>
                <a:defRPr/>
              </a:pPr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A95A-3A11-4072-A044-0981426D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27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C149F4-5C20-4BAC-AE92-2919ED09D443}" type="datetimeFigureOut">
              <a:rPr lang="ru-RU"/>
              <a:pPr>
                <a:defRPr/>
              </a:pPr>
              <a:t>12.11.2011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EC5340-6914-4F18-9A2A-2C1F50C11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ransition spd="med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.edu.ru/" TargetMode="External"/><Relationship Id="rId7" Type="http://schemas.openxmlformats.org/officeDocument/2006/relationships/hyperlink" Target="http://www.ivalex.vistcom.ru/doc.htm" TargetMode="External"/><Relationship Id="rId2" Type="http://schemas.openxmlformats.org/officeDocument/2006/relationships/hyperlink" Target="http://www.beautiful-all.nm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dcommunity.ru/" TargetMode="External"/><Relationship Id="rId5" Type="http://schemas.openxmlformats.org/officeDocument/2006/relationships/hyperlink" Target="http://nachalka.info/games" TargetMode="External"/><Relationship Id="rId4" Type="http://schemas.openxmlformats.org/officeDocument/2006/relationships/hyperlink" Target="http://bigcamagan2.narod.ru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on.gov.ru/pro/pnpo/reg/" TargetMode="External"/><Relationship Id="rId13" Type="http://schemas.openxmlformats.org/officeDocument/2006/relationships/hyperlink" Target="http://mon.gov.ru/pro/pnpo/bsh/" TargetMode="External"/><Relationship Id="rId3" Type="http://schemas.openxmlformats.org/officeDocument/2006/relationships/hyperlink" Target="http://mon.gov.ru/pro/pnpo/nspo/" TargetMode="External"/><Relationship Id="rId7" Type="http://schemas.openxmlformats.org/officeDocument/2006/relationships/hyperlink" Target="http://mon.gov.ru/pro/pnpo/avt/" TargetMode="External"/><Relationship Id="rId12" Type="http://schemas.openxmlformats.org/officeDocument/2006/relationships/hyperlink" Target="http://mon.gov.ru/pro/pnpo/fed/" TargetMode="External"/><Relationship Id="rId2" Type="http://schemas.openxmlformats.org/officeDocument/2006/relationships/hyperlink" Target="http://mon.gov.ru/pro/pnpo/sh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on.gov.ru/pro/pnpo/obor/" TargetMode="External"/><Relationship Id="rId11" Type="http://schemas.openxmlformats.org/officeDocument/2006/relationships/hyperlink" Target="http://mon.gov.ru/pro/pnpo/tal/" TargetMode="External"/><Relationship Id="rId5" Type="http://schemas.openxmlformats.org/officeDocument/2006/relationships/hyperlink" Target="http://mon.gov.ru/pro/pnpo/int/" TargetMode="External"/><Relationship Id="rId15" Type="http://schemas.openxmlformats.org/officeDocument/2006/relationships/hyperlink" Target="http://mon.gov.ru/pro/pnpo/kont/" TargetMode="External"/><Relationship Id="rId10" Type="http://schemas.openxmlformats.org/officeDocument/2006/relationships/hyperlink" Target="http://mon.gov.ru/pro/pnpo/uch/" TargetMode="External"/><Relationship Id="rId4" Type="http://schemas.openxmlformats.org/officeDocument/2006/relationships/hyperlink" Target="http://mon.gov.ru/pro/pnpo/vuz/" TargetMode="External"/><Relationship Id="rId9" Type="http://schemas.openxmlformats.org/officeDocument/2006/relationships/hyperlink" Target="http://mon.gov.ru/pro/pnpo/ruk/" TargetMode="External"/><Relationship Id="rId14" Type="http://schemas.openxmlformats.org/officeDocument/2006/relationships/hyperlink" Target="http://mon.gov.ru/pro/pnpo/pi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portal/sites/res_page.htm" TargetMode="External"/><Relationship Id="rId2" Type="http://schemas.openxmlformats.org/officeDocument/2006/relationships/hyperlink" Target="http://mon.gov.ru/pro/pnpo/int/spisok.ra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1268760"/>
            <a:ext cx="7772400" cy="3168351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700" i="1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Использование информационно-коммуникационной технологии в работе с детьми дошкольного возраста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651500" y="5157788"/>
            <a:ext cx="3313113" cy="136683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</a:rPr>
              <a:t>Крутова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 Раиса Александровна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Старший воспитатель 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ГДОУ детский сад 120 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Выборгский район </a:t>
            </a:r>
            <a:endParaRPr lang="ru-RU" sz="1600" dirty="0" smtClean="0">
              <a:solidFill>
                <a:schemeClr val="bg1"/>
              </a:solidFill>
              <a:latin typeface="Arial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Санкт-Петербург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-706438"/>
            <a:ext cx="8229600" cy="7064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z="37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Приоритетной задачей национального проекта «Образование» является информатизация образовательного пространства, которое включает в себя оснащение современной техникой, позволяющей в полной мере реализовывать информационно-коммуникационные технологии обучения. Век «картинок» должен уходить в прошлое. Современным детям нужно новое, яркое, динамичное. И это – ИКТ.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i="1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Средства ИКТ используемые в детском саду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Фотоаппарат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Видеокамера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Магнитофон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Телевизор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Видеомагнитофон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Интерактивная доска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Компьютер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Мультимедийный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проектор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54752" cy="692696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   </a:t>
            </a:r>
            <a:r>
              <a:rPr lang="ru-RU" sz="2800" dirty="0" smtClean="0">
                <a:solidFill>
                  <a:srgbClr val="000066"/>
                </a:solidFill>
              </a:rPr>
              <a:t>Использование ИКТ в работе воспитателя 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820472" cy="5904656"/>
          </a:xfrm>
        </p:spPr>
        <p:txBody>
          <a:bodyPr/>
          <a:lstStyle/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1. Подбор иллюстративного материала к непосредственно образовательной деятельности и для оформления стендов  группы, кабинетов .</a:t>
            </a:r>
          </a:p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2. Подбор дополнительного познавательного материала, знакомство  со сценариями праздников и других мероприятий.</a:t>
            </a:r>
          </a:p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3. Обмен опытом, знакомство с периодикой, наработками других педагогов России и зарубежья.</a:t>
            </a:r>
          </a:p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4. Оформление групповой документации, отчетов. Компьютер позволит не писать отчеты и анализы каждый раз, а достаточно набрать один раз схему и в дальнейшем только вносить необходимые изменения.</a:t>
            </a:r>
          </a:p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5.Создание презентаций в программе </a:t>
            </a:r>
            <a:r>
              <a:rPr lang="ru-RU" sz="1800" dirty="0" err="1" smtClean="0">
                <a:solidFill>
                  <a:schemeClr val="bg1"/>
                </a:solidFill>
              </a:rPr>
              <a:t>РowerРoint</a:t>
            </a:r>
            <a:r>
              <a:rPr lang="ru-RU" sz="1800" dirty="0" smtClean="0">
                <a:solidFill>
                  <a:schemeClr val="bg1"/>
                </a:solidFill>
              </a:rPr>
              <a:t>  для повышения эффективности образовательной деятельности с детьми.</a:t>
            </a:r>
          </a:p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6. На родительских собраниях – презентации разных видов детской деятельности.</a:t>
            </a:r>
          </a:p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7. Консультации специалистов для родителей.</a:t>
            </a:r>
          </a:p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8.</a:t>
            </a:r>
            <a:r>
              <a:rPr lang="en-US" sz="1800" dirty="0" smtClean="0">
                <a:solidFill>
                  <a:schemeClr val="bg1"/>
                </a:solidFill>
              </a:rPr>
              <a:t>E-mail </a:t>
            </a:r>
            <a:r>
              <a:rPr lang="ru-RU" sz="1800" dirty="0" smtClean="0">
                <a:solidFill>
                  <a:schemeClr val="bg1"/>
                </a:solidFill>
              </a:rPr>
              <a:t> сообщения родителям о проведении  родительских собраний  и других мероприятиях проводимых в группе и детском саду.</a:t>
            </a:r>
          </a:p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9. Дистанционное обучение.</a:t>
            </a:r>
          </a:p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10.Взаимодействие с родителями часто болеющих детей.</a:t>
            </a:r>
          </a:p>
          <a:p>
            <a:pPr marL="73025" eaLnBrk="1" hangingPunct="1"/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  <a:p>
            <a:pPr marL="73025" eaLnBrk="1" hangingPunct="1"/>
            <a:endParaRPr lang="ru-RU" sz="1800" dirty="0" smtClean="0"/>
          </a:p>
          <a:p>
            <a:pPr marL="73025" eaLnBrk="1" hangingPunct="1"/>
            <a:endParaRPr lang="ru-RU" sz="1800" dirty="0" smtClean="0"/>
          </a:p>
          <a:p>
            <a:pPr marL="73025" eaLnBrk="1" hangingPunct="1"/>
            <a:r>
              <a:rPr lang="ru-RU" sz="1800" dirty="0" smtClean="0"/>
              <a:t> </a:t>
            </a:r>
          </a:p>
          <a:p>
            <a:pPr marL="73025" eaLnBrk="1" hangingPunct="1"/>
            <a:endParaRPr lang="ru-RU" sz="1800" dirty="0" smtClean="0"/>
          </a:p>
          <a:p>
            <a:pPr marL="73025" eaLnBrk="1" hangingPunct="1"/>
            <a:endParaRPr lang="ru-RU" sz="1800" dirty="0" smtClean="0"/>
          </a:p>
          <a:p>
            <a:pPr marL="73025" eaLnBrk="1" hangingPunct="1"/>
            <a:endParaRPr lang="ru-RU" dirty="0" smtClean="0"/>
          </a:p>
          <a:p>
            <a:pPr marL="73025" eaLnBrk="1" hangingPunct="1"/>
            <a:endParaRPr lang="ru-RU" dirty="0" smtClean="0"/>
          </a:p>
          <a:p>
            <a:pPr marL="73025" eaLnBrk="1" hangingPunct="1"/>
            <a:r>
              <a:rPr lang="ru-RU" dirty="0" smtClean="0"/>
              <a:t> </a:t>
            </a:r>
          </a:p>
          <a:p>
            <a:pPr marL="73025" eaLnBrk="1" hangingPunct="1"/>
            <a:endParaRPr lang="ru-RU" dirty="0" smtClean="0"/>
          </a:p>
          <a:p>
            <a:pPr marL="73025" eaLnBrk="1" hangingPunct="1"/>
            <a:endParaRPr lang="ru-RU" dirty="0" smtClean="0"/>
          </a:p>
          <a:p>
            <a:pPr marL="73025" eaLnBrk="1" hangingPunct="1"/>
            <a:r>
              <a:rPr lang="ru-RU" dirty="0" smtClean="0"/>
              <a:t> 	</a:t>
            </a:r>
          </a:p>
          <a:p>
            <a:pPr marL="73025" eaLnBrk="1" hangingPunct="1"/>
            <a:r>
              <a:rPr lang="ru-RU" dirty="0" smtClean="0"/>
              <a:t> </a:t>
            </a:r>
          </a:p>
          <a:p>
            <a:pPr marL="73025" eaLnBrk="1" hangingPunct="1"/>
            <a:endParaRPr lang="ru-RU" dirty="0" smtClean="0"/>
          </a:p>
          <a:p>
            <a:pPr marL="73025" eaLnBrk="1" hangingPunct="1"/>
            <a:endParaRPr lang="ru-RU" dirty="0" smtClean="0"/>
          </a:p>
          <a:p>
            <a:pPr marL="73025" eaLnBrk="1" hangingPunct="1"/>
            <a:r>
              <a:rPr lang="ru-RU" dirty="0" smtClean="0"/>
              <a:t> </a:t>
            </a:r>
          </a:p>
          <a:p>
            <a:pPr marL="73025" eaLnBrk="1" hangingPunct="1"/>
            <a:endParaRPr lang="ru-RU" dirty="0" smtClean="0"/>
          </a:p>
          <a:p>
            <a:pPr marL="73025" eaLnBrk="1" hangingPunct="1"/>
            <a:endParaRPr lang="ru-RU" dirty="0" smtClean="0"/>
          </a:p>
          <a:p>
            <a:pPr marL="73025" eaLnBrk="1" hangingPunct="1"/>
            <a:endParaRPr lang="ru-RU" dirty="0" smtClean="0"/>
          </a:p>
          <a:p>
            <a:pPr marL="73025" eaLnBrk="1" hangingPunct="1"/>
            <a:r>
              <a:rPr lang="ru-RU" dirty="0" smtClean="0"/>
              <a:t> </a:t>
            </a:r>
          </a:p>
          <a:p>
            <a:pPr marL="73025" eaLnBrk="1" hangingPunct="1"/>
            <a:endParaRPr lang="ru-RU" dirty="0" smtClean="0"/>
          </a:p>
          <a:p>
            <a:pPr marL="73025" eaLnBrk="1" hangingPunct="1"/>
            <a:endParaRPr lang="ru-RU" dirty="0" smtClean="0"/>
          </a:p>
          <a:p>
            <a:pPr marL="73025" eaLnBrk="1" hangingPunct="1"/>
            <a:r>
              <a:rPr lang="ru-RU" dirty="0" smtClean="0"/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  </a:t>
            </a:r>
            <a:r>
              <a:rPr lang="ru-RU" sz="2800" i="1" dirty="0" smtClean="0">
                <a:solidFill>
                  <a:srgbClr val="000066"/>
                </a:solidFill>
              </a:rPr>
              <a:t>Требования к компьютерным программам ДОУ</a:t>
            </a:r>
            <a:endParaRPr lang="ru-RU" sz="2800" i="1" dirty="0">
              <a:solidFill>
                <a:srgbClr val="000066"/>
              </a:solidFill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     Исследовательский характер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Легкость для самостоятельной работы детей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Развитие широкого спектра навыков и представлений у детей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Возрастное соответствие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Занимательность</a:t>
            </a:r>
          </a:p>
          <a:p>
            <a:r>
              <a:rPr lang="ru-RU" sz="2800" b="1" i="1" dirty="0">
                <a:solidFill>
                  <a:srgbClr val="000066"/>
                </a:solidFill>
              </a:rPr>
              <a:t> </a:t>
            </a:r>
            <a:r>
              <a:rPr lang="ru-RU" sz="2800" b="1" i="1" dirty="0" smtClean="0">
                <a:solidFill>
                  <a:srgbClr val="000066"/>
                </a:solidFill>
              </a:rPr>
              <a:t>                    Классификация программ: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Развитие воображения, мышления, памяти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Говорящие словари иностранных языков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Простейшие графические редакторы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Игры-путешествия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Обучение чтению, математике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Использование </a:t>
            </a:r>
            <a:r>
              <a:rPr lang="ru-RU" b="1" dirty="0" err="1" smtClean="0">
                <a:solidFill>
                  <a:schemeClr val="bg1"/>
                </a:solidFill>
              </a:rPr>
              <a:t>мультимедийных</a:t>
            </a:r>
            <a:r>
              <a:rPr lang="ru-RU" b="1" dirty="0" smtClean="0">
                <a:solidFill>
                  <a:schemeClr val="bg1"/>
                </a:solidFill>
              </a:rPr>
              <a:t> презентаций</a:t>
            </a:r>
          </a:p>
          <a:p>
            <a:r>
              <a:rPr lang="ru-RU" b="1" dirty="0" smtClean="0"/>
              <a:t>                               </a:t>
            </a:r>
          </a:p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              Ошибки при использовании ИКТ: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                 Недостаточная методическая подготовленность педагога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                 Неправильное определение дидактической роли и места ИКТ в        непосредственно образовательной  деятельности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                 Бесплановость, случайность применения ИКТ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                 Перегруженность непосредственно образовательной             деятельности демонстрацией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25" y="-44450"/>
            <a:ext cx="92551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0066"/>
                </a:solidFill>
              </a:rPr>
              <a:t>Уроки математики для дошкольников</a:t>
            </a:r>
            <a:endParaRPr lang="ru-RU" sz="2800" i="1" dirty="0">
              <a:solidFill>
                <a:srgbClr val="000066"/>
              </a:solidFill>
            </a:endParaRPr>
          </a:p>
        </p:txBody>
      </p:sp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0" y="692150"/>
            <a:ext cx="9144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Диск "Уроки математики для дошкольников" поможет родителям и специалистам в игровой форме обучить счету и развить логико-математические способности у детей старшего дошкольного возраста (5-7 лет).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Диск содержит 120 разнообразных заданий, разбитых на 20 уроков (по 6 упражнений в каждом уроке). Обращаем ваше внимание на то, что заниматься по диску ребенок должен вместе со взрослым наставником, который будет помогать ему разбираться с инструкциями и контролировать выполнение упражнений.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Задания на диске представлены в порядке возрастания их сложности. Каждое упражнение сопровождается подробной инструкцией и рекомендациями для родителей.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Задания диска озвучены, поэтому желательно использовать звуковую систему вашего компьютера при работе с диском.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Ниже приводится краткое описание некоторых типов заданий, содержащихся на диске.</a:t>
            </a:r>
          </a:p>
          <a:p>
            <a:endParaRPr lang="ru-RU" sz="2400" dirty="0">
              <a:latin typeface="Times New Roman" pitchFamily="18" charset="0"/>
            </a:endParaRPr>
          </a:p>
          <a:p>
            <a:endParaRPr lang="ru-RU" sz="2000" dirty="0">
              <a:latin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0066"/>
                </a:solidFill>
              </a:rPr>
              <a:t>Описание некоторых типов методик   </a:t>
            </a:r>
            <a:endParaRPr lang="ru-RU" i="1" dirty="0">
              <a:solidFill>
                <a:srgbClr val="000066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2089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0066"/>
                </a:solidFill>
              </a:rPr>
              <a:t>Упражнение «Логическая задачка»</a:t>
            </a:r>
            <a:endParaRPr lang="ru-RU" i="1" dirty="0">
              <a:solidFill>
                <a:srgbClr val="00006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31975"/>
            <a:ext cx="80645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0066"/>
                </a:solidFill>
              </a:rPr>
              <a:t>Упражнение «Реши математическую задачку»</a:t>
            </a:r>
            <a:endParaRPr lang="ru-RU" i="1" dirty="0">
              <a:solidFill>
                <a:srgbClr val="000066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79930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раиса\Desktop\картинка компьютер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66960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0" y="260350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Стоимость диска - 250 рублей. Почтовая доставка по России бесплатная. Диски пересылаются в специальной картонной упаковке, защищающей их от механических повреждений. Чтобы приобрести диск, необходимо заполнить форму заявки, после чего мы Вам вышлем по электронной почте квитанцию для оплаты заказа.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Подробную информацию можно получить по телефону </a:t>
            </a:r>
            <a:r>
              <a:rPr lang="en-US" sz="36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(499) 922-33-25</a:t>
            </a:r>
            <a:r>
              <a:rPr lang="en-US" sz="36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или</a:t>
            </a:r>
            <a:r>
              <a:rPr lang="en-US" sz="36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по </a:t>
            </a:r>
            <a:r>
              <a:rPr lang="en-US" sz="3600" dirty="0">
                <a:solidFill>
                  <a:schemeClr val="bg1"/>
                </a:solidFill>
                <a:latin typeface="Book Antiqua" pitchFamily="18" charset="0"/>
              </a:rPr>
              <a:t>                e-mail@mospsy.ru</a:t>
            </a:r>
            <a:endParaRPr lang="ru-RU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600200" y="2348880"/>
            <a:ext cx="7086600" cy="1589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603448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i="1" dirty="0" err="1" smtClean="0">
                <a:solidFill>
                  <a:srgbClr val="000066"/>
                </a:solidFill>
              </a:rPr>
              <a:t>Лунтик</a:t>
            </a:r>
            <a:r>
              <a:rPr lang="ru-RU" sz="2400" b="1" i="1" dirty="0" smtClean="0">
                <a:solidFill>
                  <a:srgbClr val="000066"/>
                </a:solidFill>
              </a:rPr>
              <a:t>: Математика для малышей</a:t>
            </a:r>
            <a:r>
              <a:rPr lang="ru-RU" sz="2400" dirty="0" smtClean="0">
                <a:solidFill>
                  <a:srgbClr val="000066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Подарочное издание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Детская обучающая игра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Компьютерная игра (2009)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Проект серии "</a:t>
            </a:r>
            <a:r>
              <a:rPr lang="ru-RU" sz="2400" dirty="0" err="1" smtClean="0">
                <a:solidFill>
                  <a:schemeClr val="bg1"/>
                </a:solidFill>
              </a:rPr>
              <a:t>Лунтик</a:t>
            </a:r>
            <a:r>
              <a:rPr lang="ru-RU" sz="2400" dirty="0" smtClean="0">
                <a:solidFill>
                  <a:schemeClr val="bg1"/>
                </a:solidFill>
              </a:rPr>
              <a:t>. Подготовка к школе 5-7 лет", в которую вошли пять обучающих игр для дошкольников и первоклассников. Путешествуя по чудесному сказочному миру вместе с </a:t>
            </a:r>
            <a:r>
              <a:rPr lang="ru-RU" sz="2400" dirty="0" err="1" smtClean="0">
                <a:solidFill>
                  <a:schemeClr val="bg1"/>
                </a:solidFill>
              </a:rPr>
              <a:t>Лунтиком</a:t>
            </a:r>
            <a:r>
              <a:rPr lang="ru-RU" sz="2400" dirty="0" smtClean="0">
                <a:solidFill>
                  <a:schemeClr val="bg1"/>
                </a:solidFill>
              </a:rPr>
              <a:t> и его друзьями, маленькие игроки научатся выполнять основные  математические действия.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6490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i="1" dirty="0" smtClean="0">
                <a:solidFill>
                  <a:srgbClr val="000066"/>
                </a:solidFill>
              </a:rPr>
              <a:t>Уроки тетушки Совы. Арифметика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Обучающая детская игра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Компьютерная игра (2011)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"Арифметика-малышка" - новая компьютерная мультипликационная обучающая игра для малышей от трех до семи лет, в которой тетушка Сова и ее пушистые помощники, котики Яша и </a:t>
            </a:r>
            <a:r>
              <a:rPr lang="ru-RU" sz="2400" dirty="0" err="1" smtClean="0">
                <a:solidFill>
                  <a:schemeClr val="bg1"/>
                </a:solidFill>
              </a:rPr>
              <a:t>Кеся</a:t>
            </a:r>
            <a:r>
              <a:rPr lang="ru-RU" sz="2400" dirty="0" smtClean="0">
                <a:solidFill>
                  <a:schemeClr val="bg1"/>
                </a:solidFill>
              </a:rPr>
              <a:t>, кошечка Сима и собачка Буля помогут ребятам узнать цифры, знаки.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531440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  </a:t>
            </a:r>
          </a:p>
          <a:p>
            <a:r>
              <a:rPr lang="ru-RU" dirty="0" smtClean="0"/>
              <a:t> </a:t>
            </a:r>
          </a:p>
          <a:p>
            <a:r>
              <a:rPr lang="ru-RU" sz="2400" b="1" i="1" dirty="0" smtClean="0">
                <a:solidFill>
                  <a:srgbClr val="000066"/>
                </a:solidFill>
              </a:rPr>
              <a:t>Готовимся к школе. Математика для самых маленьких </a:t>
            </a:r>
            <a:r>
              <a:rPr lang="ru-RU" sz="2400" dirty="0" smtClean="0">
                <a:solidFill>
                  <a:schemeClr val="bg1"/>
                </a:solidFill>
              </a:rPr>
              <a:t>(Интерактивный DVD)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Развивающая детская игра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Компьютерная игра (2008)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Раз, два, три, четыре, пять - вместе учимся считать! "</a:t>
            </a:r>
            <a:r>
              <a:rPr lang="ru-RU" sz="2400" dirty="0" err="1" smtClean="0">
                <a:solidFill>
                  <a:schemeClr val="bg1"/>
                </a:solidFill>
              </a:rPr>
              <a:t>Cколько</a:t>
            </a:r>
            <a:r>
              <a:rPr lang="ru-RU" sz="2400" dirty="0" smtClean="0">
                <a:solidFill>
                  <a:schemeClr val="bg1"/>
                </a:solidFill>
              </a:rPr>
              <a:t> пальцев на руках и ногах, сколько звезд на небе, сколько лап у кошки?.." - задумался однажды любознательный Зайчик и решил, что обязательно выучит цифры и научится считать.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7687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sz="2400" b="1" i="1" dirty="0" smtClean="0">
                <a:solidFill>
                  <a:srgbClr val="000066"/>
                </a:solidFill>
              </a:rPr>
              <a:t>Учим цифры (Интерактивный DVD) (DVD-BOX)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Обучающая программа для детей старше 5 лет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Компьютерная игра (2007)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Познавательный и увлекательный мультипликационный фильм, снятый в лучших традициях советской школы мультипликации, познакомит ребенка с цифрами и научит складывать и вычитать. Веселые сказочные звери - заяц, филин и другие - предложат ребятам закрепить свои знания и получить новые.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449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i="1" dirty="0" err="1" smtClean="0">
                <a:solidFill>
                  <a:srgbClr val="000066"/>
                </a:solidFill>
              </a:rPr>
              <a:t>Смешарики</a:t>
            </a:r>
            <a:r>
              <a:rPr lang="ru-RU" sz="2400" b="1" i="1" dirty="0" smtClean="0">
                <a:solidFill>
                  <a:srgbClr val="000066"/>
                </a:solidFill>
              </a:rPr>
              <a:t>: Считаем со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Смешариками</a:t>
            </a:r>
            <a:r>
              <a:rPr lang="ru-RU" sz="2400" b="1" i="1" dirty="0" smtClean="0">
                <a:solidFill>
                  <a:srgbClr val="000066"/>
                </a:solidFill>
              </a:rPr>
              <a:t> (DVD-ROM)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Интерактивная игра-энциклопедия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Компьютерная игра (2010)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Новое издание "Считаем со </a:t>
            </a:r>
            <a:r>
              <a:rPr lang="ru-RU" sz="2400" dirty="0" err="1" smtClean="0">
                <a:solidFill>
                  <a:schemeClr val="bg1"/>
                </a:solidFill>
              </a:rPr>
              <a:t>Смешариками</a:t>
            </a:r>
            <a:r>
              <a:rPr lang="ru-RU" sz="2400" dirty="0" smtClean="0">
                <a:solidFill>
                  <a:schemeClr val="bg1"/>
                </a:solidFill>
              </a:rPr>
              <a:t>" на DVD - специально для будущих первоклашек! Увлекательные игры, любимые персонажи и тщательно разработанная методика делают его отличным пособием для подготовки к школе! Математика - удивительная наука. ...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	  </a:t>
            </a:r>
          </a:p>
          <a:p>
            <a:r>
              <a:rPr lang="ru-RU" sz="2400" b="1" i="1" dirty="0" smtClean="0">
                <a:solidFill>
                  <a:srgbClr val="000066"/>
                </a:solidFill>
              </a:rPr>
              <a:t>Скоро в школу. Веселая математика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Обучающая программа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Компьютерная программа (2010)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Обучение ребенка математике - одна из самых ответственных задач для родителей и педагогов. Как сделать так, чтобы сложный предмет был не только понятным, но и любимым? Чтобы примеры решались на лету, а трудные задачки вызывали не ступор, а спортивный азарт ...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	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5051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        </a:t>
            </a:r>
            <a:r>
              <a:rPr lang="ru-RU" sz="2400" b="1" i="1" dirty="0" smtClean="0">
                <a:solidFill>
                  <a:srgbClr val="000066"/>
                </a:solidFill>
              </a:rPr>
              <a:t>Скоро в школу </a:t>
            </a:r>
          </a:p>
          <a:p>
            <a:r>
              <a:rPr lang="ru-RU" sz="2400" b="1" i="1" dirty="0" smtClean="0">
                <a:solidFill>
                  <a:srgbClr val="000066"/>
                </a:solidFill>
              </a:rPr>
              <a:t>                                     Учимся считать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Обучающая программа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Компьютерная программа (2009)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Научить малыша считать как можно раньше, да еще и играя - вполне возможно! Озорная арифметика в стихах "Учимся считать" поможет без труда выучить цифры, а упражнения с яркими картинками сделают занятия веселыми и увлекательными.  </a:t>
            </a:r>
          </a:p>
          <a:p>
            <a:r>
              <a:rPr lang="ru-RU" sz="2400" dirty="0" smtClean="0"/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раиса\Desktop\Компью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i="1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Возможности использования электронных образовательных ресурсов в детском саду </a:t>
            </a:r>
            <a:r>
              <a:rPr lang="ru-RU" sz="3700" i="1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4784"/>
            <a:ext cx="8507288" cy="4823941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Полезные интернет ресурсы:</a:t>
            </a:r>
            <a:r>
              <a:rPr lang="ru-RU" sz="2400" dirty="0" smtClean="0">
                <a:latin typeface="Times New Roman" pitchFamily="18" charset="0"/>
              </a:rPr>
              <a:t>  </a:t>
            </a: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Всё для детского сада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Детский журнал</a:t>
            </a:r>
            <a:r>
              <a:rPr lang="ru-RU" sz="2400" dirty="0" smtClean="0">
                <a:latin typeface="Times New Roman" pitchFamily="18" charset="0"/>
              </a:rPr>
              <a:t>                       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http://www.solnet.ee/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Сайт для детей и не только       </a:t>
            </a:r>
            <a:r>
              <a:rPr lang="ru-RU" sz="2400" dirty="0" smtClean="0">
                <a:latin typeface="Times New Roman" pitchFamily="18" charset="0"/>
                <a:hlinkClick r:id="rId2"/>
              </a:rPr>
              <a:t>http://www.beautiful-all.nm.ru/</a:t>
            </a:r>
            <a:endParaRPr lang="ru-RU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Информационно-коммуникационные технологии в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образовании                               </a:t>
            </a:r>
            <a:r>
              <a:rPr lang="ru-RU" sz="2400" dirty="0" smtClean="0">
                <a:latin typeface="Times New Roman" pitchFamily="18" charset="0"/>
                <a:hlinkClick r:id="rId3"/>
              </a:rPr>
              <a:t>http://www.ict.edu.ru/</a:t>
            </a: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Азбука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Visual  Basic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      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hlinkClick r:id="rId4"/>
              </a:rPr>
              <a:t>http://bigcamagan2.narod.ru/</a:t>
            </a:r>
            <a:endParaRPr lang="en-US" sz="2400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Начальная  школа                      </a:t>
            </a: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hlinkClick r:id="rId5"/>
              </a:rPr>
              <a:t>http://nachalka.info/games</a:t>
            </a:r>
            <a:endParaRPr lang="ru-RU" sz="2400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Федеральный центр информационно – образовательных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ресурсов </a:t>
            </a:r>
            <a:r>
              <a:rPr lang="ru-RU" sz="2400" dirty="0" smtClean="0">
                <a:latin typeface="Times New Roman" pitchFamily="18" charset="0"/>
              </a:rPr>
              <a:t>                                    </a:t>
            </a: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>http://fcior.edu.ru/</a:t>
            </a:r>
            <a:r>
              <a:rPr lang="ru-RU" sz="2400" dirty="0" smtClean="0">
                <a:latin typeface="Times New Roman" pitchFamily="18" charset="0"/>
              </a:rPr>
              <a:t>   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Интерактивная доска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hlinkClick r:id="rId6"/>
              </a:rPr>
              <a:t>http://www.edcommunity.ru/</a:t>
            </a:r>
            <a:endParaRPr lang="en-US" sz="2400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Развивающие игры для детей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http</a:t>
            </a: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//www.bayun-school.com/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                                     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572000" y="1556792"/>
            <a:ext cx="43878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FFC000"/>
              </a:solidFill>
              <a:hlinkClick r:id="rId7"/>
            </a:endParaRPr>
          </a:p>
          <a:p>
            <a:r>
              <a:rPr lang="ru-RU" sz="2000" dirty="0" smtClean="0">
                <a:solidFill>
                  <a:srgbClr val="FFC000"/>
                </a:solidFill>
                <a:hlinkClick r:id="rId7"/>
              </a:rPr>
              <a:t>http</a:t>
            </a:r>
            <a:r>
              <a:rPr lang="ru-RU" sz="2000" dirty="0">
                <a:solidFill>
                  <a:srgbClr val="FFC000"/>
                </a:solidFill>
                <a:hlinkClick r:id="rId7"/>
              </a:rPr>
              <a:t>://www.ivalex.vistcom.ru/doc.htm</a:t>
            </a:r>
            <a:endParaRPr lang="en-US" sz="2000" dirty="0">
              <a:solidFill>
                <a:srgbClr val="FFC000"/>
              </a:solidFill>
            </a:endParaRPr>
          </a:p>
          <a:p>
            <a:r>
              <a:rPr lang="ru-RU" dirty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2800" i="1" dirty="0" smtClean="0">
                <a:ln>
                  <a:noFill/>
                </a:ln>
                <a:solidFill>
                  <a:srgbClr val="000066"/>
                </a:solidFill>
                <a:effectLst/>
              </a:rPr>
              <a:t>Национальная образовательная инициатива «Наша новая школа»       04.02.2010 год Пр.-271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72816"/>
            <a:ext cx="8229600" cy="4535909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 Модернизация  и  инновационное развитие – единственный путь, который позволит России стать конкурентным обществом в мире 21-века, обеспечить достойную жизнь всем нашим гражданам. В условиях этих стратегических задач  важнейшими качествами личности становятся инициативность, способность творчески мыслить и находить нестандартные решения, умение выбирать профессиональный путь, готовность обучаться в течение всей жизни. Все эти навыки формируются с детства.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                           Д. Медведев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7086600" cy="1584176"/>
          </a:xfrm>
        </p:spPr>
        <p:txBody>
          <a:bodyPr/>
          <a:lstStyle/>
          <a:p>
            <a:r>
              <a:rPr lang="ru-RU" i="1" dirty="0" smtClean="0">
                <a:solidFill>
                  <a:srgbClr val="000066"/>
                </a:solidFill>
              </a:rPr>
              <a:t>Спасибо за внимание!</a:t>
            </a:r>
            <a:endParaRPr lang="ru-RU" i="1" dirty="0">
              <a:solidFill>
                <a:srgbClr val="00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3933056"/>
            <a:ext cx="7086600" cy="8444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274638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0066"/>
                </a:solidFill>
              </a:rPr>
              <a:t>Приоритетный проект «Образование»</a:t>
            </a:r>
            <a:br>
              <a:rPr lang="ru-RU" sz="3200" dirty="0" smtClean="0">
                <a:solidFill>
                  <a:srgbClr val="000066"/>
                </a:solidFill>
              </a:rPr>
            </a:b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323850" y="765175"/>
            <a:ext cx="8362950" cy="55435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                     </a:t>
            </a:r>
            <a:r>
              <a:rPr lang="en-US" sz="1600" dirty="0" smtClean="0">
                <a:solidFill>
                  <a:srgbClr val="000066"/>
                </a:solidFill>
                <a:latin typeface="Times New Roman" pitchFamily="18" charset="0"/>
              </a:rPr>
              <a:t>05/09/2005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</a:rPr>
              <a:t>год 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</a:rPr>
              <a:t>Направления, реализованные в рамках приоритетного национального проекта "Образование"</a:t>
            </a:r>
          </a:p>
          <a:p>
            <a:r>
              <a:rPr lang="ru-RU" sz="1600" b="1" dirty="0" smtClean="0">
                <a:latin typeface="Times New Roman" pitchFamily="18" charset="0"/>
                <a:hlinkClick r:id="rId2" action="ppaction://hlinkfile"/>
              </a:rPr>
              <a:t>Инновационные школы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3" action="ppaction://hlinkfile"/>
              </a:rPr>
              <a:t>Поддержка учреждений НПО и СПО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4" action="ppaction://hlinkfile"/>
              </a:rPr>
              <a:t>Инновационные программы вузов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hlinkClick r:id="rId5" action="ppaction://hlinkfile"/>
              </a:rPr>
              <a:t>Интернетизация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hlinkClick r:id="rId5" action="ppaction://hlinkfile"/>
              </a:rPr>
              <a:t> образования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6" action="ppaction://hlinkfile"/>
              </a:rPr>
              <a:t>Учебное оборудование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7" action="ppaction://hlinkfile"/>
              </a:rPr>
              <a:t>Сельский школьный автобус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8" action="ppaction://hlinkfile"/>
              </a:rPr>
              <a:t>Модернизация региональных систем образования</a:t>
            </a:r>
            <a:endParaRPr lang="ru-RU" sz="1800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9" action="ppaction://hlinkfile"/>
              </a:rPr>
              <a:t>Классное руководство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10" action="ppaction://hlinkfile"/>
              </a:rPr>
              <a:t>Лучшие учителя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11" action="ppaction://hlinkfile"/>
              </a:rPr>
              <a:t>Талантливая молодёжь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12" action="ppaction://hlinkfile"/>
              </a:rPr>
              <a:t>Федеральные университеты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err="1" smtClean="0">
                <a:latin typeface="Times New Roman" pitchFamily="18" charset="0"/>
                <a:hlinkClick r:id="rId13" action="ppaction://hlinkfile"/>
              </a:rPr>
              <a:t>Бизнес-школы</a:t>
            </a:r>
            <a:r>
              <a:rPr lang="ru-RU" sz="1600" b="1" dirty="0" smtClean="0">
                <a:latin typeface="Times New Roman" pitchFamily="18" charset="0"/>
                <a:hlinkClick r:id="rId13" action="ppaction://hlinkfile"/>
              </a:rPr>
              <a:t> мирового уровня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14" action="ppaction://hlinkfile"/>
              </a:rPr>
              <a:t>Школьное питание</a:t>
            </a:r>
            <a:endParaRPr lang="ru-RU" sz="1600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hlinkClick r:id="rId15" action="ppaction://hlinkfile"/>
              </a:rPr>
              <a:t>Образование военнослужащих-контрактников</a:t>
            </a:r>
            <a:endParaRPr lang="ru-RU" sz="16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endParaRPr lang="ru-RU" sz="1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3377"/>
            <a:ext cx="8229600" cy="91596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err="1" smtClean="0">
                <a:solidFill>
                  <a:srgbClr val="000066"/>
                </a:solidFill>
              </a:rPr>
              <a:t>Интернизация</a:t>
            </a:r>
            <a:r>
              <a:rPr lang="ru-RU" i="1" dirty="0" smtClean="0">
                <a:solidFill>
                  <a:srgbClr val="000066"/>
                </a:solidFill>
              </a:rPr>
              <a:t> образования</a:t>
            </a:r>
            <a:endParaRPr lang="ru-RU" i="1" dirty="0">
              <a:solidFill>
                <a:srgbClr val="000066"/>
              </a:solidFill>
            </a:endParaRPr>
          </a:p>
        </p:txBody>
      </p:sp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395536" y="1412776"/>
            <a:ext cx="83534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  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Основной задачей данного направления нацпроекта являлось не столько подключение школ к сети Интернет, сколько обеспечение доступа школьников и учителей на всей территории России к современным информационным образовательным ресурсам. Создав доступ детям в "виртуальное пространство" в школах, общество в первую очередь обеспечивает равные образовательные возможности для всех ребят. Кроме того, с появлением бесплатного доступа к сети Интернет в школах появились новые, уникальные возможности для преподавателей по повышению своего уровня, поиску и использованию в учебном процессе новых методик и инструментов преподавания, дополнительных учебно-методических и наглядных материалов, что привело к существенному повышению доступности качественного образования. Электронные библиотеки, современные образовательные ресурсы, новости науки и техники - вот лишь малый перечень тех возможностей, которые стали доступны российским школьникам. 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5"/>
          <p:cNvSpPr>
            <a:spLocks noChangeArrowheads="1"/>
          </p:cNvSpPr>
          <p:nvPr/>
        </p:nvSpPr>
        <p:spPr bwMode="auto">
          <a:xfrm>
            <a:off x="250825" y="188913"/>
            <a:ext cx="8497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 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Согласно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перечню подключаемых к сети Интернет образовательных учреждений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наряду со средними общеобразовательными школами доступ в Интернет получили учреждения дошкольного и младшего школьного образования.</a:t>
            </a:r>
          </a:p>
        </p:txBody>
      </p:sp>
      <p:sp>
        <p:nvSpPr>
          <p:cNvPr id="20482" name="Прямоугольник 6"/>
          <p:cNvSpPr>
            <a:spLocks noChangeArrowheads="1"/>
          </p:cNvSpPr>
          <p:nvPr/>
        </p:nvSpPr>
        <p:spPr bwMode="auto">
          <a:xfrm>
            <a:off x="0" y="1196975"/>
            <a:ext cx="91440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 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 Одним из наиболее актуальных вопросов в рамках данного направления нацпроекта выступало </a:t>
            </a:r>
            <a:r>
              <a:rPr lang="ru-RU" u="sng" dirty="0">
                <a:solidFill>
                  <a:srgbClr val="3C1C66"/>
                </a:solidFill>
                <a:latin typeface="Times New Roman" pitchFamily="18" charset="0"/>
              </a:rPr>
              <a:t>повышение компьютерной и информационной грамотности самих учителей</a:t>
            </a:r>
            <a:r>
              <a:rPr lang="ru-RU" dirty="0">
                <a:solidFill>
                  <a:srgbClr val="3C1C66"/>
                </a:solidFill>
                <a:latin typeface="Times New Roman" pitchFamily="18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Для данных целей был создан специализированный Федеральный центр информационных образовательных ресурсов, где сконцентрированы лучшие образцы учебных программ и методик, разработанных в рамках федеральных и региональных целевых образовательных программ. Кроме того, на базе региональных учреждений повышения квалификации была проведена подготовка педагогов к работе с Интернетом.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       Активно ведётся разработка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hlinkClick r:id="rId3"/>
              </a:rPr>
              <a:t>электронных образовательных ресурсов нового поколения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(ЭОР), обеспечивающих реализацию образовательных программ по общеобразовательным предметам (физика, химия, биология, иностранный язык, география, мировая художественная культура и искусство, история, русский язык, естествознание, математика). В настоящее время разработаны и опубликованы в сети Интернет более 100 тыс. образовательных ресурсов, что обеспечивает учителей и школьников достаточным количеством новых учебных материалов. Уже сейчас школьники могут выполнять лабораторные работы по физики, химии и биологии дома, учителя и ученики смогут на уроке при помощи интерактивной доски путешествовать по российским и зарубежным музеям, ребята из отдалённых населённых пунктов получили возможность просмотреть лекции лучших учителей страны.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i="1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Компетентность педагога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Профессиональная</a:t>
            </a:r>
          </a:p>
          <a:p>
            <a:pPr>
              <a:buNone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Коммуникативная</a:t>
            </a:r>
          </a:p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Информационно - правовая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Квалификационные характеристики должностей работников образования</a:t>
            </a:r>
            <a:br>
              <a:rPr lang="ru-RU" sz="2400" dirty="0" smtClean="0">
                <a:solidFill>
                  <a:srgbClr val="000066"/>
                </a:solidFill>
              </a:rPr>
            </a:br>
            <a:r>
              <a:rPr lang="ru-RU" sz="2400" dirty="0" smtClean="0">
                <a:solidFill>
                  <a:srgbClr val="000066"/>
                </a:solidFill>
              </a:rPr>
              <a:t> (№593 14 августа 2009 год)</a:t>
            </a:r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34819" name="Picture 2" descr="C:\Users\раиса\Desktop\шапочка выпуск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332288"/>
            <a:ext cx="3132137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395288" y="1484313"/>
            <a:ext cx="63722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>
              <a:latin typeface="Times New Roman" pitchFamily="18" charset="0"/>
            </a:endParaRPr>
          </a:p>
          <a:p>
            <a:endParaRPr lang="ru-RU" sz="2800" b="1" dirty="0">
              <a:latin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</a:rPr>
              <a:t>Должен знать:</a:t>
            </a:r>
          </a:p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ВОСПИТАТЕЛЬ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- основы работы с текстовыми редакторами, электронными таблицами, электронной почтой и браузерами,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</a:rPr>
              <a:t>мультимедийным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оборудованием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Квалификационные характеристики должностей работников образования</a:t>
            </a:r>
            <a:br>
              <a:rPr lang="ru-RU" sz="2400" dirty="0" smtClean="0">
                <a:solidFill>
                  <a:srgbClr val="000066"/>
                </a:solidFill>
              </a:rPr>
            </a:br>
            <a:r>
              <a:rPr lang="ru-RU" sz="2400" dirty="0" smtClean="0">
                <a:solidFill>
                  <a:srgbClr val="000066"/>
                </a:solidFill>
              </a:rPr>
              <a:t> (№593 14 августа 2009 год)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35843" name="Содержимое 4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Педагог – психолог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- основы работы с персональным компьютером, электронной почтой и браузерами,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мультимедийным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оборудованием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5844" name="Picture 2" descr="C:\Users\раиса\Pictures\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068638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1187450" y="4005263"/>
            <a:ext cx="7956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dirty="0">
              <a:latin typeface="Times New Roman" pitchFamily="18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Педагог дополнительного образования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- основы работы с персональным компьютером (текстовыми редакторами, электронными таблицами), электронной почтой и браузерами,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</a:rPr>
              <a:t>мультимедийным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оборудованием.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Квалификационные характеристики должностей работников образования</a:t>
            </a:r>
            <a:br>
              <a:rPr lang="ru-RU" sz="2400" dirty="0" smtClean="0">
                <a:solidFill>
                  <a:srgbClr val="000066"/>
                </a:solidFill>
              </a:rPr>
            </a:br>
            <a:r>
              <a:rPr lang="ru-RU" sz="2400" dirty="0" smtClean="0">
                <a:solidFill>
                  <a:srgbClr val="000066"/>
                </a:solidFill>
              </a:rPr>
              <a:t> (№593 14 августа 2009 год)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Музыкальный руководитель </a:t>
            </a:r>
            <a:r>
              <a:rPr lang="ru-RU" dirty="0" smtClean="0">
                <a:solidFill>
                  <a:schemeClr val="bg1"/>
                </a:solidFill>
              </a:rPr>
              <a:t>- основы работы с персональным компьютером (текстовыми редакторами, электронными таблицами), электронной почтой и браузерами, </a:t>
            </a:r>
            <a:r>
              <a:rPr lang="ru-RU" dirty="0" err="1" smtClean="0">
                <a:solidFill>
                  <a:schemeClr val="bg1"/>
                </a:solidFill>
              </a:rPr>
              <a:t>мультимедийным</a:t>
            </a:r>
            <a:r>
              <a:rPr lang="ru-RU" dirty="0" smtClean="0">
                <a:solidFill>
                  <a:schemeClr val="bg1"/>
                </a:solidFill>
              </a:rPr>
              <a:t>  оборудованием, музыкальными редакторами.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Инструктор физкультуры </a:t>
            </a:r>
            <a:r>
              <a:rPr lang="ru-RU" dirty="0" smtClean="0">
                <a:solidFill>
                  <a:schemeClr val="bg1"/>
                </a:solidFill>
              </a:rPr>
              <a:t>-  основы работы с текстовыми редакторами, электронными таблицами, электронной почтой и браузерами, </a:t>
            </a:r>
            <a:r>
              <a:rPr lang="ru-RU" dirty="0" err="1" smtClean="0">
                <a:solidFill>
                  <a:schemeClr val="bg1"/>
                </a:solidFill>
              </a:rPr>
              <a:t>мультимедийным</a:t>
            </a:r>
            <a:r>
              <a:rPr lang="ru-RU" dirty="0" smtClean="0">
                <a:solidFill>
                  <a:schemeClr val="bg1"/>
                </a:solidFill>
              </a:rPr>
              <a:t> оборудованием.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6" name="Picture 2" descr="C:\Users\раиса\Pictures\компью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628775"/>
            <a:ext cx="18716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1067</Words>
  <Application>Microsoft Office PowerPoint</Application>
  <PresentationFormat>Экран (4:3)</PresentationFormat>
  <Paragraphs>224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Использование информационно-коммуникационной технологии в работе с детьми дошкольного возраста </vt:lpstr>
      <vt:lpstr>Слайд 2</vt:lpstr>
      <vt:lpstr>Приоритетный проект «Образование» </vt:lpstr>
      <vt:lpstr>Интернизация образования</vt:lpstr>
      <vt:lpstr>Слайд 5</vt:lpstr>
      <vt:lpstr>Компетентность педагога</vt:lpstr>
      <vt:lpstr>Квалификационные характеристики должностей работников образования  (№593 14 августа 2009 год)</vt:lpstr>
      <vt:lpstr>Квалификационные характеристики должностей работников образования  (№593 14 августа 2009 год)</vt:lpstr>
      <vt:lpstr>Квалификационные характеристики должностей работников образования  (№593 14 августа 2009 год)</vt:lpstr>
      <vt:lpstr>Слайд 10</vt:lpstr>
      <vt:lpstr>Средства ИКТ используемые в детском саду</vt:lpstr>
      <vt:lpstr>   Использование ИКТ в работе воспитателя </vt:lpstr>
      <vt:lpstr>  Требования к компьютерным программам ДОУ</vt:lpstr>
      <vt:lpstr>Слайд 14</vt:lpstr>
      <vt:lpstr>Уроки математики для дошкольников</vt:lpstr>
      <vt:lpstr>Описание некоторых типов методик   </vt:lpstr>
      <vt:lpstr>Упражнение «Логическая задачка»</vt:lpstr>
      <vt:lpstr>Упражнение «Реши математическую задачку»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Возможности использования электронных образовательных ресурсов в детском саду  </vt:lpstr>
      <vt:lpstr>Национальная образовательная инициатива «Наша новая школа»       04.02.2010 год Пр.-271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раиса</dc:creator>
  <cp:lastModifiedBy>раиса</cp:lastModifiedBy>
  <cp:revision>79</cp:revision>
  <dcterms:created xsi:type="dcterms:W3CDTF">2011-10-29T11:14:38Z</dcterms:created>
  <dcterms:modified xsi:type="dcterms:W3CDTF">2011-11-12T06:47:42Z</dcterms:modified>
</cp:coreProperties>
</file>