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045" y="-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6F98-E275-497E-834C-48CB2165981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ECC9-4785-4098-A2EC-D1ABA820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6F98-E275-497E-834C-48CB2165981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ECC9-4785-4098-A2EC-D1ABA820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6F98-E275-497E-834C-48CB2165981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ECC9-4785-4098-A2EC-D1ABA820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6F98-E275-497E-834C-48CB2165981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ECC9-4785-4098-A2EC-D1ABA820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6F98-E275-497E-834C-48CB2165981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ECC9-4785-4098-A2EC-D1ABA820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6F98-E275-497E-834C-48CB2165981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ECC9-4785-4098-A2EC-D1ABA820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6F98-E275-497E-834C-48CB2165981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ECC9-4785-4098-A2EC-D1ABA820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6F98-E275-497E-834C-48CB2165981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ECC9-4785-4098-A2EC-D1ABA820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6F98-E275-497E-834C-48CB2165981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ECC9-4785-4098-A2EC-D1ABA820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6F98-E275-497E-834C-48CB2165981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ECC9-4785-4098-A2EC-D1ABA820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6F98-E275-497E-834C-48CB2165981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ECC9-4785-4098-A2EC-D1ABA820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76F98-E275-497E-834C-48CB2165981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EECC9-4785-4098-A2EC-D1ABA8209B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FF00"/>
            </a:gs>
            <a:gs pos="50000">
              <a:srgbClr val="FFC000"/>
            </a:gs>
            <a:gs pos="75000">
              <a:schemeClr val="tx2">
                <a:lumMod val="60000"/>
                <a:lumOff val="4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www.rtlyrics.com/rtlyricsnet/photos/be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0" y="-214346"/>
            <a:ext cx="2667143" cy="2857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6858000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99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 родителям</a:t>
            </a:r>
            <a:r>
              <a:rPr kumimoji="0" lang="ru-RU" sz="4400" b="1" i="0" u="none" strike="noStrike" cap="none" normalizeH="0" dirty="0" smtClean="0">
                <a:ln>
                  <a:solidFill>
                    <a:schemeClr val="tx1"/>
                  </a:solidFill>
                </a:ln>
                <a:solidFill>
                  <a:srgbClr val="0099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подготовке ребенка к школе</a:t>
            </a:r>
            <a:endParaRPr lang="ru-RU" sz="4400" b="1" dirty="0">
              <a:ln>
                <a:solidFill>
                  <a:schemeClr val="tx1"/>
                </a:solidFill>
              </a:ln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solidFill>
                  <a:schemeClr val="tx1"/>
                </a:solidFill>
              </a:ln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ваш ребенок с радостью пошел в первый класс и был подготовлен к обучению в школе, чтобы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 учеба была успешной и продуктивной, прислушайтесь к следующим рекомендациям психологов и педагогов.</a:t>
            </a:r>
            <a:endParaRPr lang="ru-RU" sz="2000" b="1" i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Не будьте слишком требовательны к ребенку.</a:t>
            </a:r>
            <a:b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Ребенок имеет право на ошибку, ведь ошибаться свойственно всем людям, в том числе и взрослым.</a:t>
            </a:r>
            <a:b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Следите, чтобы нагрузка не была для ребенка чрезмерной.</a:t>
            </a:r>
            <a:b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Если вы видите, что у ребенка есть проблемы, то не бойтесь обращаться за помощью к специалистам: логопеду, психологу и т. д.</a:t>
            </a:r>
            <a:b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Учеба должна гармонично совмещаться с отдыхом, поэтому устраивайте ребенку небольшие праздники и сюрпризы, например, отправьтесь в выходные дни в цирк, музей, парк и т. д.</a:t>
            </a:r>
            <a:b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Следите за распорядком дня, чтобы ребенок просыпался и ложился спать в одно и то же время, чтобы он достаточно времени проводил на свежем воздухе, чтобы его сон был спокойным и полноценным. Исключите перед сном подвижные игры и другую активную деятельность. </a:t>
            </a:r>
            <a:r>
              <a:rPr kumimoji="0" lang="ru-RU" sz="1200" b="1" i="0" u="none" strike="noStrike" cap="none" normalizeH="0" baseline="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1" i="0" u="none" strike="noStrike" cap="none" normalizeH="0" baseline="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200" b="1" i="0" u="none" strike="noStrike" cap="none" normalizeH="0" baseline="0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6286496" y="4071934"/>
            <a:ext cx="571504" cy="571504"/>
          </a:xfrm>
          <a:prstGeom prst="star5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0" y="4000496"/>
            <a:ext cx="571504" cy="571504"/>
          </a:xfrm>
          <a:prstGeom prst="star5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6286496" y="6858016"/>
            <a:ext cx="571504" cy="571504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0" y="8429652"/>
            <a:ext cx="428628" cy="357158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6286520" y="8572528"/>
            <a:ext cx="428628" cy="428628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0" y="6858016"/>
            <a:ext cx="571504" cy="571504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4" descr="http://storage1.static.itmages.ru/i/11/1117/h_1321557452_5894793_9fa2ea4dc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702" y="1071538"/>
            <a:ext cx="1059191" cy="135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FF00"/>
            </a:gs>
            <a:gs pos="50000">
              <a:srgbClr val="FFC000"/>
            </a:gs>
            <a:gs pos="75000">
              <a:schemeClr val="tx2">
                <a:lumMod val="60000"/>
                <a:lumOff val="4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42" y="5929322"/>
            <a:ext cx="364333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i="1" cap="none" spc="50" dirty="0" smtClean="0">
                <a:ln w="1143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Скоро </a:t>
            </a:r>
          </a:p>
          <a:p>
            <a:pPr algn="ctr"/>
            <a:r>
              <a:rPr lang="ru-RU" sz="6000" b="1" i="1" cap="none" spc="50" dirty="0" smtClean="0">
                <a:ln w="1143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pPr algn="ctr"/>
            <a:r>
              <a:rPr lang="ru-RU" sz="6000" b="1" i="1" cap="none" spc="50" dirty="0" smtClean="0">
                <a:ln w="1143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школу!</a:t>
            </a:r>
            <a:endParaRPr lang="ru-RU" sz="6000" b="1" i="1" cap="none" spc="50" dirty="0">
              <a:ln w="11430">
                <a:solidFill>
                  <a:schemeClr val="accent1">
                    <a:lumMod val="60000"/>
                    <a:lumOff val="40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67151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Наблюдайте, как ребенок реагирует на различные ситуации, как выражает свои эмоции, как себя ведет в общественных местах. </a:t>
            </a:r>
            <a:endParaRPr kumimoji="0" lang="ru-RU" sz="2000" b="1" i="0" u="none" strike="noStrike" cap="none" normalizeH="0" baseline="0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Обеспечьте для домашних занятий ребенку все необходимые материалы, чтобы в любое время он мог взять пластилин и начать лепить, взять альбом и краски и порисовать и т. д. </a:t>
            </a:r>
            <a:endParaRPr kumimoji="0" lang="ru-RU" sz="2000" b="1" i="0" u="none" strike="noStrike" cap="none" normalizeH="0" baseline="0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Обеспечьте ребенку развивающее пространство, то есть стремитесь, чтобы вашего малыша окружало как можно меньше бесполезных вещей, игр, предметов. </a:t>
            </a:r>
            <a:b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Рассказывайте ребенку, как вы учились в школе, как вы пошли в первый класс, просматривайте вместе свои школьные фотографии.</a:t>
            </a:r>
            <a:b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 Формируйте у ребенка положительное отношение к школе.</a:t>
            </a:r>
            <a:endParaRPr kumimoji="0" lang="ru-RU" sz="2000" b="1" i="0" u="none" strike="noStrike" cap="none" normalizeH="0" baseline="0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 Обратите внимание, знает и использует ли ваш ребенок «волшебные» слова: здравствуйте, до свидания, извините, спасибо и т. п. </a:t>
            </a:r>
            <a:endParaRPr kumimoji="0" lang="ru-RU" sz="2000" b="1" i="0" u="none" strike="noStrike" cap="none" normalizeH="0" baseline="0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portal.etherway.ru/uploads/images/00/00/72/2011/09/01/556d3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90" y="5357818"/>
            <a:ext cx="3500438" cy="3393282"/>
          </a:xfrm>
          <a:prstGeom prst="rect">
            <a:avLst/>
          </a:prstGeom>
          <a:noFill/>
        </p:spPr>
      </p:pic>
      <p:sp>
        <p:nvSpPr>
          <p:cNvPr id="6" name="5-конечная звезда 5"/>
          <p:cNvSpPr/>
          <p:nvPr/>
        </p:nvSpPr>
        <p:spPr>
          <a:xfrm>
            <a:off x="5429264" y="4214810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0" y="642910"/>
            <a:ext cx="500042" cy="500066"/>
          </a:xfrm>
          <a:prstGeom prst="star5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6286496" y="642910"/>
            <a:ext cx="571504" cy="500066"/>
          </a:xfrm>
          <a:prstGeom prst="star5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928670" y="1785918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714488" y="4286248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357166" y="8429652"/>
            <a:ext cx="571504" cy="571504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3429000" y="6643702"/>
            <a:ext cx="571504" cy="571504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0" y="7500958"/>
            <a:ext cx="571504" cy="571504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642918" y="6643702"/>
            <a:ext cx="571504" cy="571504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3857628" y="7500958"/>
            <a:ext cx="571504" cy="571504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3500438" y="8358214"/>
            <a:ext cx="571504" cy="571504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135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2013-12-08T13:33:53Z</dcterms:created>
  <dcterms:modified xsi:type="dcterms:W3CDTF">2013-12-08T14:25:06Z</dcterms:modified>
</cp:coreProperties>
</file>