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78" r:id="rId8"/>
    <p:sldId id="280" r:id="rId9"/>
    <p:sldId id="28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CCFF33"/>
    <a:srgbClr val="FF9900"/>
    <a:srgbClr val="FFFF99"/>
    <a:srgbClr val="0099CC"/>
    <a:srgbClr val="8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4660"/>
  </p:normalViewPr>
  <p:slideViewPr>
    <p:cSldViewPr>
      <p:cViewPr varScale="1">
        <p:scale>
          <a:sx n="71" d="100"/>
          <a:sy n="71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CF4E-A228-4B47-9A27-F2D82685A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FA35-79B6-4012-82A6-5A0A55072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0EC0-364C-44CF-8E01-885E9DBAA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07A0-DC0C-47DD-9A95-715E551F4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65C1-BD6B-47A5-9F85-602037585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A686-F794-464C-8FD4-F237FA5AC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1EF19-4B86-4429-BAEC-064012C3C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B43D-91AF-476A-8D34-5E62CEFA9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8164-424E-4600-9E6F-77C47D2D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0DE0-C48C-42F1-A3C4-EDE6EEB23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9939-0BA7-489D-B281-6CC34D211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E06C717-7FB2-4D31-B02F-3B9BD9C3C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33600"/>
            <a:ext cx="864235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hlink"/>
                </a:solidFill>
                <a:latin typeface="Cambria" pitchFamily="18" charset="0"/>
              </a:rPr>
              <a:t>Кружок </a:t>
            </a:r>
            <a:r>
              <a:rPr lang="en-US" sz="4800" dirty="0" smtClean="0">
                <a:solidFill>
                  <a:schemeClr val="hlink"/>
                </a:solidFill>
                <a:latin typeface="Cambria" pitchFamily="18" charset="0"/>
              </a:rPr>
              <a:t>“</a:t>
            </a:r>
            <a:r>
              <a:rPr lang="ru-RU" sz="4800" dirty="0" smtClean="0">
                <a:solidFill>
                  <a:schemeClr val="hlink"/>
                </a:solidFill>
                <a:latin typeface="Cambria" pitchFamily="18" charset="0"/>
              </a:rPr>
              <a:t>Принцесса </a:t>
            </a:r>
            <a:r>
              <a:rPr lang="ru-RU" sz="4800" dirty="0" err="1" smtClean="0">
                <a:solidFill>
                  <a:schemeClr val="hlink"/>
                </a:solidFill>
                <a:latin typeface="Cambria" pitchFamily="18" charset="0"/>
              </a:rPr>
              <a:t>Бумажкина</a:t>
            </a:r>
            <a:r>
              <a:rPr lang="ru-RU" sz="4800" dirty="0" smtClean="0">
                <a:solidFill>
                  <a:schemeClr val="hlink"/>
                </a:solidFill>
                <a:latin typeface="Cambria" pitchFamily="18" charset="0"/>
              </a:rPr>
              <a:t> </a:t>
            </a:r>
            <a:r>
              <a:rPr lang="en-US" sz="4800" dirty="0" smtClean="0">
                <a:solidFill>
                  <a:schemeClr val="hlink"/>
                </a:solidFill>
                <a:latin typeface="Cambria" pitchFamily="18" charset="0"/>
              </a:rPr>
              <a:t>”</a:t>
            </a:r>
            <a:endParaRPr lang="ru-RU" sz="4800" dirty="0" smtClean="0">
              <a:solidFill>
                <a:schemeClr val="hlink"/>
              </a:solidFill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86886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Автор проекта: Сафонова Галина Анатольевна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г. Куровское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2013 год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7450" y="188913"/>
            <a:ext cx="734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" charset="0"/>
              </a:rPr>
              <a:t>Негосударственное дошкольное образовательное учреждение </a:t>
            </a:r>
          </a:p>
          <a:p>
            <a:pPr algn="ctr"/>
            <a:r>
              <a:rPr lang="ru-RU">
                <a:latin typeface="Arial" charset="0"/>
              </a:rPr>
              <a:t>«Детский сад № 44» ОАО «РЖД»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58888" y="1341438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latin typeface="Cambria" pitchFamily="18" charset="0"/>
              </a:rPr>
              <a:t>Проектная деятельность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97163" y="3516313"/>
            <a:ext cx="410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Arial" charset="0"/>
              </a:rPr>
              <a:t>для детей старшей группы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9388" y="0"/>
            <a:ext cx="87137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  <a:latin typeface="Times New Roman" pitchFamily="18" charset="0"/>
              </a:rPr>
              <a:t>Проблема:</a:t>
            </a:r>
          </a:p>
          <a:p>
            <a:pPr marL="342900" indent="-342900" algn="just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           </a:t>
            </a:r>
            <a:r>
              <a:rPr lang="en-US" sz="2400">
                <a:latin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</a:rPr>
              <a:t>Как мало общения у детей со взрослыми. Как организовать досуг детей. Как помочь детям распорядится свободным временем</a:t>
            </a:r>
            <a:r>
              <a:rPr lang="en-US" sz="2400">
                <a:latin typeface="Times New Roman" pitchFamily="18" charset="0"/>
              </a:rPr>
              <a:t>”</a:t>
            </a:r>
            <a:endParaRPr lang="ru-RU" sz="2400"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  <a:latin typeface="Times New Roman" pitchFamily="18" charset="0"/>
              </a:rPr>
              <a:t>Ожидаемые результаты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: творческие работы детей, понимание родителей, что необходимо с ребёнком общаться в свободное  время дома.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  <a:latin typeface="Times New Roman" pitchFamily="18" charset="0"/>
              </a:rPr>
              <a:t>Участники проекта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: дети старшей группы, их родители, воспитатель группы.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  <a:latin typeface="Times New Roman" pitchFamily="18" charset="0"/>
              </a:rPr>
              <a:t>Длительность проекта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: долгосрочный.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  <a:latin typeface="Times New Roman" pitchFamily="18" charset="0"/>
              </a:rPr>
              <a:t>Тип проекта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: практико-ориентированный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25538"/>
            <a:ext cx="82296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Задачи: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17688"/>
            <a:ext cx="8785225" cy="5040312"/>
          </a:xfrm>
        </p:spPr>
        <p:txBody>
          <a:bodyPr/>
          <a:lstStyle/>
          <a:p>
            <a:pPr eaLnBrk="1" hangingPunct="1">
              <a:buClr>
                <a:srgbClr val="CCFF33"/>
              </a:buClr>
              <a:buSzPct val="10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Знакомить с разными видами бумаги</a:t>
            </a:r>
            <a:r>
              <a:rPr lang="en-US" sz="2400" dirty="0">
                <a:latin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Clr>
                <a:srgbClr val="CCFF33"/>
              </a:buClr>
              <a:buSzPct val="10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Знакомить с техникой работы с бумагой(создание изделий из бумажных полосок, мятой бумаги, оригами, аппликации);</a:t>
            </a:r>
          </a:p>
          <a:p>
            <a:pPr eaLnBrk="1" hangingPunct="1">
              <a:buClr>
                <a:srgbClr val="CCFF33"/>
              </a:buClr>
              <a:buSzPct val="10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Учиться создавать поделки с опорой на заданную основу;</a:t>
            </a:r>
          </a:p>
          <a:p>
            <a:pPr eaLnBrk="1" hangingPunct="1">
              <a:buClr>
                <a:srgbClr val="CCFF33"/>
              </a:buClr>
              <a:buSzPct val="10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Развивать творческие способности детей, мелкую моторику, важнейшие психические процессы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</a:rPr>
              <a:t>память, внимание, мышление, воображение;</a:t>
            </a:r>
          </a:p>
          <a:p>
            <a:pPr eaLnBrk="1" hangingPunct="1">
              <a:buClr>
                <a:srgbClr val="CCFF33"/>
              </a:buClr>
              <a:buSzPct val="10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Стимулировать желание детей и родителей искать дополнительную информацию по теме.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820150" cy="1292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Цель</a:t>
            </a: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научить детей изготавливать поделки из разных видов бумаги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89317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9900"/>
                </a:solidFill>
                <a:latin typeface="Times New Roman" pitchFamily="18" charset="0"/>
              </a:rPr>
              <a:t>Перспективный план работы кружка </a:t>
            </a:r>
            <a:r>
              <a:rPr lang="en-US" sz="3200" b="1" dirty="0" smtClean="0">
                <a:solidFill>
                  <a:srgbClr val="FF9900"/>
                </a:solidFill>
                <a:latin typeface="Times New Roman" pitchFamily="18" charset="0"/>
              </a:rPr>
              <a:t>“</a:t>
            </a:r>
            <a:r>
              <a:rPr lang="ru-RU" sz="3200" b="1" dirty="0" smtClean="0">
                <a:solidFill>
                  <a:srgbClr val="FF9900"/>
                </a:solidFill>
                <a:latin typeface="Times New Roman" pitchFamily="18" charset="0"/>
              </a:rPr>
              <a:t>Принцесса </a:t>
            </a:r>
            <a:r>
              <a:rPr lang="ru-RU" sz="3200" b="1" dirty="0" err="1" smtClean="0">
                <a:solidFill>
                  <a:srgbClr val="FF9900"/>
                </a:solidFill>
                <a:latin typeface="Times New Roman" pitchFamily="18" charset="0"/>
              </a:rPr>
              <a:t>Бумажкина</a:t>
            </a:r>
            <a:r>
              <a:rPr lang="en-US" sz="3200" b="1" dirty="0" smtClean="0">
                <a:solidFill>
                  <a:srgbClr val="FF9900"/>
                </a:solidFill>
                <a:latin typeface="Times New Roman" pitchFamily="18" charset="0"/>
              </a:rPr>
              <a:t>”</a:t>
            </a:r>
            <a:endParaRPr lang="ru-RU" sz="3200" b="1" dirty="0" smtClean="0">
              <a:solidFill>
                <a:srgbClr val="FF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Сентябрь</a:t>
            </a:r>
            <a:r>
              <a:rPr lang="en-US" sz="2300" dirty="0" smtClean="0">
                <a:latin typeface="Times New Roman" pitchFamily="18" charset="0"/>
              </a:rPr>
              <a:t>:</a:t>
            </a:r>
            <a:r>
              <a:rPr lang="ru-RU" sz="2300" dirty="0" smtClean="0">
                <a:latin typeface="Times New Roman" pitchFamily="18" charset="0"/>
              </a:rPr>
              <a:t> Знакомство с разными видами бумаги</a:t>
            </a:r>
            <a:r>
              <a:rPr lang="en-US" sz="2300" dirty="0" smtClean="0">
                <a:latin typeface="Times New Roman" pitchFamily="18" charset="0"/>
              </a:rPr>
              <a:t>;</a:t>
            </a:r>
            <a:endParaRPr lang="ru-RU" sz="2300" dirty="0" smtClean="0">
              <a:latin typeface="Times New Roman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Октябрь</a:t>
            </a:r>
            <a:r>
              <a:rPr lang="en-US" sz="2300" dirty="0" smtClean="0">
                <a:latin typeface="Times New Roman" pitchFamily="18" charset="0"/>
              </a:rPr>
              <a:t>:</a:t>
            </a:r>
            <a:r>
              <a:rPr lang="ru-RU" sz="2300" dirty="0" smtClean="0">
                <a:latin typeface="Times New Roman" pitchFamily="18" charset="0"/>
              </a:rPr>
              <a:t> Рассматривание разных поделок из мятой бумаги,</a:t>
            </a:r>
          </a:p>
          <a:p>
            <a:pPr marL="0" indent="0"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2300" dirty="0" smtClean="0">
                <a:latin typeface="Times New Roman" pitchFamily="18" charset="0"/>
              </a:rPr>
              <a:t>     знакомство с технологией изготовления поделок из мятой бумаги,</a:t>
            </a:r>
          </a:p>
          <a:p>
            <a:pPr marL="0" indent="0"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2300" dirty="0" smtClean="0">
                <a:latin typeface="Times New Roman" pitchFamily="18" charset="0"/>
              </a:rPr>
              <a:t>     изготовление бус, гирлянд, браслетов</a:t>
            </a:r>
            <a:r>
              <a:rPr lang="en-US" sz="2300" dirty="0" smtClean="0">
                <a:latin typeface="Times New Roman" pitchFamily="18" charset="0"/>
              </a:rPr>
              <a:t>;</a:t>
            </a:r>
            <a:endParaRPr lang="ru-RU" sz="2300" dirty="0" smtClean="0">
              <a:latin typeface="Times New Roman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Ноябрь</a:t>
            </a:r>
            <a:r>
              <a:rPr lang="en-US" sz="2300" dirty="0" smtClean="0">
                <a:latin typeface="Times New Roman" pitchFamily="18" charset="0"/>
              </a:rPr>
              <a:t>: </a:t>
            </a:r>
            <a:r>
              <a:rPr lang="ru-RU" sz="2300" dirty="0" smtClean="0">
                <a:latin typeface="Times New Roman" pitchFamily="18" charset="0"/>
              </a:rPr>
              <a:t>Рассматривание бабочек из цветных картинок, знакомство</a:t>
            </a:r>
          </a:p>
          <a:p>
            <a:pPr marL="0" indent="0"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2300" dirty="0" smtClean="0">
                <a:latin typeface="Times New Roman" pitchFamily="18" charset="0"/>
              </a:rPr>
              <a:t>     с технологией изготовления бабочек, изготовление бабочек</a:t>
            </a:r>
            <a:r>
              <a:rPr lang="en-US" sz="2300" dirty="0" smtClean="0">
                <a:latin typeface="Times New Roman" pitchFamily="18" charset="0"/>
              </a:rPr>
              <a:t>;</a:t>
            </a:r>
            <a:endParaRPr lang="ru-RU" sz="2300" dirty="0" smtClean="0">
              <a:latin typeface="Times New Roman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Декабрь</a:t>
            </a:r>
            <a:r>
              <a:rPr lang="en-US" sz="2300" dirty="0" smtClean="0">
                <a:latin typeface="Times New Roman" pitchFamily="18" charset="0"/>
              </a:rPr>
              <a:t>: </a:t>
            </a:r>
            <a:r>
              <a:rPr lang="ru-RU" sz="2300" dirty="0" smtClean="0">
                <a:latin typeface="Times New Roman" pitchFamily="18" charset="0"/>
              </a:rPr>
              <a:t>Коллективная работа </a:t>
            </a:r>
            <a:r>
              <a:rPr lang="en-US" sz="2300" dirty="0" smtClean="0">
                <a:latin typeface="Times New Roman" pitchFamily="18" charset="0"/>
              </a:rPr>
              <a:t>“</a:t>
            </a:r>
            <a:r>
              <a:rPr lang="ru-RU" sz="2300" dirty="0" smtClean="0">
                <a:latin typeface="Times New Roman" pitchFamily="18" charset="0"/>
              </a:rPr>
              <a:t>Детские фантазии</a:t>
            </a:r>
            <a:r>
              <a:rPr lang="en-US" sz="2300" dirty="0" smtClean="0">
                <a:latin typeface="Times New Roman" pitchFamily="18" charset="0"/>
              </a:rPr>
              <a:t>”;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Январь-Февраль</a:t>
            </a:r>
            <a:r>
              <a:rPr lang="en-US" sz="2300" dirty="0" smtClean="0">
                <a:latin typeface="Times New Roman" pitchFamily="18" charset="0"/>
              </a:rPr>
              <a:t>:</a:t>
            </a:r>
            <a:r>
              <a:rPr lang="ru-RU" sz="2300" dirty="0" smtClean="0">
                <a:latin typeface="Times New Roman" pitchFamily="18" charset="0"/>
              </a:rPr>
              <a:t> Знакомство с техникой оригами.</a:t>
            </a:r>
          </a:p>
          <a:p>
            <a:pPr marL="0" indent="0"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2300" dirty="0" smtClean="0">
                <a:latin typeface="Times New Roman" pitchFamily="18" charset="0"/>
              </a:rPr>
              <a:t>     Рассматривание различных поделок в технике оригами.</a:t>
            </a:r>
          </a:p>
          <a:p>
            <a:pPr marL="0" indent="0"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2300" dirty="0" smtClean="0">
                <a:latin typeface="Times New Roman" pitchFamily="18" charset="0"/>
              </a:rPr>
              <a:t>     Изготовление бабочки в технике оригами</a:t>
            </a:r>
            <a:r>
              <a:rPr lang="en-US" sz="2300" dirty="0" smtClean="0">
                <a:latin typeface="Times New Roman" pitchFamily="18" charset="0"/>
              </a:rPr>
              <a:t>;</a:t>
            </a:r>
            <a:endParaRPr lang="ru-RU" sz="2300" dirty="0" smtClean="0">
              <a:latin typeface="Times New Roman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Март</a:t>
            </a:r>
            <a:r>
              <a:rPr lang="en-US" sz="2300" dirty="0" smtClean="0">
                <a:latin typeface="Times New Roman" pitchFamily="18" charset="0"/>
              </a:rPr>
              <a:t>:</a:t>
            </a:r>
            <a:r>
              <a:rPr lang="ru-RU" sz="2300" dirty="0" smtClean="0">
                <a:latin typeface="Times New Roman" pitchFamily="18" charset="0"/>
              </a:rPr>
              <a:t> Изготовление божьей коровки в технике оригами</a:t>
            </a:r>
            <a:r>
              <a:rPr lang="en-US" sz="2300" dirty="0" smtClean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Апрель</a:t>
            </a:r>
            <a:r>
              <a:rPr lang="en-US" sz="2300" dirty="0" smtClean="0">
                <a:latin typeface="Times New Roman" pitchFamily="18" charset="0"/>
              </a:rPr>
              <a:t>:</a:t>
            </a:r>
            <a:r>
              <a:rPr lang="ru-RU" sz="2300" dirty="0" smtClean="0">
                <a:latin typeface="Times New Roman" pitchFamily="18" charset="0"/>
              </a:rPr>
              <a:t> Коллективная работа </a:t>
            </a:r>
            <a:r>
              <a:rPr lang="en-US" sz="2300" dirty="0" smtClean="0">
                <a:latin typeface="Times New Roman" pitchFamily="18" charset="0"/>
              </a:rPr>
              <a:t>“</a:t>
            </a:r>
            <a:r>
              <a:rPr lang="ru-RU" sz="2300" dirty="0" smtClean="0">
                <a:latin typeface="Times New Roman" pitchFamily="18" charset="0"/>
              </a:rPr>
              <a:t>На лесной опушке</a:t>
            </a:r>
            <a:r>
              <a:rPr lang="en-US" sz="2300" dirty="0" smtClean="0">
                <a:latin typeface="Times New Roman" pitchFamily="18" charset="0"/>
              </a:rPr>
              <a:t>”;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</a:rPr>
              <a:t>Май</a:t>
            </a:r>
            <a:r>
              <a:rPr lang="en-US" sz="2300" dirty="0" smtClean="0">
                <a:latin typeface="Times New Roman" pitchFamily="18" charset="0"/>
              </a:rPr>
              <a:t>: </a:t>
            </a:r>
            <a:r>
              <a:rPr lang="ru-RU" sz="2300" dirty="0" smtClean="0">
                <a:latin typeface="Times New Roman" pitchFamily="18" charset="0"/>
              </a:rPr>
              <a:t>Выставка детских работ.</a:t>
            </a:r>
          </a:p>
          <a:p>
            <a:pPr marL="0" indent="0"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2300" b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endParaRPr lang="ru-RU" sz="3200" b="1" dirty="0" smtClean="0">
              <a:solidFill>
                <a:srgbClr val="FF99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40000"/>
              </a:lnSpc>
              <a:spcBef>
                <a:spcPct val="50000"/>
              </a:spcBef>
              <a:buClr>
                <a:schemeClr val="hlink"/>
              </a:buClr>
              <a:defRPr/>
            </a:pPr>
            <a:endParaRPr lang="ru-RU" sz="3200" b="1" dirty="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11338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82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9900"/>
                </a:solidFill>
                <a:latin typeface="Times New Roman" pitchFamily="18" charset="0"/>
              </a:rPr>
              <a:t>Деятельность детей на занятиях кружковой работы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2633494">
            <a:off x="5849938" y="5157788"/>
            <a:ext cx="3325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FF33"/>
                </a:solidFill>
              </a:rPr>
              <a:t>Рассматривание работ из бумаги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4825"/>
            <a:ext cx="55657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49958" flipV="1">
            <a:off x="4762500" y="3143250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4625" y="6021388"/>
            <a:ext cx="8893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FF33"/>
                </a:solidFill>
                <a:latin typeface="Times New Roman" pitchFamily="18" charset="0"/>
              </a:rPr>
              <a:t>              Божьи коровки как настоящие!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9900"/>
                </a:solidFill>
                <a:latin typeface="Times New Roman" pitchFamily="18" charset="0"/>
              </a:rPr>
              <a:t>Итоги проектной деятельности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196975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18825">
            <a:off x="2822575" y="3932238"/>
            <a:ext cx="5105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6081713" y="1196975"/>
            <a:ext cx="29543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C000"/>
                </a:solidFill>
              </a:rPr>
              <a:t>А потом будет выставка для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9900"/>
                </a:solidFill>
                <a:latin typeface="Times New Roman" pitchFamily="18" charset="0"/>
              </a:rPr>
              <a:t>Результаты кружковой деятельности</a:t>
            </a:r>
            <a:endParaRPr lang="ru-R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3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Дети познакомились с различными видами бумаги;</a:t>
            </a:r>
          </a:p>
          <a:p>
            <a:pPr eaLnBrk="1" hangingPunct="1">
              <a:spcBef>
                <a:spcPct val="50000"/>
              </a:spcBef>
              <a:buSzPct val="13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Научились создавать поделки с опорой на заданную основу;</a:t>
            </a:r>
          </a:p>
          <a:p>
            <a:pPr eaLnBrk="1" hangingPunct="1">
              <a:spcBef>
                <a:spcPct val="50000"/>
              </a:spcBef>
              <a:buSzPct val="13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У детей улучшились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</a:rPr>
              <a:t>память, внимание, мышление, воображение ;</a:t>
            </a:r>
          </a:p>
          <a:p>
            <a:pPr eaLnBrk="1" hangingPunct="1">
              <a:spcBef>
                <a:spcPct val="50000"/>
              </a:spcBef>
              <a:buSzPct val="13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Развились творческие способности;</a:t>
            </a:r>
          </a:p>
          <a:p>
            <a:pPr eaLnBrk="1" hangingPunct="1">
              <a:spcBef>
                <a:spcPct val="50000"/>
              </a:spcBef>
              <a:buSzPct val="13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Осознали преимущество выполнения коллективных поделок;</a:t>
            </a:r>
          </a:p>
          <a:p>
            <a:pPr eaLnBrk="1" hangingPunct="1">
              <a:spcBef>
                <a:spcPct val="50000"/>
              </a:spcBef>
              <a:buSzPct val="135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Родители стали больше общаться со своими детьми.</a:t>
            </a:r>
          </a:p>
          <a:p>
            <a:pPr marL="0" indent="0" eaLnBrk="1" hangingPunct="1">
              <a:spcBef>
                <a:spcPct val="50000"/>
              </a:spcBef>
              <a:buSzPct val="135000"/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20638"/>
            <a:ext cx="9001125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416800" cy="1773238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6651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637</TotalTime>
  <Words>373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Garamond</vt:lpstr>
      <vt:lpstr>Arial</vt:lpstr>
      <vt:lpstr>Wingdings</vt:lpstr>
      <vt:lpstr>Calibri</vt:lpstr>
      <vt:lpstr>Cambria</vt:lpstr>
      <vt:lpstr>Times New Roman</vt:lpstr>
      <vt:lpstr>Течение</vt:lpstr>
      <vt:lpstr>Кружок “Принцесса Бумажкина ”</vt:lpstr>
      <vt:lpstr>Слайд 2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снежинка не растает»</dc:title>
  <dc:creator>PC</dc:creator>
  <cp:lastModifiedBy>admin</cp:lastModifiedBy>
  <cp:revision>17</cp:revision>
  <dcterms:created xsi:type="dcterms:W3CDTF">2013-01-27T14:02:32Z</dcterms:created>
  <dcterms:modified xsi:type="dcterms:W3CDTF">2013-10-11T15:04:43Z</dcterms:modified>
</cp:coreProperties>
</file>