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2" r:id="rId6"/>
    <p:sldId id="265" r:id="rId7"/>
    <p:sldId id="272" r:id="rId8"/>
    <p:sldId id="273" r:id="rId9"/>
    <p:sldId id="279"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72"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dirty="0"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31.08.2013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31.08.2013</a:t>
            </a:fld>
            <a:endParaRPr lang="ru-RU"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7864"/>
            <a:ext cx="8280920" cy="1441512"/>
          </a:xfrm>
        </p:spPr>
        <p:txBody>
          <a:bodyPr>
            <a:normAutofit/>
          </a:bodyPr>
          <a:lstStyle/>
          <a:p>
            <a:pPr algn="ctr">
              <a:lnSpc>
                <a:spcPct val="150000"/>
              </a:lnSpc>
            </a:pPr>
            <a:r>
              <a:rPr lang="ru-RU" sz="2800" b="1" dirty="0">
                <a:solidFill>
                  <a:schemeClr val="accent3">
                    <a:lumMod val="50000"/>
                  </a:schemeClr>
                </a:solidFill>
                <a:latin typeface="Calibri" pitchFamily="34" charset="0"/>
                <a:cs typeface="Calibri" pitchFamily="34" charset="0"/>
              </a:rPr>
              <a:t>Художественное конструирование из природного и бросового материала. </a:t>
            </a:r>
          </a:p>
        </p:txBody>
      </p:sp>
      <p:sp>
        <p:nvSpPr>
          <p:cNvPr id="3" name="Подзаголовок 2"/>
          <p:cNvSpPr>
            <a:spLocks noGrp="1"/>
          </p:cNvSpPr>
          <p:nvPr>
            <p:ph type="subTitle" idx="1"/>
          </p:nvPr>
        </p:nvSpPr>
        <p:spPr>
          <a:xfrm>
            <a:off x="2339752" y="4725144"/>
            <a:ext cx="6336703" cy="1528200"/>
          </a:xfrm>
        </p:spPr>
        <p:txBody>
          <a:bodyPr>
            <a:normAutofit/>
          </a:bodyPr>
          <a:lstStyle/>
          <a:p>
            <a:pPr algn="r"/>
            <a:r>
              <a:rPr lang="ru-RU" sz="2000" b="1" dirty="0">
                <a:solidFill>
                  <a:schemeClr val="accent3">
                    <a:lumMod val="50000"/>
                  </a:schemeClr>
                </a:solidFill>
                <a:latin typeface="Arial" pitchFamily="34" charset="0"/>
                <a:cs typeface="Arial" pitchFamily="34" charset="0"/>
              </a:rPr>
              <a:t>МБДОУЦРРДС «Золотая рыбка</a:t>
            </a:r>
            <a:r>
              <a:rPr lang="ru-RU" sz="2000" b="1" dirty="0" smtClean="0">
                <a:solidFill>
                  <a:schemeClr val="accent3">
                    <a:lumMod val="50000"/>
                  </a:schemeClr>
                </a:solidFill>
                <a:latin typeface="Arial" pitchFamily="34" charset="0"/>
                <a:cs typeface="Arial" pitchFamily="34" charset="0"/>
              </a:rPr>
              <a:t>».</a:t>
            </a:r>
          </a:p>
          <a:p>
            <a:pPr algn="r"/>
            <a:r>
              <a:rPr lang="ru-RU" sz="2000" b="1" dirty="0" smtClean="0">
                <a:solidFill>
                  <a:schemeClr val="accent3">
                    <a:lumMod val="50000"/>
                  </a:schemeClr>
                </a:solidFill>
                <a:latin typeface="Arial" pitchFamily="34" charset="0"/>
                <a:cs typeface="Arial" pitchFamily="34" charset="0"/>
              </a:rPr>
              <a:t>Выполнила: Цуркан Елена Алексеевна</a:t>
            </a:r>
            <a:endParaRPr lang="ru-RU" sz="2000" b="1" dirty="0">
              <a:solidFill>
                <a:schemeClr val="accent3">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tretch/>
        </p:blipFill>
        <p:spPr bwMode="auto">
          <a:xfrm>
            <a:off x="971600" y="1772816"/>
            <a:ext cx="259228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3568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2056"/>
            <a:ext cx="7024744" cy="1296144"/>
          </a:xfrm>
        </p:spPr>
        <p:txBody>
          <a:bodyPr>
            <a:noAutofit/>
          </a:bodyPr>
          <a:lstStyle/>
          <a:p>
            <a:pPr algn="ctr"/>
            <a:r>
              <a:rPr lang="ru-RU" sz="2400" b="1" dirty="0" smtClean="0">
                <a:solidFill>
                  <a:schemeClr val="accent3">
                    <a:lumMod val="50000"/>
                  </a:schemeClr>
                </a:solidFill>
                <a:latin typeface="Arial" pitchFamily="34" charset="0"/>
                <a:cs typeface="Arial" pitchFamily="34" charset="0"/>
              </a:rPr>
              <a:t>Мастер-класс создания </a:t>
            </a:r>
            <a:r>
              <a:rPr lang="ru-RU" sz="2400" b="1" dirty="0">
                <a:solidFill>
                  <a:schemeClr val="accent3">
                    <a:lumMod val="50000"/>
                  </a:schemeClr>
                </a:solidFill>
                <a:latin typeface="Arial" pitchFamily="34" charset="0"/>
                <a:cs typeface="Arial" pitchFamily="34" charset="0"/>
              </a:rPr>
              <a:t>дерева из пластиковых бутылок. </a:t>
            </a:r>
          </a:p>
        </p:txBody>
      </p:sp>
      <p:sp>
        <p:nvSpPr>
          <p:cNvPr id="3" name="Прямоугольник 2"/>
          <p:cNvSpPr/>
          <p:nvPr/>
        </p:nvSpPr>
        <p:spPr>
          <a:xfrm>
            <a:off x="251520" y="1340768"/>
            <a:ext cx="8424936" cy="3276282"/>
          </a:xfrm>
          <a:prstGeom prst="rect">
            <a:avLst/>
          </a:prstGeom>
        </p:spPr>
        <p:txBody>
          <a:bodyPr wrap="square">
            <a:spAutoFit/>
          </a:bodyPr>
          <a:lstStyle/>
          <a:p>
            <a:pPr algn="just">
              <a:lnSpc>
                <a:spcPct val="150000"/>
              </a:lnSpc>
            </a:pPr>
            <a:r>
              <a:rPr lang="ru-RU" sz="2000" dirty="0">
                <a:solidFill>
                  <a:schemeClr val="tx1">
                    <a:lumMod val="95000"/>
                    <a:lumOff val="5000"/>
                  </a:schemeClr>
                </a:solidFill>
                <a:latin typeface="Calibri" pitchFamily="34" charset="0"/>
                <a:cs typeface="Calibri" pitchFamily="34" charset="0"/>
              </a:rPr>
              <a:t>Для начала нарезала полоски для ствола, длиной 8-9см. Хотела сделать ствол цельный, но почему-то у меня не получилось, пришлось из трёх частей, но это не страшно, под листвой не видно. </a:t>
            </a:r>
          </a:p>
          <a:p>
            <a:pPr algn="just">
              <a:lnSpc>
                <a:spcPct val="150000"/>
              </a:lnSpc>
            </a:pPr>
            <a:r>
              <a:rPr lang="ru-RU" sz="2000" dirty="0">
                <a:solidFill>
                  <a:schemeClr val="tx1">
                    <a:lumMod val="95000"/>
                    <a:lumOff val="5000"/>
                  </a:schemeClr>
                </a:solidFill>
                <a:latin typeface="Calibri" pitchFamily="34" charset="0"/>
                <a:cs typeface="Calibri" pitchFamily="34" charset="0"/>
              </a:rPr>
              <a:t>И так зажигаем свечу, берём пинцетом за край нашей полоски и вертикально подносим к свечке, вертикально. Над свечой, где-то около 1,5 см. Пластик начинает сжиматься, скручиваться, в общем менять форму. Не знаю как правильно назвать. Я сделала 3 части для ствола.</a:t>
            </a:r>
          </a:p>
        </p:txBody>
      </p:sp>
    </p:spTree>
    <p:extLst>
      <p:ext uri="{BB962C8B-B14F-4D97-AF65-F5344CB8AC3E}">
        <p14:creationId xmlns:p14="http://schemas.microsoft.com/office/powerpoint/2010/main" val="255955067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001453" cy="5544616"/>
          </a:xfrm>
        </p:spPr>
        <p:txBody>
          <a:bodyPr>
            <a:noAutofit/>
          </a:bodyPr>
          <a:lstStyle/>
          <a:p>
            <a:pPr algn="just">
              <a:lnSpc>
                <a:spcPct val="170000"/>
              </a:lnSpc>
            </a:pPr>
            <a:r>
              <a:rPr lang="ru-RU" sz="2000" b="0" dirty="0">
                <a:solidFill>
                  <a:schemeClr val="tx1">
                    <a:lumMod val="95000"/>
                    <a:lumOff val="5000"/>
                  </a:schemeClr>
                </a:solidFill>
                <a:latin typeface="Arial" pitchFamily="34" charset="0"/>
                <a:cs typeface="Arial" pitchFamily="34" charset="0"/>
              </a:rPr>
              <a:t>Ствол нужно посадить, я взяла крышку из под кофе, глину для моделирования, посадила в неё первую часть ствола, затем берём уже готовую вторую часть ствола, одной стороной </a:t>
            </a:r>
            <a:r>
              <a:rPr lang="ru-RU" sz="2000" b="0" dirty="0" smtClean="0">
                <a:solidFill>
                  <a:schemeClr val="tx1">
                    <a:lumMod val="95000"/>
                    <a:lumOff val="5000"/>
                  </a:schemeClr>
                </a:solidFill>
                <a:latin typeface="Arial" pitchFamily="34" charset="0"/>
                <a:cs typeface="Arial" pitchFamily="34" charset="0"/>
              </a:rPr>
              <a:t>подносим </a:t>
            </a:r>
            <a:r>
              <a:rPr lang="ru-RU" sz="2000" b="0" dirty="0">
                <a:solidFill>
                  <a:schemeClr val="tx1">
                    <a:lumMod val="95000"/>
                    <a:lumOff val="5000"/>
                  </a:schemeClr>
                </a:solidFill>
                <a:latin typeface="Arial" pitchFamily="34" charset="0"/>
                <a:cs typeface="Arial" pitchFamily="34" charset="0"/>
              </a:rPr>
              <a:t>к </a:t>
            </a:r>
            <a:r>
              <a:rPr lang="ru-RU" sz="2000" b="0" dirty="0" smtClean="0">
                <a:solidFill>
                  <a:schemeClr val="tx1">
                    <a:lumMod val="95000"/>
                    <a:lumOff val="5000"/>
                  </a:schemeClr>
                </a:solidFill>
                <a:latin typeface="Arial" pitchFamily="34" charset="0"/>
                <a:cs typeface="Arial" pitchFamily="34" charset="0"/>
              </a:rPr>
              <a:t>горящей </a:t>
            </a:r>
            <a:r>
              <a:rPr lang="ru-RU" sz="2000" b="0" dirty="0">
                <a:solidFill>
                  <a:schemeClr val="tx1">
                    <a:lumMod val="95000"/>
                    <a:lumOff val="5000"/>
                  </a:schemeClr>
                </a:solidFill>
                <a:latin typeface="Arial" pitchFamily="34" charset="0"/>
                <a:cs typeface="Arial" pitchFamily="34" charset="0"/>
              </a:rPr>
              <a:t>свечке . Пластик начинает плавиться, это похоже на кипение. И как только это кипение </a:t>
            </a:r>
            <a:r>
              <a:rPr lang="ru-RU" sz="2000" b="0" dirty="0" smtClean="0">
                <a:solidFill>
                  <a:schemeClr val="tx1">
                    <a:lumMod val="95000"/>
                    <a:lumOff val="5000"/>
                  </a:schemeClr>
                </a:solidFill>
                <a:latin typeface="Arial" pitchFamily="34" charset="0"/>
                <a:cs typeface="Arial" pitchFamily="34" charset="0"/>
              </a:rPr>
              <a:t>появляется, </a:t>
            </a:r>
            <a:r>
              <a:rPr lang="ru-RU" sz="2000" b="0" dirty="0">
                <a:solidFill>
                  <a:schemeClr val="tx1">
                    <a:lumMod val="95000"/>
                    <a:lumOff val="5000"/>
                  </a:schemeClr>
                </a:solidFill>
                <a:latin typeface="Arial" pitchFamily="34" charset="0"/>
                <a:cs typeface="Arial" pitchFamily="34" charset="0"/>
              </a:rPr>
              <a:t>быстро </a:t>
            </a:r>
            <a:r>
              <a:rPr lang="ru-RU" sz="2000" b="0" dirty="0" smtClean="0">
                <a:solidFill>
                  <a:schemeClr val="tx1">
                    <a:lumMod val="95000"/>
                    <a:lumOff val="5000"/>
                  </a:schemeClr>
                </a:solidFill>
                <a:latin typeface="Arial" pitchFamily="34" charset="0"/>
                <a:cs typeface="Arial" pitchFamily="34" charset="0"/>
              </a:rPr>
              <a:t>присоединяем </a:t>
            </a:r>
            <a:r>
              <a:rPr lang="ru-RU" sz="2000" b="0" dirty="0">
                <a:solidFill>
                  <a:schemeClr val="tx1">
                    <a:lumMod val="95000"/>
                    <a:lumOff val="5000"/>
                  </a:schemeClr>
                </a:solidFill>
                <a:latin typeface="Arial" pitchFamily="34" charset="0"/>
                <a:cs typeface="Arial" pitchFamily="34" charset="0"/>
              </a:rPr>
              <a:t>вторую часть ствола к первой. Придерживаем в нужном положение несколько секунд. Две части сцепились. Тоже делаем и с третьей частью ствола</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156176" y="5013176"/>
            <a:ext cx="2376264" cy="1656184"/>
          </a:xfrm>
          <a:prstGeom prst="rect">
            <a:avLst/>
          </a:prstGeom>
          <a:noFill/>
          <a:ln>
            <a:no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99879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9473"/>
            <a:ext cx="7992888" cy="2329408"/>
          </a:xfrm>
        </p:spPr>
        <p:txBody>
          <a:bodyPr>
            <a:normAutofit/>
          </a:bodyPr>
          <a:lstStyle/>
          <a:p>
            <a:pPr algn="just">
              <a:lnSpc>
                <a:spcPct val="150000"/>
              </a:lnSpc>
            </a:pPr>
            <a:r>
              <a:rPr lang="ru-RU" sz="2000" b="0" dirty="0">
                <a:solidFill>
                  <a:schemeClr val="tx1">
                    <a:lumMod val="95000"/>
                    <a:lumOff val="5000"/>
                  </a:schemeClr>
                </a:solidFill>
                <a:latin typeface="Arial" pitchFamily="34" charset="0"/>
                <a:cs typeface="Arial" pitchFamily="34" charset="0"/>
              </a:rPr>
              <a:t>Дальше делаем из этих </a:t>
            </a:r>
            <a:r>
              <a:rPr lang="ru-RU" sz="2000" b="0" dirty="0" smtClean="0">
                <a:solidFill>
                  <a:schemeClr val="tx1">
                    <a:lumMod val="95000"/>
                    <a:lumOff val="5000"/>
                  </a:schemeClr>
                </a:solidFill>
                <a:latin typeface="Arial" pitchFamily="34" charset="0"/>
                <a:cs typeface="Arial" pitchFamily="34" charset="0"/>
              </a:rPr>
              <a:t>полосок ветки</a:t>
            </a:r>
            <a:r>
              <a:rPr lang="ru-RU" sz="2000" b="0" dirty="0">
                <a:solidFill>
                  <a:schemeClr val="tx1">
                    <a:lumMod val="95000"/>
                    <a:lumOff val="5000"/>
                  </a:schemeClr>
                </a:solidFill>
                <a:latin typeface="Arial" pitchFamily="34" charset="0"/>
                <a:cs typeface="Arial" pitchFamily="34" charset="0"/>
              </a:rPr>
              <a:t>, над свечкой, они не должны быть ровные, огонь из начнёт выкручивать, но такие ветки будут </a:t>
            </a:r>
            <a:r>
              <a:rPr lang="ru-RU" sz="2000" b="0" dirty="0" smtClean="0">
                <a:solidFill>
                  <a:schemeClr val="tx1">
                    <a:lumMod val="95000"/>
                    <a:lumOff val="5000"/>
                  </a:schemeClr>
                </a:solidFill>
                <a:latin typeface="Arial" pitchFamily="34" charset="0"/>
                <a:cs typeface="Arial" pitchFamily="34" charset="0"/>
              </a:rPr>
              <a:t>оригинальны </a:t>
            </a:r>
            <a:r>
              <a:rPr lang="ru-RU" sz="2000" b="0" dirty="0">
                <a:solidFill>
                  <a:schemeClr val="tx1">
                    <a:lumMod val="95000"/>
                    <a:lumOff val="5000"/>
                  </a:schemeClr>
                </a:solidFill>
                <a:latin typeface="Arial" pitchFamily="34" charset="0"/>
                <a:cs typeface="Arial" pitchFamily="34" charset="0"/>
              </a:rPr>
              <a:t>и дерево будет натуральнее выглядеть.</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339775" y="5082192"/>
            <a:ext cx="2312346" cy="1448217"/>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287016" y="2276872"/>
            <a:ext cx="8856984" cy="2805320"/>
          </a:xfrm>
          <a:prstGeom prst="rect">
            <a:avLst/>
          </a:prstGeom>
        </p:spPr>
        <p:txBody>
          <a:bodyPr wrap="square">
            <a:spAutoFit/>
          </a:bodyPr>
          <a:lstStyle/>
          <a:p>
            <a:pPr algn="just">
              <a:lnSpc>
                <a:spcPct val="150000"/>
              </a:lnSpc>
            </a:pPr>
            <a:r>
              <a:rPr lang="ru-RU" sz="2000" dirty="0">
                <a:solidFill>
                  <a:schemeClr val="tx1">
                    <a:lumMod val="95000"/>
                    <a:lumOff val="5000"/>
                  </a:schemeClr>
                </a:solidFill>
                <a:latin typeface="Arial" pitchFamily="34" charset="0"/>
                <a:cs typeface="Arial" pitchFamily="34" charset="0"/>
              </a:rPr>
              <a:t>Присоединяем ветки к стволу сверху вниз.</a:t>
            </a:r>
          </a:p>
          <a:p>
            <a:pPr algn="just">
              <a:lnSpc>
                <a:spcPct val="150000"/>
              </a:lnSpc>
            </a:pPr>
            <a:r>
              <a:rPr lang="ru-RU" sz="2000" dirty="0">
                <a:solidFill>
                  <a:schemeClr val="tx1">
                    <a:lumMod val="95000"/>
                    <a:lumOff val="5000"/>
                  </a:schemeClr>
                </a:solidFill>
                <a:latin typeface="Arial" pitchFamily="34" charset="0"/>
                <a:cs typeface="Arial" pitchFamily="34" charset="0"/>
              </a:rPr>
              <a:t>Я не советую цеплять все ветки сразу, лучше один этаж веток сделали и начинайте листики выращивать, а потом второй этаж веток, иначе будет трудно прикреплять листики. Будут мешать голые ветки. Но если вдруг веточки упадут. Их всегда можно вернуть на место. Расплавить место которым оно крепилось над свечкой и прикрепить к стволу</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81936" y="5082192"/>
            <a:ext cx="2194520" cy="146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8489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6632"/>
            <a:ext cx="8064896" cy="936104"/>
          </a:xfrm>
        </p:spPr>
        <p:txBody>
          <a:bodyPr>
            <a:normAutofit/>
          </a:bodyPr>
          <a:lstStyle/>
          <a:p>
            <a:pPr algn="ctr"/>
            <a:r>
              <a:rPr lang="ru-RU" sz="2400" dirty="0">
                <a:solidFill>
                  <a:schemeClr val="accent3">
                    <a:lumMod val="50000"/>
                  </a:schemeClr>
                </a:solidFill>
                <a:latin typeface="Arial" pitchFamily="34" charset="0"/>
                <a:cs typeface="Arial" pitchFamily="34" charset="0"/>
              </a:rPr>
              <a:t>Для листиков нарезаем </a:t>
            </a:r>
            <a:r>
              <a:rPr lang="ru-RU" sz="2400" dirty="0" smtClean="0">
                <a:solidFill>
                  <a:schemeClr val="accent3">
                    <a:lumMod val="50000"/>
                  </a:schemeClr>
                </a:solidFill>
                <a:latin typeface="Arial" pitchFamily="34" charset="0"/>
                <a:cs typeface="Arial" pitchFamily="34" charset="0"/>
              </a:rPr>
              <a:t>треугольники </a:t>
            </a:r>
            <a:r>
              <a:rPr lang="ru-RU" sz="2400" dirty="0">
                <a:solidFill>
                  <a:schemeClr val="accent3">
                    <a:lumMod val="50000"/>
                  </a:schemeClr>
                </a:solidFill>
                <a:latin typeface="Arial" pitchFamily="34" charset="0"/>
                <a:cs typeface="Arial" pitchFamily="34" charset="0"/>
              </a:rPr>
              <a:t>из бутылки зелёного цвета.</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63889" y="5099759"/>
            <a:ext cx="2088232" cy="1492617"/>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467544" y="1484784"/>
            <a:ext cx="8280920" cy="2862322"/>
          </a:xfrm>
          <a:prstGeom prst="rect">
            <a:avLst/>
          </a:prstGeom>
        </p:spPr>
        <p:txBody>
          <a:bodyPr wrap="square">
            <a:spAutoFit/>
          </a:bodyPr>
          <a:lstStyle/>
          <a:p>
            <a:pPr algn="just">
              <a:lnSpc>
                <a:spcPct val="150000"/>
              </a:lnSpc>
            </a:pPr>
            <a:r>
              <a:rPr lang="ru-RU" sz="2000" dirty="0">
                <a:solidFill>
                  <a:schemeClr val="tx1">
                    <a:lumMod val="95000"/>
                    <a:lumOff val="5000"/>
                  </a:schemeClr>
                </a:solidFill>
              </a:rPr>
              <a:t>Проделываем с ними тоже, что и с ветками, берём за уголок треугольник и держим на свечой, вертикально, 1 см над свечкой, пока не начнёт плавиться. Около 2-4 сек. Как только пластик начинает кипеть, листик цепляем к веточке. Чем больше листиков на ветке тем красивее. Если пластик загорится, он почернеет, этот листик уже нам не пригодится!</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4503" y="5099759"/>
            <a:ext cx="2139945" cy="149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98929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412776"/>
            <a:ext cx="8425622" cy="3024336"/>
          </a:xfrm>
        </p:spPr>
        <p:txBody>
          <a:bodyPr>
            <a:normAutofit/>
          </a:bodyPr>
          <a:lstStyle/>
          <a:p>
            <a:pPr marL="68580" indent="0" algn="just">
              <a:lnSpc>
                <a:spcPct val="150000"/>
              </a:lnSpc>
              <a:buNone/>
            </a:pPr>
            <a:r>
              <a:rPr lang="ru-RU" sz="2000" b="0" dirty="0"/>
              <a:t>Пустые бетонные стены дома, гаража или забора так и просятся, чтобы их украсили. Хорошей идеей будет устроить на голых безжизненных стенах вертикальный сад из пластиковых бутылок своими руками! И зелено, и красиво, и отличный способ повторного использования пластика!</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843808" y="5049137"/>
            <a:ext cx="2736304" cy="1470823"/>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300192" y="5030057"/>
            <a:ext cx="2570976" cy="1425224"/>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1043608" y="-34945"/>
            <a:ext cx="7058156" cy="1131848"/>
          </a:xfrm>
          <a:prstGeom prst="rect">
            <a:avLst/>
          </a:prstGeom>
        </p:spPr>
        <p:txBody>
          <a:bodyPr wrap="square">
            <a:spAutoFit/>
          </a:bodyPr>
          <a:lstStyle/>
          <a:p>
            <a:pPr marL="68580" indent="0" algn="ctr">
              <a:lnSpc>
                <a:spcPct val="150000"/>
              </a:lnSpc>
              <a:buNone/>
            </a:pPr>
            <a:r>
              <a:rPr lang="ru-RU" sz="2400" b="1" dirty="0">
                <a:solidFill>
                  <a:schemeClr val="accent3">
                    <a:lumMod val="50000"/>
                  </a:schemeClr>
                </a:solidFill>
              </a:rPr>
              <a:t>Используем пластиковые бутылки для вертикальных садов.</a:t>
            </a:r>
          </a:p>
        </p:txBody>
      </p:sp>
    </p:spTree>
    <p:extLst>
      <p:ext uri="{BB962C8B-B14F-4D97-AF65-F5344CB8AC3E}">
        <p14:creationId xmlns:p14="http://schemas.microsoft.com/office/powerpoint/2010/main" val="276317302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6320" y="250071"/>
            <a:ext cx="8064896" cy="461665"/>
          </a:xfrm>
          <a:prstGeom prst="rect">
            <a:avLst/>
          </a:prstGeom>
        </p:spPr>
        <p:txBody>
          <a:bodyPr wrap="square">
            <a:spAutoFit/>
          </a:bodyPr>
          <a:lstStyle/>
          <a:p>
            <a:pPr algn="ctr"/>
            <a:r>
              <a:rPr lang="ru-RU" sz="2400" b="1" dirty="0">
                <a:solidFill>
                  <a:schemeClr val="accent3">
                    <a:lumMod val="50000"/>
                  </a:schemeClr>
                </a:solidFill>
                <a:latin typeface="Arial" pitchFamily="34" charset="0"/>
                <a:cs typeface="Arial" pitchFamily="34" charset="0"/>
              </a:rPr>
              <a:t>Поделки из </a:t>
            </a:r>
            <a:r>
              <a:rPr lang="en-US" sz="2400" b="1" dirty="0">
                <a:solidFill>
                  <a:schemeClr val="accent3">
                    <a:lumMod val="50000"/>
                  </a:schemeClr>
                </a:solidFill>
                <a:latin typeface="Arial" pitchFamily="34" charset="0"/>
                <a:cs typeface="Arial" pitchFamily="34" charset="0"/>
              </a:rPr>
              <a:t>CD-</a:t>
            </a:r>
            <a:r>
              <a:rPr lang="ru-RU" sz="2400" b="1" dirty="0">
                <a:solidFill>
                  <a:schemeClr val="accent3">
                    <a:lumMod val="50000"/>
                  </a:schemeClr>
                </a:solidFill>
                <a:latin typeface="Arial" pitchFamily="34" charset="0"/>
                <a:cs typeface="Arial" pitchFamily="34" charset="0"/>
              </a:rPr>
              <a:t>дисков: "Сова" </a:t>
            </a:r>
          </a:p>
        </p:txBody>
      </p:sp>
      <p:pic>
        <p:nvPicPr>
          <p:cNvPr id="13314"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477366" y="908720"/>
            <a:ext cx="2221930" cy="1565136"/>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108520" y="2476912"/>
            <a:ext cx="9001000" cy="2400657"/>
          </a:xfrm>
          <a:prstGeom prst="rect">
            <a:avLst/>
          </a:prstGeom>
        </p:spPr>
        <p:txBody>
          <a:bodyPr wrap="square">
            <a:spAutoFit/>
          </a:bodyPr>
          <a:lstStyle/>
          <a:p>
            <a:pPr>
              <a:lnSpc>
                <a:spcPct val="150000"/>
              </a:lnSpc>
            </a:pPr>
            <a:r>
              <a:rPr lang="ru-RU" sz="2000" dirty="0">
                <a:latin typeface="Calibri" pitchFamily="34" charset="0"/>
                <a:cs typeface="Calibri" pitchFamily="34" charset="0"/>
              </a:rPr>
              <a:t>Всем известно, что CD-диски компактны и удобны для хранения информации. Но мало кто знает, что использованные, диски отличный материал для поделки. Предлагаем вам смастерить из ненужных CD- дисков поделку «Сова». </a:t>
            </a:r>
          </a:p>
          <a:p>
            <a:pPr>
              <a:lnSpc>
                <a:spcPct val="150000"/>
              </a:lnSpc>
            </a:pPr>
            <a:r>
              <a:rPr lang="ru-RU" sz="2000" dirty="0">
                <a:latin typeface="Calibri" pitchFamily="34" charset="0"/>
                <a:cs typeface="Calibri" pitchFamily="34" charset="0"/>
              </a:rPr>
              <a:t>Что нужно для поделки : 10-11 дисков, деревянная палочка, обмотанная пищевой фольгой, клеевой пистолет или клей «Момент», ножницы.</a:t>
            </a:r>
          </a:p>
        </p:txBody>
      </p:sp>
    </p:spTree>
    <p:extLst>
      <p:ext uri="{BB962C8B-B14F-4D97-AF65-F5344CB8AC3E}">
        <p14:creationId xmlns:p14="http://schemas.microsoft.com/office/powerpoint/2010/main" val="45091522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604448" cy="5632311"/>
          </a:xfrm>
          <a:prstGeom prst="rect">
            <a:avLst/>
          </a:prstGeom>
        </p:spPr>
        <p:txBody>
          <a:bodyPr wrap="square">
            <a:spAutoFit/>
          </a:bodyPr>
          <a:lstStyle/>
          <a:p>
            <a:pPr>
              <a:lnSpc>
                <a:spcPct val="150000"/>
              </a:lnSpc>
            </a:pPr>
            <a:r>
              <a:rPr lang="ru-RU" sz="2000" dirty="0" smtClean="0">
                <a:latin typeface="Calibri" pitchFamily="34" charset="0"/>
                <a:cs typeface="Calibri" pitchFamily="34" charset="0"/>
              </a:rPr>
              <a:t>1.Возьмите 4 диска (2 для головы и 2 для туловища). По краю дисков ножницами нарежьте бахрому.</a:t>
            </a:r>
          </a:p>
          <a:p>
            <a:pPr>
              <a:lnSpc>
                <a:spcPct val="150000"/>
              </a:lnSpc>
            </a:pPr>
            <a:r>
              <a:rPr lang="ru-RU" sz="2000" dirty="0" smtClean="0">
                <a:latin typeface="Calibri" pitchFamily="34" charset="0"/>
                <a:cs typeface="Calibri" pitchFamily="34" charset="0"/>
              </a:rPr>
              <a:t>2. Из еще одного диска вырежьте брови с коротенькой бахромой, клюв, ушки и листочки. На листочках толстой иглой процарапайте прожилки.</a:t>
            </a:r>
          </a:p>
          <a:p>
            <a:pPr>
              <a:lnSpc>
                <a:spcPct val="150000"/>
              </a:lnSpc>
            </a:pPr>
            <a:r>
              <a:rPr lang="ru-RU" sz="2000" dirty="0" smtClean="0">
                <a:latin typeface="Calibri" pitchFamily="34" charset="0"/>
                <a:cs typeface="Calibri" pitchFamily="34" charset="0"/>
              </a:rPr>
              <a:t>3.Из двух дисков с бахромой сделайте голову, как на фото. Склейте диски клеем. Сделайте сове глаза. 4</a:t>
            </a:r>
            <a:r>
              <a:rPr lang="ru-RU" sz="2000" dirty="0">
                <a:latin typeface="Calibri" pitchFamily="34" charset="0"/>
                <a:cs typeface="Calibri" pitchFamily="34" charset="0"/>
              </a:rPr>
              <a:t>. Возьмите два диска с бахромой и два диска без бахромы, соберите из них туловище, как на фотографии. </a:t>
            </a:r>
          </a:p>
          <a:p>
            <a:pPr>
              <a:lnSpc>
                <a:spcPct val="150000"/>
              </a:lnSpc>
            </a:pPr>
            <a:r>
              <a:rPr lang="ru-RU" sz="2000" dirty="0">
                <a:latin typeface="Calibri" pitchFamily="34" charset="0"/>
                <a:cs typeface="Calibri" pitchFamily="34" charset="0"/>
              </a:rPr>
              <a:t>5. Приклейте голову к туловищу.</a:t>
            </a:r>
          </a:p>
          <a:p>
            <a:pPr>
              <a:lnSpc>
                <a:spcPct val="150000"/>
              </a:lnSpc>
            </a:pPr>
            <a:r>
              <a:rPr lang="ru-RU" sz="2000" dirty="0">
                <a:latin typeface="Calibri" pitchFamily="34" charset="0"/>
                <a:cs typeface="Calibri" pitchFamily="34" charset="0"/>
              </a:rPr>
              <a:t>6. Приклейте сову на основу из CD-дисков. Для этого возьмите три диска сложите их треугольником и приклейте на него сову.</a:t>
            </a:r>
          </a:p>
          <a:p>
            <a:pPr>
              <a:lnSpc>
                <a:spcPct val="150000"/>
              </a:lnSpc>
            </a:pPr>
            <a:r>
              <a:rPr lang="ru-RU" sz="2000" dirty="0">
                <a:latin typeface="Calibri" pitchFamily="34" charset="0"/>
                <a:cs typeface="Calibri" pitchFamily="34" charset="0"/>
              </a:rPr>
              <a:t>6. Деревянную палочку обмотайте пищевой фольгой. Приклейте к палочке листья. За листья приклейте палочку к сове</a:t>
            </a:r>
            <a:r>
              <a:rPr lang="ru-RU" sz="2000" dirty="0" smtClean="0">
                <a:latin typeface="Calibri" pitchFamily="34" charset="0"/>
                <a:cs typeface="Calibri" pitchFamily="34" charset="0"/>
              </a:rPr>
              <a:t>.</a:t>
            </a:r>
            <a:endParaRPr lang="ru-RU" sz="2000" dirty="0">
              <a:latin typeface="Calibri" pitchFamily="34" charset="0"/>
              <a:cs typeface="Calibri" pitchFamily="34" charset="0"/>
            </a:endParaRPr>
          </a:p>
        </p:txBody>
      </p:sp>
    </p:spTree>
    <p:extLst>
      <p:ext uri="{BB962C8B-B14F-4D97-AF65-F5344CB8AC3E}">
        <p14:creationId xmlns:p14="http://schemas.microsoft.com/office/powerpoint/2010/main" val="25004829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488832" cy="720080"/>
          </a:xfrm>
        </p:spPr>
        <p:txBody>
          <a:bodyPr>
            <a:normAutofit/>
          </a:bodyPr>
          <a:lstStyle/>
          <a:p>
            <a:pPr algn="ctr"/>
            <a:r>
              <a:rPr lang="ru-RU" sz="2800" b="1" dirty="0" smtClean="0">
                <a:solidFill>
                  <a:schemeClr val="accent3">
                    <a:lumMod val="50000"/>
                  </a:schemeClr>
                </a:solidFill>
                <a:latin typeface="Calibri" pitchFamily="34" charset="0"/>
                <a:cs typeface="Calibri" pitchFamily="34" charset="0"/>
              </a:rPr>
              <a:t>МБДОУЦ</a:t>
            </a:r>
            <a:r>
              <a:rPr lang="ru-RU" sz="2800" b="1" dirty="0" smtClean="0">
                <a:solidFill>
                  <a:schemeClr val="accent3">
                    <a:lumMod val="50000"/>
                  </a:schemeClr>
                </a:solidFill>
              </a:rPr>
              <a:t> РРДС  «</a:t>
            </a:r>
            <a:r>
              <a:rPr lang="ru-RU" sz="2800" b="1" dirty="0">
                <a:solidFill>
                  <a:schemeClr val="accent3">
                    <a:lumMod val="50000"/>
                  </a:schemeClr>
                </a:solidFill>
              </a:rPr>
              <a:t>Золотая рыбка» </a:t>
            </a:r>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67544" y="1450682"/>
            <a:ext cx="2591162" cy="1905266"/>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18441" name="Picture 9"/>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043607" y="1450682"/>
            <a:ext cx="2591025" cy="1944793"/>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18442" name="Picture 10"/>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123728" y="1700808"/>
            <a:ext cx="2592288" cy="1944215"/>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18443" name="Picture 11"/>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419872" y="1988840"/>
            <a:ext cx="2503690" cy="1918946"/>
          </a:xfrm>
          <a:prstGeom prst="rect">
            <a:avLst/>
          </a:prstGeom>
          <a:noFill/>
          <a:ln>
            <a:no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7150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41"/>
                                        </p:tgtEl>
                                        <p:attrNameLst>
                                          <p:attrName>style.visibility</p:attrName>
                                        </p:attrNameLst>
                                      </p:cBhvr>
                                      <p:to>
                                        <p:strVal val="visible"/>
                                      </p:to>
                                    </p:set>
                                    <p:anim calcmode="lin" valueType="num">
                                      <p:cBhvr additive="base">
                                        <p:cTn id="13" dur="500" fill="hold"/>
                                        <p:tgtEl>
                                          <p:spTgt spid="18441"/>
                                        </p:tgtEl>
                                        <p:attrNameLst>
                                          <p:attrName>ppt_x</p:attrName>
                                        </p:attrNameLst>
                                      </p:cBhvr>
                                      <p:tavLst>
                                        <p:tav tm="0">
                                          <p:val>
                                            <p:strVal val="#ppt_x"/>
                                          </p:val>
                                        </p:tav>
                                        <p:tav tm="100000">
                                          <p:val>
                                            <p:strVal val="#ppt_x"/>
                                          </p:val>
                                        </p:tav>
                                      </p:tavLst>
                                    </p:anim>
                                    <p:anim calcmode="lin" valueType="num">
                                      <p:cBhvr additive="base">
                                        <p:cTn id="14" dur="500" fill="hold"/>
                                        <p:tgtEl>
                                          <p:spTgt spid="184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42"/>
                                        </p:tgtEl>
                                        <p:attrNameLst>
                                          <p:attrName>style.visibility</p:attrName>
                                        </p:attrNameLst>
                                      </p:cBhvr>
                                      <p:to>
                                        <p:strVal val="visible"/>
                                      </p:to>
                                    </p:set>
                                    <p:anim calcmode="lin" valueType="num">
                                      <p:cBhvr additive="base">
                                        <p:cTn id="19" dur="500" fill="hold"/>
                                        <p:tgtEl>
                                          <p:spTgt spid="18442"/>
                                        </p:tgtEl>
                                        <p:attrNameLst>
                                          <p:attrName>ppt_x</p:attrName>
                                        </p:attrNameLst>
                                      </p:cBhvr>
                                      <p:tavLst>
                                        <p:tav tm="0">
                                          <p:val>
                                            <p:strVal val="#ppt_x"/>
                                          </p:val>
                                        </p:tav>
                                        <p:tav tm="100000">
                                          <p:val>
                                            <p:strVal val="#ppt_x"/>
                                          </p:val>
                                        </p:tav>
                                      </p:tavLst>
                                    </p:anim>
                                    <p:anim calcmode="lin" valueType="num">
                                      <p:cBhvr additive="base">
                                        <p:cTn id="20"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43"/>
                                        </p:tgtEl>
                                        <p:attrNameLst>
                                          <p:attrName>style.visibility</p:attrName>
                                        </p:attrNameLst>
                                      </p:cBhvr>
                                      <p:to>
                                        <p:strVal val="visible"/>
                                      </p:to>
                                    </p:set>
                                    <p:anim calcmode="lin" valueType="num">
                                      <p:cBhvr additive="base">
                                        <p:cTn id="25" dur="500" fill="hold"/>
                                        <p:tgtEl>
                                          <p:spTgt spid="18443"/>
                                        </p:tgtEl>
                                        <p:attrNameLst>
                                          <p:attrName>ppt_x</p:attrName>
                                        </p:attrNameLst>
                                      </p:cBhvr>
                                      <p:tavLst>
                                        <p:tav tm="0">
                                          <p:val>
                                            <p:strVal val="#ppt_x"/>
                                          </p:val>
                                        </p:tav>
                                        <p:tav tm="100000">
                                          <p:val>
                                            <p:strVal val="#ppt_x"/>
                                          </p:val>
                                        </p:tav>
                                      </p:tavLst>
                                    </p:anim>
                                    <p:anim calcmode="lin" valueType="num">
                                      <p:cBhvr additive="base">
                                        <p:cTn id="26"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167</TotalTime>
  <Words>630</Words>
  <Application>Microsoft Office PowerPoint</Application>
  <PresentationFormat>Экран (4:3)</PresentationFormat>
  <Paragraphs>24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Углы</vt:lpstr>
      <vt:lpstr>Художественное конструирование из природного и бросового материала. </vt:lpstr>
      <vt:lpstr>Мастер-класс создания дерева из пластиковых бутылок.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МБДОУЦ РРДС  «Золотая рыбка»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Художественное конструирование из природного и бросового материала. </dc:title>
  <dc:creator>-Фрекен Бок-</dc:creator>
  <cp:lastModifiedBy>Пользователь Windows</cp:lastModifiedBy>
  <cp:revision>20</cp:revision>
  <dcterms:created xsi:type="dcterms:W3CDTF">2012-03-28T10:17:37Z</dcterms:created>
  <dcterms:modified xsi:type="dcterms:W3CDTF">2013-08-31T09:41:05Z</dcterms:modified>
</cp:coreProperties>
</file>