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11653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390106">
            <a:off x="5643570" y="2714620"/>
            <a:ext cx="2717034" cy="34774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027" name="Picture 3" descr="C:\Users\User\Desktop\366921.jpg"/>
          <p:cNvPicPr>
            <a:picLocks noChangeAspect="1" noChangeArrowheads="1"/>
          </p:cNvPicPr>
          <p:nvPr/>
        </p:nvPicPr>
        <p:blipFill>
          <a:blip r:embed="rId3" cstate="print"/>
          <a:srcRect l="3125"/>
          <a:stretch>
            <a:fillRect/>
          </a:stretch>
        </p:blipFill>
        <p:spPr bwMode="auto">
          <a:xfrm>
            <a:off x="2428860" y="1928802"/>
            <a:ext cx="2843226" cy="43438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1619985" y="285728"/>
            <a:ext cx="717536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spcAft>
                <a:spcPts val="600"/>
              </a:spcAft>
            </a:pPr>
            <a:r>
              <a:rPr lang="ru-RU" sz="4000" b="1" cap="none" spc="0" dirty="0" smtClean="0">
                <a:ln/>
                <a:solidFill>
                  <a:schemeClr val="accent3"/>
                </a:solidFill>
                <a:effectLst/>
              </a:rPr>
              <a:t>Введение в информатику</a:t>
            </a:r>
            <a:br>
              <a:rPr lang="ru-RU" sz="4000" b="1" cap="none" spc="0" dirty="0" smtClean="0">
                <a:ln/>
                <a:solidFill>
                  <a:schemeClr val="accent3"/>
                </a:solidFill>
                <a:effectLst/>
              </a:rPr>
            </a:br>
            <a:r>
              <a:rPr lang="ru-RU" sz="44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ru-RU" sz="2400" b="1" cap="none" spc="0" dirty="0" smtClean="0">
                <a:ln/>
                <a:solidFill>
                  <a:schemeClr val="accent3"/>
                </a:solidFill>
                <a:effectLst/>
              </a:rPr>
              <a:t>Авторы А.В. Горячев, Н.В. Ключ</a:t>
            </a:r>
            <a:br>
              <a:rPr lang="ru-RU" sz="2400" b="1" cap="none" spc="0" dirty="0" smtClean="0">
                <a:ln/>
                <a:solidFill>
                  <a:schemeClr val="accent3"/>
                </a:solidFill>
                <a:effectLst/>
              </a:rPr>
            </a:br>
            <a:r>
              <a:rPr lang="ru-RU" sz="2400" b="1" cap="none" spc="0" dirty="0" smtClean="0">
                <a:ln/>
                <a:solidFill>
                  <a:schemeClr val="accent3"/>
                </a:solidFill>
                <a:effectLst/>
              </a:rPr>
              <a:t>(Пособие «Всё по полочкам»).</a:t>
            </a:r>
            <a:endParaRPr lang="ru-RU" sz="2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285720" y="1571612"/>
            <a:ext cx="7858180" cy="10001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000066"/>
              </a:solidFill>
            </a:endParaRPr>
          </a:p>
          <a:p>
            <a:pPr algn="ctr"/>
            <a:endParaRPr lang="ru-RU" sz="2400" b="1" dirty="0" smtClean="0">
              <a:solidFill>
                <a:srgbClr val="000066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0066"/>
                </a:solidFill>
              </a:rPr>
              <a:t>Память</a:t>
            </a:r>
          </a:p>
          <a:p>
            <a:pPr algn="ctr"/>
            <a:endParaRPr lang="ru-RU" sz="2400" b="1" dirty="0">
              <a:solidFill>
                <a:srgbClr val="000066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85720" y="285728"/>
            <a:ext cx="6429420" cy="164307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000066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85720" y="2571744"/>
            <a:ext cx="7858180" cy="10001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66"/>
                </a:solidFill>
              </a:rPr>
              <a:t>Внимание</a:t>
            </a:r>
            <a:endParaRPr lang="ru-RU" sz="2400" b="1" dirty="0">
              <a:solidFill>
                <a:srgbClr val="000066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85720" y="3571876"/>
            <a:ext cx="7858180" cy="10001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66"/>
                </a:solidFill>
              </a:rPr>
              <a:t>Формируется умение сравнивать</a:t>
            </a:r>
            <a:endParaRPr lang="ru-RU" sz="2400" b="1" dirty="0">
              <a:solidFill>
                <a:srgbClr val="000066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85720" y="5572140"/>
            <a:ext cx="7858180" cy="10001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66"/>
                </a:solidFill>
              </a:rPr>
              <a:t>Устанавливать причинно-следственные связи </a:t>
            </a:r>
            <a:endParaRPr lang="ru-RU" sz="2400" b="1" dirty="0">
              <a:solidFill>
                <a:srgbClr val="000066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85720" y="4572008"/>
            <a:ext cx="7858180" cy="10001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66"/>
                </a:solidFill>
              </a:rPr>
              <a:t>Делать обобщения</a:t>
            </a:r>
            <a:endParaRPr lang="ru-RU" sz="2400" b="1" dirty="0">
              <a:solidFill>
                <a:srgbClr val="000066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57224" y="357166"/>
            <a:ext cx="564360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/>
                <a:solidFill>
                  <a:schemeClr val="accent3"/>
                </a:solidFill>
                <a:effectLst/>
              </a:rPr>
              <a:t>В процессе  учебной и </a:t>
            </a:r>
          </a:p>
          <a:p>
            <a:pPr algn="ctr"/>
            <a:r>
              <a:rPr lang="ru-RU" sz="3200" b="1" cap="none" spc="0" dirty="0" smtClean="0">
                <a:ln/>
                <a:solidFill>
                  <a:schemeClr val="accent3"/>
                </a:solidFill>
                <a:effectLst/>
              </a:rPr>
              <a:t>игровой деятельности </a:t>
            </a:r>
          </a:p>
          <a:p>
            <a:pPr algn="ctr"/>
            <a:r>
              <a:rPr lang="ru-RU" sz="3200" b="1" cap="none" spc="0" dirty="0" smtClean="0">
                <a:ln/>
                <a:solidFill>
                  <a:schemeClr val="accent3"/>
                </a:solidFill>
                <a:effectLst/>
              </a:rPr>
              <a:t>развивается:</a:t>
            </a:r>
            <a:endParaRPr lang="ru-RU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informati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0"/>
            <a:ext cx="2928926" cy="207167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214554"/>
            <a:ext cx="8401080" cy="4873752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ru-RU" dirty="0" smtClean="0">
                <a:solidFill>
                  <a:srgbClr val="000066"/>
                </a:solidFill>
              </a:rPr>
              <a:t>формирование логического и алгоритмического мышления;</a:t>
            </a:r>
          </a:p>
          <a:p>
            <a:pPr>
              <a:spcAft>
                <a:spcPts val="300"/>
              </a:spcAft>
            </a:pPr>
            <a:r>
              <a:rPr lang="ru-RU" dirty="0" smtClean="0">
                <a:solidFill>
                  <a:srgbClr val="000066"/>
                </a:solidFill>
              </a:rPr>
              <a:t>развитие математических способностей дошкольников;</a:t>
            </a:r>
          </a:p>
          <a:p>
            <a:pPr>
              <a:spcAft>
                <a:spcPts val="300"/>
              </a:spcAft>
            </a:pPr>
            <a:r>
              <a:rPr lang="ru-RU" dirty="0" smtClean="0">
                <a:solidFill>
                  <a:srgbClr val="000066"/>
                </a:solidFill>
              </a:rPr>
              <a:t>формирование общих представлений об устройстве компьютера и приобретение простейших навыков работы с ним;</a:t>
            </a:r>
          </a:p>
          <a:p>
            <a:pPr>
              <a:spcAft>
                <a:spcPts val="300"/>
              </a:spcAft>
            </a:pPr>
            <a:r>
              <a:rPr lang="ru-RU" dirty="0" smtClean="0">
                <a:solidFill>
                  <a:srgbClr val="000066"/>
                </a:solidFill>
              </a:rPr>
              <a:t>воспитание информационной культуры, расширение сознания детей через освоение более полной информации об окружающем мире.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214290"/>
            <a:ext cx="5872120" cy="206210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3200" b="1" cap="none" spc="0" dirty="0" smtClean="0">
                <a:ln/>
                <a:solidFill>
                  <a:schemeClr val="accent3"/>
                </a:solidFill>
                <a:effectLst/>
              </a:rPr>
              <a:t>Основными целями </a:t>
            </a:r>
            <a:br>
              <a:rPr lang="ru-RU" sz="3200" b="1" cap="none" spc="0" dirty="0" smtClean="0">
                <a:ln/>
                <a:solidFill>
                  <a:schemeClr val="accent3"/>
                </a:solidFill>
                <a:effectLst/>
              </a:rPr>
            </a:br>
            <a:r>
              <a:rPr lang="ru-RU" sz="3200" b="1" cap="none" spc="0" dirty="0" smtClean="0">
                <a:ln/>
                <a:solidFill>
                  <a:schemeClr val="accent3"/>
                </a:solidFill>
                <a:effectLst/>
              </a:rPr>
              <a:t>подготовительного курса </a:t>
            </a:r>
            <a:br>
              <a:rPr lang="ru-RU" sz="3200" b="1" cap="none" spc="0" dirty="0" smtClean="0">
                <a:ln/>
                <a:solidFill>
                  <a:schemeClr val="accent3"/>
                </a:solidFill>
                <a:effectLst/>
              </a:rPr>
            </a:br>
            <a:r>
              <a:rPr lang="ru-RU" sz="3200" b="1" cap="none" spc="0" dirty="0" smtClean="0">
                <a:ln/>
                <a:solidFill>
                  <a:schemeClr val="accent3"/>
                </a:solidFill>
                <a:effectLst/>
              </a:rPr>
              <a:t>информатики для </a:t>
            </a:r>
          </a:p>
          <a:p>
            <a:r>
              <a:rPr lang="ru-RU" sz="3200" b="1" cap="none" spc="0" dirty="0" smtClean="0">
                <a:ln/>
                <a:solidFill>
                  <a:schemeClr val="accent3"/>
                </a:solidFill>
                <a:effectLst/>
              </a:rPr>
              <a:t>детей 6 лет являются:</a:t>
            </a:r>
            <a:endParaRPr lang="ru-RU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858280" cy="6331100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rgbClr val="000066"/>
                </a:solidFill>
              </a:rPr>
              <a:t>		</a:t>
            </a:r>
            <a:r>
              <a:rPr lang="ru-RU" sz="2600" dirty="0" smtClean="0">
                <a:solidFill>
                  <a:srgbClr val="000066"/>
                </a:solidFill>
              </a:rPr>
              <a:t>Информатика для дошкольников ещё один инструмент в руках квалифицированного работника дошкольного образования для развития детей и подготовке к школе.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 algn="ctr">
              <a:spcAft>
                <a:spcPts val="600"/>
              </a:spcAft>
              <a:buNone/>
            </a:pP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С АКЦЕНТАМИ НА РАЗВИТИЕ:</a:t>
            </a:r>
            <a:endParaRPr lang="ru-RU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ru-RU" dirty="0" smtClean="0">
                <a:solidFill>
                  <a:srgbClr val="000066"/>
                </a:solidFill>
              </a:rPr>
              <a:t>Логического мышления</a:t>
            </a:r>
          </a:p>
          <a:p>
            <a:pPr>
              <a:spcAft>
                <a:spcPts val="300"/>
              </a:spcAft>
            </a:pPr>
            <a:r>
              <a:rPr lang="ru-RU" dirty="0" smtClean="0">
                <a:solidFill>
                  <a:srgbClr val="000066"/>
                </a:solidFill>
              </a:rPr>
              <a:t>Алгоритмического стиля мышления</a:t>
            </a:r>
          </a:p>
          <a:p>
            <a:pPr>
              <a:spcAft>
                <a:spcPts val="300"/>
              </a:spcAft>
            </a:pPr>
            <a:r>
              <a:rPr lang="ru-RU" dirty="0" smtClean="0">
                <a:solidFill>
                  <a:srgbClr val="000066"/>
                </a:solidFill>
              </a:rPr>
              <a:t>Творческого воображения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3075" name="Picture 3" descr="C:\Users\User\Desktop\1307520074_2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286256"/>
            <a:ext cx="3328984" cy="2293852"/>
          </a:xfrm>
          <a:prstGeom prst="rect">
            <a:avLst/>
          </a:prstGeom>
          <a:noFill/>
        </p:spPr>
      </p:pic>
      <p:pic>
        <p:nvPicPr>
          <p:cNvPr id="8" name="Picture 3" descr="C:\Users\User\Desktop\1307520074_2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4286256"/>
            <a:ext cx="3643338" cy="229974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1714480" y="4000504"/>
            <a:ext cx="5929354" cy="242889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714876" y="2000240"/>
            <a:ext cx="4214842" cy="18573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5720" y="2214554"/>
            <a:ext cx="3857652" cy="164307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2214554"/>
            <a:ext cx="385765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5900" defTabSz="914400" rtl="0" eaLnBrk="1" fontAlgn="base" latinLnBrk="0" hangingPunct="1">
              <a:spcBef>
                <a:spcPts val="600"/>
              </a:spcBef>
              <a:spcAft>
                <a:spcPts val="600"/>
              </a:spcAft>
              <a:buClrTx/>
              <a:buSzTx/>
              <a:tabLst>
                <a:tab pos="3714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Задачи, связанные с формированием умения строить информацион­ные логические модели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 rot="2399600">
            <a:off x="1988316" y="1331705"/>
            <a:ext cx="428628" cy="785818"/>
          </a:xfrm>
          <a:prstGeom prst="downArrow">
            <a:avLst/>
          </a:prstGeom>
          <a:solidFill>
            <a:schemeClr val="bg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214810" y="1357298"/>
            <a:ext cx="428628" cy="785818"/>
          </a:xfrm>
          <a:prstGeom prst="downArrow">
            <a:avLst/>
          </a:prstGeom>
          <a:solidFill>
            <a:schemeClr val="bg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000232" y="4000504"/>
            <a:ext cx="550072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66"/>
                </a:solidFill>
              </a:rPr>
              <a:t>    Задачи, связанные с освоением базиса аппарата формальной логики, а также с формированием навыков использования этого аппарата для описания модели рассуждений.</a:t>
            </a:r>
            <a:endParaRPr lang="ru-RU" sz="2400" dirty="0">
              <a:solidFill>
                <a:srgbClr val="000066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000628" y="1928802"/>
            <a:ext cx="435771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5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302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Задачи, связанные с подготовкой к творческой созидательной деятельности, развитием фантазии и воображения.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 rot="19863598">
            <a:off x="5949810" y="1340501"/>
            <a:ext cx="428628" cy="785818"/>
          </a:xfrm>
          <a:prstGeom prst="downArrow">
            <a:avLst/>
          </a:prstGeom>
          <a:solidFill>
            <a:schemeClr val="bg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214290"/>
            <a:ext cx="8712642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/>
                <a:solidFill>
                  <a:schemeClr val="accent3"/>
                </a:solidFill>
                <a:effectLst/>
                <a:ea typeface="+mj-ea"/>
                <a:cs typeface="+mj-cs"/>
              </a:rPr>
              <a:t>Специфические задачи </a:t>
            </a:r>
          </a:p>
          <a:p>
            <a:pPr algn="ctr"/>
            <a:r>
              <a:rPr lang="ru-RU" sz="3200" b="1" dirty="0" smtClean="0">
                <a:ln/>
                <a:solidFill>
                  <a:schemeClr val="accent3"/>
                </a:solidFill>
                <a:ea typeface="+mj-ea"/>
                <a:cs typeface="+mj-cs"/>
              </a:rPr>
              <a:t>о</a:t>
            </a:r>
            <a:r>
              <a:rPr lang="ru-RU" sz="3200" b="1" cap="none" spc="0" dirty="0" smtClean="0">
                <a:ln/>
                <a:solidFill>
                  <a:schemeClr val="accent3"/>
                </a:solidFill>
                <a:effectLst/>
                <a:ea typeface="+mj-ea"/>
                <a:cs typeface="+mj-cs"/>
              </a:rPr>
              <a:t>бучения дошкольников информатике</a:t>
            </a:r>
            <a:endParaRPr lang="ru-RU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57158" y="1785926"/>
            <a:ext cx="8429684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66"/>
                </a:solidFill>
              </a:rPr>
              <a:t>учить выделять свойства предметов</a:t>
            </a:r>
            <a:endParaRPr lang="ru-RU" sz="2400" b="1" dirty="0">
              <a:solidFill>
                <a:srgbClr val="000066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5720" y="214290"/>
            <a:ext cx="8572560" cy="157163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14290"/>
            <a:ext cx="841288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/>
                <a:solidFill>
                  <a:schemeClr val="accent3"/>
                </a:solidFill>
                <a:effectLst/>
              </a:rPr>
              <a:t>Задачи, связанные с формированием</a:t>
            </a:r>
          </a:p>
          <a:p>
            <a:pPr algn="ctr"/>
            <a:r>
              <a:rPr lang="ru-RU" sz="3200" b="1" cap="none" spc="0" dirty="0" smtClean="0">
                <a:ln/>
                <a:solidFill>
                  <a:schemeClr val="accent3"/>
                </a:solidFill>
                <a:effectLst/>
              </a:rPr>
              <a:t> умения строить информационные </a:t>
            </a:r>
          </a:p>
          <a:p>
            <a:pPr algn="ctr"/>
            <a:r>
              <a:rPr lang="ru-RU" sz="3200" b="1" cap="none" spc="0" dirty="0" smtClean="0">
                <a:ln/>
                <a:solidFill>
                  <a:schemeClr val="accent3"/>
                </a:solidFill>
                <a:effectLst/>
              </a:rPr>
              <a:t>логические модели.</a:t>
            </a:r>
            <a:endParaRPr lang="ru-RU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7158" y="2643182"/>
            <a:ext cx="8429684" cy="9286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66"/>
                </a:solidFill>
              </a:rPr>
              <a:t>учить обобщать по признаку</a:t>
            </a:r>
            <a:endParaRPr lang="ru-RU" sz="2400" b="1" dirty="0">
              <a:solidFill>
                <a:srgbClr val="000066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7158" y="3571876"/>
            <a:ext cx="8429684" cy="7858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66"/>
                </a:solidFill>
              </a:rPr>
              <a:t>знакомить с вложенными подмножествами</a:t>
            </a:r>
            <a:endParaRPr lang="ru-RU" sz="2400" b="1" dirty="0">
              <a:solidFill>
                <a:srgbClr val="000066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57158" y="5143512"/>
            <a:ext cx="8429684" cy="7858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66"/>
                </a:solidFill>
              </a:rPr>
              <a:t>учить находить ошибки в неправильной последовательности действий</a:t>
            </a:r>
            <a:endParaRPr lang="ru-RU" sz="2400" b="1" dirty="0">
              <a:solidFill>
                <a:srgbClr val="000066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57158" y="4357694"/>
            <a:ext cx="8429684" cy="7858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66"/>
                </a:solidFill>
              </a:rPr>
              <a:t>учить описывать свои действия</a:t>
            </a:r>
            <a:endParaRPr lang="ru-RU" sz="2400" b="1" dirty="0">
              <a:solidFill>
                <a:srgbClr val="000066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57158" y="5857892"/>
            <a:ext cx="8429684" cy="78581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66"/>
                </a:solidFill>
              </a:rPr>
              <a:t>знакомить с главной функцией (назначением) предметов</a:t>
            </a:r>
            <a:endParaRPr lang="ru-RU" sz="24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57158" y="1428736"/>
            <a:ext cx="8572560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74320" lvl="0" indent="-274320" algn="ctr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ru-RU" sz="2400" b="1" dirty="0" smtClean="0">
                <a:solidFill>
                  <a:srgbClr val="000066"/>
                </a:solidFill>
              </a:rPr>
              <a:t>знакомить с истинными и ложными высказываниями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285728"/>
            <a:ext cx="8572560" cy="11430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03118" y="285728"/>
            <a:ext cx="8840882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/>
                <a:solidFill>
                  <a:schemeClr val="accent3"/>
                </a:solidFill>
                <a:effectLst/>
              </a:rPr>
              <a:t>Задачи, связанные с освоением базиса </a:t>
            </a:r>
          </a:p>
          <a:p>
            <a:pPr algn="ctr"/>
            <a:r>
              <a:rPr lang="ru-RU" sz="3200" b="1" cap="none" spc="0" dirty="0" smtClean="0">
                <a:ln/>
                <a:solidFill>
                  <a:schemeClr val="accent3"/>
                </a:solidFill>
                <a:effectLst/>
              </a:rPr>
              <a:t>аппарата формальной логики</a:t>
            </a:r>
            <a:endParaRPr lang="ru-RU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7158" y="3143248"/>
            <a:ext cx="8572560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74320" lvl="0" indent="-274320" algn="ctr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ru-RU" sz="2400" b="1" dirty="0" smtClean="0">
                <a:solidFill>
                  <a:srgbClr val="000066"/>
                </a:solidFill>
              </a:rPr>
              <a:t>учить формулировать отрицание по аналогии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7158" y="2285992"/>
            <a:ext cx="8572560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66"/>
                </a:solidFill>
              </a:rPr>
              <a:t>знакомить с отрицанием </a:t>
            </a:r>
            <a:endParaRPr lang="ru-RU" sz="24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7158" y="4857760"/>
            <a:ext cx="8572560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74320" lvl="0" indent="-274320" algn="ctr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ru-RU" sz="2400" b="1" dirty="0" smtClean="0">
                <a:solidFill>
                  <a:srgbClr val="000066"/>
                </a:solidFill>
              </a:rPr>
              <a:t>знакомить с логической операцией «И»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57158" y="4000504"/>
            <a:ext cx="8572560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66"/>
                </a:solidFill>
              </a:rPr>
              <a:t>знакомить с использованием разрешающих и запрещающих знаков</a:t>
            </a:r>
            <a:endParaRPr lang="ru-RU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285720" y="1643050"/>
            <a:ext cx="8501122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66"/>
                </a:solidFill>
              </a:rPr>
              <a:t>учить называть как можно больше свойств и признаков одного объекта</a:t>
            </a:r>
            <a:endParaRPr lang="ru-RU" sz="24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4282" y="0"/>
            <a:ext cx="8572560" cy="16430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85334" y="0"/>
            <a:ext cx="8815234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000" b="1" cap="none" spc="0" dirty="0" smtClean="0">
                <a:ln/>
                <a:solidFill>
                  <a:schemeClr val="accent3"/>
                </a:solidFill>
                <a:effectLst/>
              </a:rPr>
              <a:t>Задачи, связанные с подготовкой к </a:t>
            </a:r>
          </a:p>
          <a:p>
            <a:pPr algn="ctr"/>
            <a:r>
              <a:rPr lang="ru-RU" sz="3000" b="1" cap="none" spc="0" dirty="0" smtClean="0">
                <a:ln/>
                <a:solidFill>
                  <a:schemeClr val="accent3"/>
                </a:solidFill>
                <a:effectLst/>
              </a:rPr>
              <a:t>творческой созидательной деятельности, </a:t>
            </a:r>
          </a:p>
          <a:p>
            <a:pPr algn="ctr"/>
            <a:r>
              <a:rPr lang="ru-RU" sz="3000" b="1" cap="none" spc="0" dirty="0" smtClean="0">
                <a:ln/>
                <a:solidFill>
                  <a:schemeClr val="accent3"/>
                </a:solidFill>
                <a:effectLst/>
              </a:rPr>
              <a:t>развитием фантазии и воображения</a:t>
            </a:r>
            <a:endParaRPr lang="ru-RU" sz="3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5720" y="2428868"/>
            <a:ext cx="8501122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66"/>
                </a:solidFill>
              </a:rPr>
              <a:t>учить видеть позитивные и негативные свойства предметов, явлений в разных ситуациях</a:t>
            </a:r>
            <a:endParaRPr lang="ru-RU" sz="24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5720" y="3286124"/>
            <a:ext cx="8501122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66"/>
                </a:solidFill>
              </a:rPr>
              <a:t>учить проводить аналогию между разными предметами</a:t>
            </a:r>
            <a:endParaRPr lang="ru-RU" sz="24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5720" y="4143380"/>
            <a:ext cx="8501122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66"/>
                </a:solidFill>
              </a:rPr>
              <a:t>учить находить сходное у разных предметов</a:t>
            </a:r>
            <a:endParaRPr lang="ru-RU" sz="24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5720" y="5000636"/>
            <a:ext cx="8501122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66"/>
                </a:solidFill>
              </a:rPr>
              <a:t>учить переносить свойства одних предметов на другие</a:t>
            </a:r>
            <a:endParaRPr lang="ru-RU" sz="24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85720" y="5786454"/>
            <a:ext cx="8501122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66"/>
                </a:solidFill>
              </a:rPr>
              <a:t>учить представлять себя разными предметами и изображать поведение этих предметов</a:t>
            </a:r>
            <a:endParaRPr lang="ru-RU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071538" y="1214422"/>
            <a:ext cx="7643866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66"/>
                </a:solidFill>
              </a:rPr>
              <a:t>сопоставлять части и целое для предметов и действий</a:t>
            </a:r>
            <a:endParaRPr lang="ru-RU" sz="24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14414" y="2143116"/>
            <a:ext cx="7643866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2400" b="1" dirty="0" smtClean="0">
                <a:solidFill>
                  <a:srgbClr val="000066"/>
                </a:solidFill>
              </a:rPr>
              <a:t>                    расставлять события в правильную последовательность</a:t>
            </a:r>
            <a:endParaRPr lang="ru-RU" sz="24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14414" y="3000372"/>
            <a:ext cx="7643866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2400" b="1" dirty="0" smtClean="0">
                <a:solidFill>
                  <a:srgbClr val="000066"/>
                </a:solidFill>
              </a:rPr>
              <a:t>видеть пользу и вред в разных </a:t>
            </a:r>
          </a:p>
          <a:p>
            <a:pPr algn="r"/>
            <a:r>
              <a:rPr lang="ru-RU" sz="2400" b="1" dirty="0" smtClean="0">
                <a:solidFill>
                  <a:srgbClr val="000066"/>
                </a:solidFill>
              </a:rPr>
              <a:t>ситуациях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214414" y="4000504"/>
            <a:ext cx="7643866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r"/>
            <a:r>
              <a:rPr lang="ru-RU" sz="2400" b="1" dirty="0" smtClean="0">
                <a:solidFill>
                  <a:srgbClr val="000066"/>
                </a:solidFill>
              </a:rPr>
              <a:t>                                       приводить примеры истинных и ложных высказываний</a:t>
            </a:r>
          </a:p>
        </p:txBody>
      </p:sp>
      <p:sp>
        <p:nvSpPr>
          <p:cNvPr id="2" name="Овал 1"/>
          <p:cNvSpPr/>
          <p:nvPr/>
        </p:nvSpPr>
        <p:spPr>
          <a:xfrm>
            <a:off x="0" y="1643050"/>
            <a:ext cx="3500462" cy="314327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2357430"/>
            <a:ext cx="3558988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/>
                <a:solidFill>
                  <a:schemeClr val="accent3"/>
                </a:solidFill>
                <a:effectLst/>
              </a:rPr>
              <a:t>В результате </a:t>
            </a:r>
          </a:p>
          <a:p>
            <a:pPr algn="ctr"/>
            <a:r>
              <a:rPr lang="ru-RU" sz="2400" b="1" cap="none" spc="0" dirty="0" smtClean="0">
                <a:ln/>
                <a:solidFill>
                  <a:schemeClr val="accent3"/>
                </a:solidFill>
                <a:effectLst/>
              </a:rPr>
              <a:t>проведения занятий</a:t>
            </a:r>
          </a:p>
          <a:p>
            <a:pPr algn="ctr"/>
            <a:r>
              <a:rPr lang="ru-RU" sz="2400" b="1" cap="none" spc="0" dirty="0" smtClean="0">
                <a:ln/>
                <a:solidFill>
                  <a:schemeClr val="accent3"/>
                </a:solidFill>
                <a:effectLst/>
              </a:rPr>
              <a:t> по информатике</a:t>
            </a:r>
          </a:p>
          <a:p>
            <a:pPr algn="ctr"/>
            <a:r>
              <a:rPr lang="ru-RU" sz="2400" b="1" cap="none" spc="0" dirty="0" smtClean="0">
                <a:ln/>
                <a:solidFill>
                  <a:schemeClr val="accent3"/>
                </a:solidFill>
                <a:effectLst/>
              </a:rPr>
              <a:t> дети 5-6 лет </a:t>
            </a:r>
          </a:p>
          <a:p>
            <a:pPr algn="ctr"/>
            <a:r>
              <a:rPr lang="ru-RU" sz="2400" b="1" cap="none" spc="0" dirty="0" smtClean="0">
                <a:ln/>
                <a:solidFill>
                  <a:schemeClr val="accent3"/>
                </a:solidFill>
                <a:effectLst/>
              </a:rPr>
              <a:t>будут уметь:</a:t>
            </a:r>
            <a:endParaRPr lang="ru-RU" sz="2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14348" y="357166"/>
            <a:ext cx="7643866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66"/>
                </a:solidFill>
              </a:rPr>
              <a:t>обобщать по некоторому признаку, находить закономерность по признаку</a:t>
            </a:r>
            <a:endParaRPr lang="ru-RU" sz="24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57224" y="4857760"/>
            <a:ext cx="7643866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solidFill>
                  <a:srgbClr val="000066"/>
                </a:solidFill>
              </a:rPr>
              <a:t> находить ошибки в неправильной                         последовательности простых действий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7158" y="5786454"/>
            <a:ext cx="7643866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66"/>
                </a:solidFill>
              </a:rPr>
              <a:t>находить похожее у разных предметов</a:t>
            </a:r>
            <a:endParaRPr lang="ru-RU" sz="24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5">
      <a:dk1>
        <a:sysClr val="windowText" lastClr="000000"/>
      </a:dk1>
      <a:lt1>
        <a:srgbClr val="C1C1FF"/>
      </a:lt1>
      <a:dk2>
        <a:srgbClr val="0000CC"/>
      </a:dk2>
      <a:lt2>
        <a:srgbClr val="6E83B3"/>
      </a:lt2>
      <a:accent1>
        <a:srgbClr val="0000CC"/>
      </a:accent1>
      <a:accent2>
        <a:srgbClr val="7598D9"/>
      </a:accent2>
      <a:accent3>
        <a:srgbClr val="0000CC"/>
      </a:accent3>
      <a:accent4>
        <a:srgbClr val="3667C4"/>
      </a:accent4>
      <a:accent5>
        <a:srgbClr val="AEBAD5"/>
      </a:accent5>
      <a:accent6>
        <a:srgbClr val="777C84"/>
      </a:accent6>
      <a:hlink>
        <a:srgbClr val="0033C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177</TotalTime>
  <Words>328</Words>
  <Application>Microsoft Office PowerPoint</Application>
  <PresentationFormat>Экран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в информатику</dc:title>
  <dc:creator>User</dc:creator>
  <cp:lastModifiedBy>User</cp:lastModifiedBy>
  <cp:revision>24</cp:revision>
  <dcterms:created xsi:type="dcterms:W3CDTF">2013-02-21T11:08:14Z</dcterms:created>
  <dcterms:modified xsi:type="dcterms:W3CDTF">2013-02-27T14:41:51Z</dcterms:modified>
</cp:coreProperties>
</file>