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357166"/>
            <a:ext cx="6715172" cy="2643206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rgbClr val="0070C0"/>
                </a:solidFill>
                <a:latin typeface="+mn-lt"/>
              </a:rPr>
              <a:t>«</a:t>
            </a:r>
            <a:r>
              <a:rPr lang="ru-RU" sz="3600" b="1" i="1" dirty="0" smtClean="0">
                <a:solidFill>
                  <a:srgbClr val="0070C0"/>
                </a:solidFill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Истоки способностей и  дарований  детей –</a:t>
            </a:r>
            <a:b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 на кончиках их пальцев</a:t>
            </a:r>
            <a:r>
              <a:rPr lang="ru-RU" sz="3600" b="1" i="1" dirty="0" smtClean="0">
                <a:solidFill>
                  <a:srgbClr val="0070C0"/>
                </a:solidFill>
              </a:rPr>
              <a:t>.</a:t>
            </a:r>
            <a:r>
              <a:rPr lang="ru-RU" sz="3600" i="1" dirty="0" smtClean="0">
                <a:solidFill>
                  <a:srgbClr val="0070C0"/>
                </a:solidFill>
                <a:latin typeface="+mn-lt"/>
              </a:rPr>
              <a:t>»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2700" b="1" i="1" dirty="0" smtClean="0">
                <a:solidFill>
                  <a:srgbClr val="0070C0"/>
                </a:solidFill>
              </a:rPr>
              <a:t>                                 </a:t>
            </a:r>
            <a:br>
              <a:rPr lang="ru-RU" sz="2700" b="1" i="1" dirty="0" smtClean="0">
                <a:solidFill>
                  <a:srgbClr val="0070C0"/>
                </a:solidFill>
              </a:rPr>
            </a:br>
            <a:r>
              <a:rPr lang="ru-RU" sz="2700" i="1" dirty="0" smtClean="0">
                <a:solidFill>
                  <a:srgbClr val="0070C0"/>
                </a:solidFill>
              </a:rPr>
              <a:t>                       </a:t>
            </a:r>
            <a:r>
              <a:rPr lang="ru-RU" sz="2700" b="1" i="1" dirty="0" smtClean="0">
                <a:solidFill>
                  <a:srgbClr val="0070C0"/>
                </a:solidFill>
              </a:rPr>
              <a:t>            </a:t>
            </a:r>
            <a:r>
              <a:rPr lang="ru-RU" sz="2700" i="1" dirty="0" smtClean="0">
                <a:solidFill>
                  <a:srgbClr val="0070C0"/>
                </a:solidFill>
              </a:rPr>
              <a:t>В.А. Сухомлинский</a:t>
            </a:r>
            <a:r>
              <a:rPr lang="ru-RU" sz="2700" b="1" i="1" dirty="0" smtClean="0">
                <a:solidFill>
                  <a:srgbClr val="0070C0"/>
                </a:solidFill>
              </a:rPr>
              <a:t>          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214686"/>
            <a:ext cx="4071966" cy="2571768"/>
          </a:xfrm>
        </p:spPr>
        <p:txBody>
          <a:bodyPr>
            <a:normAutofit fontScale="92500" lnSpcReduction="20000"/>
          </a:bodyPr>
          <a:lstStyle/>
          <a:p>
            <a:pPr algn="r"/>
            <a:endParaRPr lang="ru-RU" i="1" dirty="0" smtClean="0"/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Игры  с предметами </a:t>
            </a:r>
            <a:endParaRPr lang="ru-RU" dirty="0" smtClean="0">
              <a:solidFill>
                <a:srgbClr val="0070C0"/>
              </a:solidFill>
            </a:endParaRP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для развития мелкой</a:t>
            </a: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 моторики у  младших </a:t>
            </a:r>
          </a:p>
          <a:p>
            <a:pPr algn="r"/>
            <a:r>
              <a:rPr lang="ru-RU" i="1" dirty="0" smtClean="0">
                <a:solidFill>
                  <a:srgbClr val="0070C0"/>
                </a:solidFill>
              </a:rPr>
              <a:t> дошкольников.</a:t>
            </a:r>
          </a:p>
          <a:p>
            <a:pPr algn="r"/>
            <a:endParaRPr lang="ru-RU" i="1" dirty="0" smtClean="0">
              <a:solidFill>
                <a:srgbClr val="0070C0"/>
              </a:solidFill>
            </a:endParaRPr>
          </a:p>
          <a:p>
            <a:pPr algn="r"/>
            <a:endParaRPr lang="ru-RU" i="1" dirty="0" smtClean="0">
              <a:solidFill>
                <a:srgbClr val="0070C0"/>
              </a:solidFill>
            </a:endParaRP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 </a:t>
            </a:r>
          </a:p>
          <a:p>
            <a:pPr algn="r"/>
            <a:endParaRPr lang="ru-RU" dirty="0"/>
          </a:p>
        </p:txBody>
      </p:sp>
      <p:pic>
        <p:nvPicPr>
          <p:cNvPr id="5" name="Рисунок 4" descr="C:\Users\PC\Downloads\1221159264_9bd57b0e89d9.jpg"/>
          <p:cNvPicPr/>
          <p:nvPr/>
        </p:nvPicPr>
        <p:blipFill>
          <a:blip r:embed="rId2"/>
          <a:srcRect l="3185" t="42586" r="7053" b="17490"/>
          <a:stretch>
            <a:fillRect/>
          </a:stretch>
        </p:blipFill>
        <p:spPr bwMode="auto">
          <a:xfrm rot="21138224">
            <a:off x="2352127" y="3078581"/>
            <a:ext cx="3455538" cy="2287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Игры с верёвочками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100" b="1" u="sng" dirty="0" smtClean="0">
                <a:solidFill>
                  <a:srgbClr val="00B050"/>
                </a:solidFill>
              </a:rPr>
              <a:t>Предложите ребёнку:</a:t>
            </a:r>
            <a:endParaRPr lang="ru-RU" sz="2100" u="sng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1.Выложить верёвочку по прямой линии.</a:t>
            </a:r>
            <a:endParaRPr lang="ru-RU" sz="2100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lvl="0"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2.Выложить из верёвочки  «змейку», «лесенку</a:t>
            </a:r>
            <a:endParaRPr lang="ru-RU" sz="2100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3. Выложить из верёвочки круг, квадрат, треугольник.</a:t>
            </a:r>
            <a:endParaRPr lang="ru-RU" sz="2100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 </a:t>
            </a:r>
          </a:p>
          <a:p>
            <a:pPr>
              <a:buNone/>
            </a:pPr>
            <a:endParaRPr lang="ru-RU" sz="2100" b="1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4.Намотать верёвку  на ручку, размотать.</a:t>
            </a:r>
            <a:endParaRPr lang="ru-RU" sz="2100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5.Сложить вдвое, втрое, вчетверо.</a:t>
            </a:r>
            <a:endParaRPr lang="ru-RU" sz="2100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6.Завязать узел.</a:t>
            </a:r>
            <a:endParaRPr lang="ru-RU" sz="2100" i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2100" b="1" i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7.Привязать один конец верёвки к середине палки, перебирать её руками, намотать верёвку на палку.</a:t>
            </a:r>
            <a:endParaRPr lang="ru-RU" sz="2100" i="1" dirty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245360" y="3129280"/>
            <a:ext cx="741680" cy="650240"/>
          </a:xfrm>
          <a:custGeom>
            <a:avLst/>
            <a:gdLst>
              <a:gd name="connsiteX0" fmla="*/ 0 w 741680"/>
              <a:gd name="connsiteY0" fmla="*/ 71120 h 650240"/>
              <a:gd name="connsiteX1" fmla="*/ 30480 w 741680"/>
              <a:gd name="connsiteY1" fmla="*/ 91440 h 650240"/>
              <a:gd name="connsiteX2" fmla="*/ 60960 w 741680"/>
              <a:gd name="connsiteY2" fmla="*/ 203200 h 650240"/>
              <a:gd name="connsiteX3" fmla="*/ 71120 w 741680"/>
              <a:gd name="connsiteY3" fmla="*/ 325120 h 650240"/>
              <a:gd name="connsiteX4" fmla="*/ 81280 w 741680"/>
              <a:gd name="connsiteY4" fmla="*/ 386080 h 650240"/>
              <a:gd name="connsiteX5" fmla="*/ 91440 w 741680"/>
              <a:gd name="connsiteY5" fmla="*/ 619760 h 650240"/>
              <a:gd name="connsiteX6" fmla="*/ 304800 w 741680"/>
              <a:gd name="connsiteY6" fmla="*/ 609600 h 650240"/>
              <a:gd name="connsiteX7" fmla="*/ 335280 w 741680"/>
              <a:gd name="connsiteY7" fmla="*/ 599440 h 650240"/>
              <a:gd name="connsiteX8" fmla="*/ 538480 w 741680"/>
              <a:gd name="connsiteY8" fmla="*/ 609600 h 650240"/>
              <a:gd name="connsiteX9" fmla="*/ 629920 w 741680"/>
              <a:gd name="connsiteY9" fmla="*/ 640080 h 650240"/>
              <a:gd name="connsiteX10" fmla="*/ 660400 w 741680"/>
              <a:gd name="connsiteY10" fmla="*/ 650240 h 650240"/>
              <a:gd name="connsiteX11" fmla="*/ 741680 w 741680"/>
              <a:gd name="connsiteY11" fmla="*/ 599440 h 650240"/>
              <a:gd name="connsiteX12" fmla="*/ 721360 w 741680"/>
              <a:gd name="connsiteY12" fmla="*/ 487680 h 650240"/>
              <a:gd name="connsiteX13" fmla="*/ 701040 w 741680"/>
              <a:gd name="connsiteY13" fmla="*/ 121920 h 650240"/>
              <a:gd name="connsiteX14" fmla="*/ 690880 w 741680"/>
              <a:gd name="connsiteY14" fmla="*/ 91440 h 650240"/>
              <a:gd name="connsiteX15" fmla="*/ 670560 w 741680"/>
              <a:gd name="connsiteY15" fmla="*/ 10160 h 650240"/>
              <a:gd name="connsiteX16" fmla="*/ 629920 w 741680"/>
              <a:gd name="connsiteY16" fmla="*/ 0 h 650240"/>
              <a:gd name="connsiteX17" fmla="*/ 457200 w 741680"/>
              <a:gd name="connsiteY17" fmla="*/ 30480 h 650240"/>
              <a:gd name="connsiteX18" fmla="*/ 426720 w 741680"/>
              <a:gd name="connsiteY18" fmla="*/ 50800 h 650240"/>
              <a:gd name="connsiteX19" fmla="*/ 81280 w 741680"/>
              <a:gd name="connsiteY19" fmla="*/ 30480 h 650240"/>
              <a:gd name="connsiteX20" fmla="*/ 0 w 741680"/>
              <a:gd name="connsiteY20" fmla="*/ 71120 h 650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41680" h="650240">
                <a:moveTo>
                  <a:pt x="0" y="71120"/>
                </a:moveTo>
                <a:cubicBezTo>
                  <a:pt x="10160" y="77893"/>
                  <a:pt x="24008" y="81085"/>
                  <a:pt x="30480" y="91440"/>
                </a:cubicBezTo>
                <a:cubicBezTo>
                  <a:pt x="45645" y="115704"/>
                  <a:pt x="55158" y="174190"/>
                  <a:pt x="60960" y="203200"/>
                </a:cubicBezTo>
                <a:cubicBezTo>
                  <a:pt x="64347" y="243840"/>
                  <a:pt x="66617" y="284589"/>
                  <a:pt x="71120" y="325120"/>
                </a:cubicBezTo>
                <a:cubicBezTo>
                  <a:pt x="73395" y="345594"/>
                  <a:pt x="79863" y="365529"/>
                  <a:pt x="81280" y="386080"/>
                </a:cubicBezTo>
                <a:cubicBezTo>
                  <a:pt x="86644" y="463862"/>
                  <a:pt x="88053" y="541867"/>
                  <a:pt x="91440" y="619760"/>
                </a:cubicBezTo>
                <a:cubicBezTo>
                  <a:pt x="162560" y="616373"/>
                  <a:pt x="233845" y="615513"/>
                  <a:pt x="304800" y="609600"/>
                </a:cubicBezTo>
                <a:cubicBezTo>
                  <a:pt x="315473" y="608711"/>
                  <a:pt x="324570" y="599440"/>
                  <a:pt x="335280" y="599440"/>
                </a:cubicBezTo>
                <a:cubicBezTo>
                  <a:pt x="403098" y="599440"/>
                  <a:pt x="470747" y="606213"/>
                  <a:pt x="538480" y="609600"/>
                </a:cubicBezTo>
                <a:lnTo>
                  <a:pt x="629920" y="640080"/>
                </a:lnTo>
                <a:lnTo>
                  <a:pt x="660400" y="650240"/>
                </a:lnTo>
                <a:cubicBezTo>
                  <a:pt x="732944" y="626059"/>
                  <a:pt x="709479" y="647742"/>
                  <a:pt x="741680" y="599440"/>
                </a:cubicBezTo>
                <a:cubicBezTo>
                  <a:pt x="731418" y="558393"/>
                  <a:pt x="723709" y="533479"/>
                  <a:pt x="721360" y="487680"/>
                </a:cubicBezTo>
                <a:cubicBezTo>
                  <a:pt x="711332" y="292136"/>
                  <a:pt x="737424" y="249264"/>
                  <a:pt x="701040" y="121920"/>
                </a:cubicBezTo>
                <a:cubicBezTo>
                  <a:pt x="698098" y="111622"/>
                  <a:pt x="693698" y="101772"/>
                  <a:pt x="690880" y="91440"/>
                </a:cubicBezTo>
                <a:cubicBezTo>
                  <a:pt x="683532" y="64497"/>
                  <a:pt x="697653" y="16933"/>
                  <a:pt x="670560" y="10160"/>
                </a:cubicBezTo>
                <a:lnTo>
                  <a:pt x="629920" y="0"/>
                </a:lnTo>
                <a:cubicBezTo>
                  <a:pt x="533473" y="32149"/>
                  <a:pt x="590291" y="18381"/>
                  <a:pt x="457200" y="30480"/>
                </a:cubicBezTo>
                <a:cubicBezTo>
                  <a:pt x="447040" y="37253"/>
                  <a:pt x="438924" y="50379"/>
                  <a:pt x="426720" y="50800"/>
                </a:cubicBezTo>
                <a:cubicBezTo>
                  <a:pt x="268577" y="56253"/>
                  <a:pt x="208694" y="46407"/>
                  <a:pt x="81280" y="30480"/>
                </a:cubicBezTo>
                <a:lnTo>
                  <a:pt x="0" y="7112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641897" y="3047238"/>
            <a:ext cx="1031703" cy="720379"/>
          </a:xfrm>
          <a:custGeom>
            <a:avLst/>
            <a:gdLst>
              <a:gd name="connsiteX0" fmla="*/ 56343 w 1031703"/>
              <a:gd name="connsiteY0" fmla="*/ 661162 h 720379"/>
              <a:gd name="connsiteX1" fmla="*/ 117303 w 1031703"/>
              <a:gd name="connsiteY1" fmla="*/ 590042 h 720379"/>
              <a:gd name="connsiteX2" fmla="*/ 178263 w 1031703"/>
              <a:gd name="connsiteY2" fmla="*/ 529082 h 720379"/>
              <a:gd name="connsiteX3" fmla="*/ 208743 w 1031703"/>
              <a:gd name="connsiteY3" fmla="*/ 498602 h 720379"/>
              <a:gd name="connsiteX4" fmla="*/ 239223 w 1031703"/>
              <a:gd name="connsiteY4" fmla="*/ 468122 h 720379"/>
              <a:gd name="connsiteX5" fmla="*/ 279863 w 1031703"/>
              <a:gd name="connsiteY5" fmla="*/ 397002 h 720379"/>
              <a:gd name="connsiteX6" fmla="*/ 330663 w 1031703"/>
              <a:gd name="connsiteY6" fmla="*/ 295402 h 720379"/>
              <a:gd name="connsiteX7" fmla="*/ 361143 w 1031703"/>
              <a:gd name="connsiteY7" fmla="*/ 224282 h 720379"/>
              <a:gd name="connsiteX8" fmla="*/ 381463 w 1031703"/>
              <a:gd name="connsiteY8" fmla="*/ 193802 h 720379"/>
              <a:gd name="connsiteX9" fmla="*/ 411943 w 1031703"/>
              <a:gd name="connsiteY9" fmla="*/ 173482 h 720379"/>
              <a:gd name="connsiteX10" fmla="*/ 452583 w 1031703"/>
              <a:gd name="connsiteY10" fmla="*/ 122682 h 720379"/>
              <a:gd name="connsiteX11" fmla="*/ 503383 w 1031703"/>
              <a:gd name="connsiteY11" fmla="*/ 71882 h 720379"/>
              <a:gd name="connsiteX12" fmla="*/ 544023 w 1031703"/>
              <a:gd name="connsiteY12" fmla="*/ 10922 h 720379"/>
              <a:gd name="connsiteX13" fmla="*/ 584663 w 1031703"/>
              <a:gd name="connsiteY13" fmla="*/ 31242 h 720379"/>
              <a:gd name="connsiteX14" fmla="*/ 615143 w 1031703"/>
              <a:gd name="connsiteY14" fmla="*/ 61722 h 720379"/>
              <a:gd name="connsiteX15" fmla="*/ 645623 w 1031703"/>
              <a:gd name="connsiteY15" fmla="*/ 82042 h 720379"/>
              <a:gd name="connsiteX16" fmla="*/ 686263 w 1031703"/>
              <a:gd name="connsiteY16" fmla="*/ 143002 h 720379"/>
              <a:gd name="connsiteX17" fmla="*/ 696423 w 1031703"/>
              <a:gd name="connsiteY17" fmla="*/ 173482 h 720379"/>
              <a:gd name="connsiteX18" fmla="*/ 747223 w 1031703"/>
              <a:gd name="connsiteY18" fmla="*/ 224282 h 720379"/>
              <a:gd name="connsiteX19" fmla="*/ 787863 w 1031703"/>
              <a:gd name="connsiteY19" fmla="*/ 275082 h 720379"/>
              <a:gd name="connsiteX20" fmla="*/ 798023 w 1031703"/>
              <a:gd name="connsiteY20" fmla="*/ 305562 h 720379"/>
              <a:gd name="connsiteX21" fmla="*/ 838663 w 1031703"/>
              <a:gd name="connsiteY21" fmla="*/ 366522 h 720379"/>
              <a:gd name="connsiteX22" fmla="*/ 858983 w 1031703"/>
              <a:gd name="connsiteY22" fmla="*/ 397002 h 720379"/>
              <a:gd name="connsiteX23" fmla="*/ 889463 w 1031703"/>
              <a:gd name="connsiteY23" fmla="*/ 427482 h 720379"/>
              <a:gd name="connsiteX24" fmla="*/ 940263 w 1031703"/>
              <a:gd name="connsiteY24" fmla="*/ 478282 h 720379"/>
              <a:gd name="connsiteX25" fmla="*/ 960583 w 1031703"/>
              <a:gd name="connsiteY25" fmla="*/ 508762 h 720379"/>
              <a:gd name="connsiteX26" fmla="*/ 991063 w 1031703"/>
              <a:gd name="connsiteY26" fmla="*/ 539242 h 720379"/>
              <a:gd name="connsiteX27" fmla="*/ 1031703 w 1031703"/>
              <a:gd name="connsiteY27" fmla="*/ 590042 h 720379"/>
              <a:gd name="connsiteX28" fmla="*/ 858983 w 1031703"/>
              <a:gd name="connsiteY28" fmla="*/ 630682 h 720379"/>
              <a:gd name="connsiteX29" fmla="*/ 493223 w 1031703"/>
              <a:gd name="connsiteY29" fmla="*/ 651002 h 720379"/>
              <a:gd name="connsiteX30" fmla="*/ 361143 w 1031703"/>
              <a:gd name="connsiteY30" fmla="*/ 661162 h 720379"/>
              <a:gd name="connsiteX31" fmla="*/ 198583 w 1031703"/>
              <a:gd name="connsiteY31" fmla="*/ 681482 h 720379"/>
              <a:gd name="connsiteX32" fmla="*/ 168103 w 1031703"/>
              <a:gd name="connsiteY32" fmla="*/ 691642 h 720379"/>
              <a:gd name="connsiteX33" fmla="*/ 117303 w 1031703"/>
              <a:gd name="connsiteY33" fmla="*/ 701802 h 720379"/>
              <a:gd name="connsiteX34" fmla="*/ 56343 w 1031703"/>
              <a:gd name="connsiteY34" fmla="*/ 711962 h 720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31703" h="720379">
                <a:moveTo>
                  <a:pt x="56343" y="661162"/>
                </a:moveTo>
                <a:cubicBezTo>
                  <a:pt x="165153" y="552352"/>
                  <a:pt x="0" y="720379"/>
                  <a:pt x="117303" y="590042"/>
                </a:cubicBezTo>
                <a:cubicBezTo>
                  <a:pt x="136527" y="568682"/>
                  <a:pt x="157943" y="549402"/>
                  <a:pt x="178263" y="529082"/>
                </a:cubicBezTo>
                <a:lnTo>
                  <a:pt x="208743" y="498602"/>
                </a:lnTo>
                <a:cubicBezTo>
                  <a:pt x="218903" y="488442"/>
                  <a:pt x="232797" y="480973"/>
                  <a:pt x="239223" y="468122"/>
                </a:cubicBezTo>
                <a:cubicBezTo>
                  <a:pt x="265004" y="416560"/>
                  <a:pt x="251142" y="440084"/>
                  <a:pt x="279863" y="397002"/>
                </a:cubicBezTo>
                <a:cubicBezTo>
                  <a:pt x="303145" y="303876"/>
                  <a:pt x="276946" y="331213"/>
                  <a:pt x="330663" y="295402"/>
                </a:cubicBezTo>
                <a:cubicBezTo>
                  <a:pt x="342061" y="261207"/>
                  <a:pt x="341055" y="259435"/>
                  <a:pt x="361143" y="224282"/>
                </a:cubicBezTo>
                <a:cubicBezTo>
                  <a:pt x="367201" y="213680"/>
                  <a:pt x="372829" y="202436"/>
                  <a:pt x="381463" y="193802"/>
                </a:cubicBezTo>
                <a:cubicBezTo>
                  <a:pt x="390097" y="185168"/>
                  <a:pt x="401783" y="180255"/>
                  <a:pt x="411943" y="173482"/>
                </a:cubicBezTo>
                <a:cubicBezTo>
                  <a:pt x="431722" y="114144"/>
                  <a:pt x="406627" y="168638"/>
                  <a:pt x="452583" y="122682"/>
                </a:cubicBezTo>
                <a:cubicBezTo>
                  <a:pt x="520316" y="54949"/>
                  <a:pt x="422103" y="126069"/>
                  <a:pt x="503383" y="71882"/>
                </a:cubicBezTo>
                <a:cubicBezTo>
                  <a:pt x="516930" y="51562"/>
                  <a:pt x="522180" y="0"/>
                  <a:pt x="544023" y="10922"/>
                </a:cubicBezTo>
                <a:cubicBezTo>
                  <a:pt x="557570" y="17695"/>
                  <a:pt x="572338" y="22439"/>
                  <a:pt x="584663" y="31242"/>
                </a:cubicBezTo>
                <a:cubicBezTo>
                  <a:pt x="596355" y="39593"/>
                  <a:pt x="604105" y="52524"/>
                  <a:pt x="615143" y="61722"/>
                </a:cubicBezTo>
                <a:cubicBezTo>
                  <a:pt x="624524" y="69539"/>
                  <a:pt x="635463" y="75269"/>
                  <a:pt x="645623" y="82042"/>
                </a:cubicBezTo>
                <a:cubicBezTo>
                  <a:pt x="669781" y="154516"/>
                  <a:pt x="635526" y="66896"/>
                  <a:pt x="686263" y="143002"/>
                </a:cubicBezTo>
                <a:cubicBezTo>
                  <a:pt x="692204" y="151913"/>
                  <a:pt x="691634" y="163903"/>
                  <a:pt x="696423" y="173482"/>
                </a:cubicBezTo>
                <a:cubicBezTo>
                  <a:pt x="713356" y="207349"/>
                  <a:pt x="716743" y="203962"/>
                  <a:pt x="747223" y="224282"/>
                </a:cubicBezTo>
                <a:cubicBezTo>
                  <a:pt x="772760" y="300894"/>
                  <a:pt x="735342" y="209430"/>
                  <a:pt x="787863" y="275082"/>
                </a:cubicBezTo>
                <a:cubicBezTo>
                  <a:pt x="794553" y="283445"/>
                  <a:pt x="792822" y="296200"/>
                  <a:pt x="798023" y="305562"/>
                </a:cubicBezTo>
                <a:cubicBezTo>
                  <a:pt x="809883" y="326910"/>
                  <a:pt x="825116" y="346202"/>
                  <a:pt x="838663" y="366522"/>
                </a:cubicBezTo>
                <a:cubicBezTo>
                  <a:pt x="845436" y="376682"/>
                  <a:pt x="850349" y="388368"/>
                  <a:pt x="858983" y="397002"/>
                </a:cubicBezTo>
                <a:cubicBezTo>
                  <a:pt x="869143" y="407162"/>
                  <a:pt x="880265" y="416444"/>
                  <a:pt x="889463" y="427482"/>
                </a:cubicBezTo>
                <a:cubicBezTo>
                  <a:pt x="931796" y="478282"/>
                  <a:pt x="884383" y="441029"/>
                  <a:pt x="940263" y="478282"/>
                </a:cubicBezTo>
                <a:cubicBezTo>
                  <a:pt x="947036" y="488442"/>
                  <a:pt x="952766" y="499381"/>
                  <a:pt x="960583" y="508762"/>
                </a:cubicBezTo>
                <a:cubicBezTo>
                  <a:pt x="969781" y="519800"/>
                  <a:pt x="983093" y="527287"/>
                  <a:pt x="991063" y="539242"/>
                </a:cubicBezTo>
                <a:cubicBezTo>
                  <a:pt x="1030323" y="598132"/>
                  <a:pt x="963536" y="544597"/>
                  <a:pt x="1031703" y="590042"/>
                </a:cubicBezTo>
                <a:cubicBezTo>
                  <a:pt x="914360" y="629156"/>
                  <a:pt x="972144" y="616537"/>
                  <a:pt x="858983" y="630682"/>
                </a:cubicBezTo>
                <a:cubicBezTo>
                  <a:pt x="720923" y="676702"/>
                  <a:pt x="854934" y="635275"/>
                  <a:pt x="493223" y="651002"/>
                </a:cubicBezTo>
                <a:cubicBezTo>
                  <a:pt x="449108" y="652920"/>
                  <a:pt x="405170" y="657775"/>
                  <a:pt x="361143" y="661162"/>
                </a:cubicBezTo>
                <a:cubicBezTo>
                  <a:pt x="219542" y="689482"/>
                  <a:pt x="444775" y="646312"/>
                  <a:pt x="198583" y="681482"/>
                </a:cubicBezTo>
                <a:cubicBezTo>
                  <a:pt x="187981" y="682997"/>
                  <a:pt x="178493" y="689045"/>
                  <a:pt x="168103" y="691642"/>
                </a:cubicBezTo>
                <a:cubicBezTo>
                  <a:pt x="151350" y="695830"/>
                  <a:pt x="134160" y="698056"/>
                  <a:pt x="117303" y="701802"/>
                </a:cubicBezTo>
                <a:cubicBezTo>
                  <a:pt x="64191" y="713605"/>
                  <a:pt x="93489" y="711962"/>
                  <a:pt x="56343" y="711962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119216" y="3169920"/>
            <a:ext cx="1902415" cy="409248"/>
          </a:xfrm>
          <a:custGeom>
            <a:avLst/>
            <a:gdLst>
              <a:gd name="connsiteX0" fmla="*/ 11584 w 1902415"/>
              <a:gd name="connsiteY0" fmla="*/ 386080 h 409248"/>
              <a:gd name="connsiteX1" fmla="*/ 42064 w 1902415"/>
              <a:gd name="connsiteY1" fmla="*/ 325120 h 409248"/>
              <a:gd name="connsiteX2" fmla="*/ 72544 w 1902415"/>
              <a:gd name="connsiteY2" fmla="*/ 264160 h 409248"/>
              <a:gd name="connsiteX3" fmla="*/ 82704 w 1902415"/>
              <a:gd name="connsiteY3" fmla="*/ 203200 h 409248"/>
              <a:gd name="connsiteX4" fmla="*/ 92864 w 1902415"/>
              <a:gd name="connsiteY4" fmla="*/ 172720 h 409248"/>
              <a:gd name="connsiteX5" fmla="*/ 143664 w 1902415"/>
              <a:gd name="connsiteY5" fmla="*/ 111760 h 409248"/>
              <a:gd name="connsiteX6" fmla="*/ 174144 w 1902415"/>
              <a:gd name="connsiteY6" fmla="*/ 91440 h 409248"/>
              <a:gd name="connsiteX7" fmla="*/ 245264 w 1902415"/>
              <a:gd name="connsiteY7" fmla="*/ 81280 h 409248"/>
              <a:gd name="connsiteX8" fmla="*/ 407824 w 1902415"/>
              <a:gd name="connsiteY8" fmla="*/ 101600 h 409248"/>
              <a:gd name="connsiteX9" fmla="*/ 448464 w 1902415"/>
              <a:gd name="connsiteY9" fmla="*/ 121920 h 409248"/>
              <a:gd name="connsiteX10" fmla="*/ 509424 w 1902415"/>
              <a:gd name="connsiteY10" fmla="*/ 182880 h 409248"/>
              <a:gd name="connsiteX11" fmla="*/ 570384 w 1902415"/>
              <a:gd name="connsiteY11" fmla="*/ 274320 h 409248"/>
              <a:gd name="connsiteX12" fmla="*/ 590704 w 1902415"/>
              <a:gd name="connsiteY12" fmla="*/ 304800 h 409248"/>
              <a:gd name="connsiteX13" fmla="*/ 621184 w 1902415"/>
              <a:gd name="connsiteY13" fmla="*/ 325120 h 409248"/>
              <a:gd name="connsiteX14" fmla="*/ 661824 w 1902415"/>
              <a:gd name="connsiteY14" fmla="*/ 386080 h 409248"/>
              <a:gd name="connsiteX15" fmla="*/ 692304 w 1902415"/>
              <a:gd name="connsiteY15" fmla="*/ 396240 h 409248"/>
              <a:gd name="connsiteX16" fmla="*/ 793904 w 1902415"/>
              <a:gd name="connsiteY16" fmla="*/ 365760 h 409248"/>
              <a:gd name="connsiteX17" fmla="*/ 814224 w 1902415"/>
              <a:gd name="connsiteY17" fmla="*/ 335280 h 409248"/>
              <a:gd name="connsiteX18" fmla="*/ 885344 w 1902415"/>
              <a:gd name="connsiteY18" fmla="*/ 284480 h 409248"/>
              <a:gd name="connsiteX19" fmla="*/ 925984 w 1902415"/>
              <a:gd name="connsiteY19" fmla="*/ 223520 h 409248"/>
              <a:gd name="connsiteX20" fmla="*/ 936144 w 1902415"/>
              <a:gd name="connsiteY20" fmla="*/ 193040 h 409248"/>
              <a:gd name="connsiteX21" fmla="*/ 976784 w 1902415"/>
              <a:gd name="connsiteY21" fmla="*/ 132080 h 409248"/>
              <a:gd name="connsiteX22" fmla="*/ 997104 w 1902415"/>
              <a:gd name="connsiteY22" fmla="*/ 101600 h 409248"/>
              <a:gd name="connsiteX23" fmla="*/ 1027584 w 1902415"/>
              <a:gd name="connsiteY23" fmla="*/ 81280 h 409248"/>
              <a:gd name="connsiteX24" fmla="*/ 1159664 w 1902415"/>
              <a:gd name="connsiteY24" fmla="*/ 60960 h 409248"/>
              <a:gd name="connsiteX25" fmla="*/ 1220624 w 1902415"/>
              <a:gd name="connsiteY25" fmla="*/ 81280 h 409248"/>
              <a:gd name="connsiteX26" fmla="*/ 1271424 w 1902415"/>
              <a:gd name="connsiteY26" fmla="*/ 172720 h 409248"/>
              <a:gd name="connsiteX27" fmla="*/ 1281584 w 1902415"/>
              <a:gd name="connsiteY27" fmla="*/ 213360 h 409248"/>
              <a:gd name="connsiteX28" fmla="*/ 1301904 w 1902415"/>
              <a:gd name="connsiteY28" fmla="*/ 274320 h 409248"/>
              <a:gd name="connsiteX29" fmla="*/ 1362864 w 1902415"/>
              <a:gd name="connsiteY29" fmla="*/ 325120 h 409248"/>
              <a:gd name="connsiteX30" fmla="*/ 1423824 w 1902415"/>
              <a:gd name="connsiteY30" fmla="*/ 355600 h 409248"/>
              <a:gd name="connsiteX31" fmla="*/ 1494944 w 1902415"/>
              <a:gd name="connsiteY31" fmla="*/ 386080 h 409248"/>
              <a:gd name="connsiteX32" fmla="*/ 1616864 w 1902415"/>
              <a:gd name="connsiteY32" fmla="*/ 375920 h 409248"/>
              <a:gd name="connsiteX33" fmla="*/ 1657504 w 1902415"/>
              <a:gd name="connsiteY33" fmla="*/ 355600 h 409248"/>
              <a:gd name="connsiteX34" fmla="*/ 1698144 w 1902415"/>
              <a:gd name="connsiteY34" fmla="*/ 345440 h 409248"/>
              <a:gd name="connsiteX35" fmla="*/ 1748944 w 1902415"/>
              <a:gd name="connsiteY35" fmla="*/ 284480 h 409248"/>
              <a:gd name="connsiteX36" fmla="*/ 1799744 w 1902415"/>
              <a:gd name="connsiteY36" fmla="*/ 223520 h 409248"/>
              <a:gd name="connsiteX37" fmla="*/ 1840384 w 1902415"/>
              <a:gd name="connsiteY37" fmla="*/ 162560 h 409248"/>
              <a:gd name="connsiteX38" fmla="*/ 1850544 w 1902415"/>
              <a:gd name="connsiteY38" fmla="*/ 132080 h 409248"/>
              <a:gd name="connsiteX39" fmla="*/ 1870864 w 1902415"/>
              <a:gd name="connsiteY39" fmla="*/ 101600 h 409248"/>
              <a:gd name="connsiteX40" fmla="*/ 1891184 w 1902415"/>
              <a:gd name="connsiteY40" fmla="*/ 40640 h 409248"/>
              <a:gd name="connsiteX41" fmla="*/ 1901344 w 1902415"/>
              <a:gd name="connsiteY41" fmla="*/ 0 h 409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902415" h="409248">
                <a:moveTo>
                  <a:pt x="11584" y="386080"/>
                </a:moveTo>
                <a:cubicBezTo>
                  <a:pt x="69818" y="298729"/>
                  <a:pt x="0" y="409248"/>
                  <a:pt x="42064" y="325120"/>
                </a:cubicBezTo>
                <a:cubicBezTo>
                  <a:pt x="63985" y="281279"/>
                  <a:pt x="62329" y="310127"/>
                  <a:pt x="72544" y="264160"/>
                </a:cubicBezTo>
                <a:cubicBezTo>
                  <a:pt x="77013" y="244050"/>
                  <a:pt x="78235" y="223310"/>
                  <a:pt x="82704" y="203200"/>
                </a:cubicBezTo>
                <a:cubicBezTo>
                  <a:pt x="85027" y="192745"/>
                  <a:pt x="88075" y="182299"/>
                  <a:pt x="92864" y="172720"/>
                </a:cubicBezTo>
                <a:cubicBezTo>
                  <a:pt x="104281" y="149886"/>
                  <a:pt x="124404" y="127810"/>
                  <a:pt x="143664" y="111760"/>
                </a:cubicBezTo>
                <a:cubicBezTo>
                  <a:pt x="153045" y="103943"/>
                  <a:pt x="162448" y="94949"/>
                  <a:pt x="174144" y="91440"/>
                </a:cubicBezTo>
                <a:cubicBezTo>
                  <a:pt x="197081" y="84559"/>
                  <a:pt x="221557" y="84667"/>
                  <a:pt x="245264" y="81280"/>
                </a:cubicBezTo>
                <a:cubicBezTo>
                  <a:pt x="307207" y="86045"/>
                  <a:pt x="355054" y="78984"/>
                  <a:pt x="407824" y="101600"/>
                </a:cubicBezTo>
                <a:cubicBezTo>
                  <a:pt x="421745" y="107566"/>
                  <a:pt x="436637" y="112459"/>
                  <a:pt x="448464" y="121920"/>
                </a:cubicBezTo>
                <a:cubicBezTo>
                  <a:pt x="470904" y="139872"/>
                  <a:pt x="493484" y="158970"/>
                  <a:pt x="509424" y="182880"/>
                </a:cubicBezTo>
                <a:lnTo>
                  <a:pt x="570384" y="274320"/>
                </a:lnTo>
                <a:cubicBezTo>
                  <a:pt x="577157" y="284480"/>
                  <a:pt x="580544" y="298027"/>
                  <a:pt x="590704" y="304800"/>
                </a:cubicBezTo>
                <a:lnTo>
                  <a:pt x="621184" y="325120"/>
                </a:lnTo>
                <a:cubicBezTo>
                  <a:pt x="631836" y="357076"/>
                  <a:pt x="629207" y="364336"/>
                  <a:pt x="661824" y="386080"/>
                </a:cubicBezTo>
                <a:cubicBezTo>
                  <a:pt x="670735" y="392021"/>
                  <a:pt x="682144" y="392853"/>
                  <a:pt x="692304" y="396240"/>
                </a:cubicBezTo>
                <a:cubicBezTo>
                  <a:pt x="766511" y="371504"/>
                  <a:pt x="732484" y="381115"/>
                  <a:pt x="793904" y="365760"/>
                </a:cubicBezTo>
                <a:cubicBezTo>
                  <a:pt x="800677" y="355600"/>
                  <a:pt x="804843" y="343097"/>
                  <a:pt x="814224" y="335280"/>
                </a:cubicBezTo>
                <a:cubicBezTo>
                  <a:pt x="879709" y="280709"/>
                  <a:pt x="832777" y="352066"/>
                  <a:pt x="885344" y="284480"/>
                </a:cubicBezTo>
                <a:cubicBezTo>
                  <a:pt x="900337" y="265203"/>
                  <a:pt x="918261" y="246688"/>
                  <a:pt x="925984" y="223520"/>
                </a:cubicBezTo>
                <a:cubicBezTo>
                  <a:pt x="929371" y="213360"/>
                  <a:pt x="930943" y="202402"/>
                  <a:pt x="936144" y="193040"/>
                </a:cubicBezTo>
                <a:cubicBezTo>
                  <a:pt x="948004" y="171692"/>
                  <a:pt x="963237" y="152400"/>
                  <a:pt x="976784" y="132080"/>
                </a:cubicBezTo>
                <a:cubicBezTo>
                  <a:pt x="983557" y="121920"/>
                  <a:pt x="986944" y="108373"/>
                  <a:pt x="997104" y="101600"/>
                </a:cubicBezTo>
                <a:lnTo>
                  <a:pt x="1027584" y="81280"/>
                </a:lnTo>
                <a:cubicBezTo>
                  <a:pt x="1049724" y="14861"/>
                  <a:pt x="1030561" y="39443"/>
                  <a:pt x="1159664" y="60960"/>
                </a:cubicBezTo>
                <a:cubicBezTo>
                  <a:pt x="1180792" y="64481"/>
                  <a:pt x="1220624" y="81280"/>
                  <a:pt x="1220624" y="81280"/>
                </a:cubicBezTo>
                <a:cubicBezTo>
                  <a:pt x="1257010" y="135859"/>
                  <a:pt x="1258012" y="125778"/>
                  <a:pt x="1271424" y="172720"/>
                </a:cubicBezTo>
                <a:cubicBezTo>
                  <a:pt x="1275260" y="186146"/>
                  <a:pt x="1277572" y="199985"/>
                  <a:pt x="1281584" y="213360"/>
                </a:cubicBezTo>
                <a:cubicBezTo>
                  <a:pt x="1287739" y="233876"/>
                  <a:pt x="1284082" y="262439"/>
                  <a:pt x="1301904" y="274320"/>
                </a:cubicBezTo>
                <a:cubicBezTo>
                  <a:pt x="1377580" y="324771"/>
                  <a:pt x="1284635" y="259929"/>
                  <a:pt x="1362864" y="325120"/>
                </a:cubicBezTo>
                <a:cubicBezTo>
                  <a:pt x="1406540" y="361516"/>
                  <a:pt x="1378002" y="332689"/>
                  <a:pt x="1423824" y="355600"/>
                </a:cubicBezTo>
                <a:cubicBezTo>
                  <a:pt x="1493988" y="390682"/>
                  <a:pt x="1410364" y="364935"/>
                  <a:pt x="1494944" y="386080"/>
                </a:cubicBezTo>
                <a:cubicBezTo>
                  <a:pt x="1535584" y="382693"/>
                  <a:pt x="1576782" y="383435"/>
                  <a:pt x="1616864" y="375920"/>
                </a:cubicBezTo>
                <a:cubicBezTo>
                  <a:pt x="1631750" y="373129"/>
                  <a:pt x="1643323" y="360918"/>
                  <a:pt x="1657504" y="355600"/>
                </a:cubicBezTo>
                <a:cubicBezTo>
                  <a:pt x="1670579" y="350697"/>
                  <a:pt x="1684597" y="348827"/>
                  <a:pt x="1698144" y="345440"/>
                </a:cubicBezTo>
                <a:cubicBezTo>
                  <a:pt x="1748595" y="269764"/>
                  <a:pt x="1683753" y="362709"/>
                  <a:pt x="1748944" y="284480"/>
                </a:cubicBezTo>
                <a:cubicBezTo>
                  <a:pt x="1819669" y="199610"/>
                  <a:pt x="1710696" y="312568"/>
                  <a:pt x="1799744" y="223520"/>
                </a:cubicBezTo>
                <a:cubicBezTo>
                  <a:pt x="1823902" y="151046"/>
                  <a:pt x="1789647" y="238666"/>
                  <a:pt x="1840384" y="162560"/>
                </a:cubicBezTo>
                <a:cubicBezTo>
                  <a:pt x="1846325" y="153649"/>
                  <a:pt x="1845755" y="141659"/>
                  <a:pt x="1850544" y="132080"/>
                </a:cubicBezTo>
                <a:cubicBezTo>
                  <a:pt x="1856005" y="121158"/>
                  <a:pt x="1865905" y="112758"/>
                  <a:pt x="1870864" y="101600"/>
                </a:cubicBezTo>
                <a:cubicBezTo>
                  <a:pt x="1879563" y="82027"/>
                  <a:pt x="1884411" y="60960"/>
                  <a:pt x="1891184" y="40640"/>
                </a:cubicBezTo>
                <a:cubicBezTo>
                  <a:pt x="1902415" y="6947"/>
                  <a:pt x="1901344" y="20870"/>
                  <a:pt x="1901344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7091680" y="2885440"/>
            <a:ext cx="1287450" cy="980737"/>
          </a:xfrm>
          <a:custGeom>
            <a:avLst/>
            <a:gdLst>
              <a:gd name="connsiteX0" fmla="*/ 0 w 1287450"/>
              <a:gd name="connsiteY0" fmla="*/ 60960 h 980737"/>
              <a:gd name="connsiteX1" fmla="*/ 30480 w 1287450"/>
              <a:gd name="connsiteY1" fmla="*/ 71120 h 980737"/>
              <a:gd name="connsiteX2" fmla="*/ 71120 w 1287450"/>
              <a:gd name="connsiteY2" fmla="*/ 60960 h 980737"/>
              <a:gd name="connsiteX3" fmla="*/ 142240 w 1287450"/>
              <a:gd name="connsiteY3" fmla="*/ 40640 h 980737"/>
              <a:gd name="connsiteX4" fmla="*/ 172720 w 1287450"/>
              <a:gd name="connsiteY4" fmla="*/ 20320 h 980737"/>
              <a:gd name="connsiteX5" fmla="*/ 345440 w 1287450"/>
              <a:gd name="connsiteY5" fmla="*/ 0 h 980737"/>
              <a:gd name="connsiteX6" fmla="*/ 406400 w 1287450"/>
              <a:gd name="connsiteY6" fmla="*/ 30480 h 980737"/>
              <a:gd name="connsiteX7" fmla="*/ 426720 w 1287450"/>
              <a:gd name="connsiteY7" fmla="*/ 81280 h 980737"/>
              <a:gd name="connsiteX8" fmla="*/ 416560 w 1287450"/>
              <a:gd name="connsiteY8" fmla="*/ 111760 h 980737"/>
              <a:gd name="connsiteX9" fmla="*/ 396240 w 1287450"/>
              <a:gd name="connsiteY9" fmla="*/ 223520 h 980737"/>
              <a:gd name="connsiteX10" fmla="*/ 386080 w 1287450"/>
              <a:gd name="connsiteY10" fmla="*/ 254000 h 980737"/>
              <a:gd name="connsiteX11" fmla="*/ 396240 w 1287450"/>
              <a:gd name="connsiteY11" fmla="*/ 406400 h 980737"/>
              <a:gd name="connsiteX12" fmla="*/ 457200 w 1287450"/>
              <a:gd name="connsiteY12" fmla="*/ 447040 h 980737"/>
              <a:gd name="connsiteX13" fmla="*/ 782320 w 1287450"/>
              <a:gd name="connsiteY13" fmla="*/ 457200 h 980737"/>
              <a:gd name="connsiteX14" fmla="*/ 792480 w 1287450"/>
              <a:gd name="connsiteY14" fmla="*/ 497840 h 980737"/>
              <a:gd name="connsiteX15" fmla="*/ 812800 w 1287450"/>
              <a:gd name="connsiteY15" fmla="*/ 558800 h 980737"/>
              <a:gd name="connsiteX16" fmla="*/ 822960 w 1287450"/>
              <a:gd name="connsiteY16" fmla="*/ 640080 h 980737"/>
              <a:gd name="connsiteX17" fmla="*/ 833120 w 1287450"/>
              <a:gd name="connsiteY17" fmla="*/ 822960 h 980737"/>
              <a:gd name="connsiteX18" fmla="*/ 843280 w 1287450"/>
              <a:gd name="connsiteY18" fmla="*/ 853440 h 980737"/>
              <a:gd name="connsiteX19" fmla="*/ 965200 w 1287450"/>
              <a:gd name="connsiteY19" fmla="*/ 904240 h 980737"/>
              <a:gd name="connsiteX20" fmla="*/ 1026160 w 1287450"/>
              <a:gd name="connsiteY20" fmla="*/ 924560 h 980737"/>
              <a:gd name="connsiteX21" fmla="*/ 1229360 w 1287450"/>
              <a:gd name="connsiteY21" fmla="*/ 883920 h 980737"/>
              <a:gd name="connsiteX22" fmla="*/ 1209040 w 1287450"/>
              <a:gd name="connsiteY22" fmla="*/ 863600 h 980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87450" h="980737">
                <a:moveTo>
                  <a:pt x="0" y="60960"/>
                </a:moveTo>
                <a:cubicBezTo>
                  <a:pt x="10160" y="64347"/>
                  <a:pt x="19770" y="71120"/>
                  <a:pt x="30480" y="71120"/>
                </a:cubicBezTo>
                <a:cubicBezTo>
                  <a:pt x="44444" y="71120"/>
                  <a:pt x="57694" y="64796"/>
                  <a:pt x="71120" y="60960"/>
                </a:cubicBezTo>
                <a:cubicBezTo>
                  <a:pt x="173150" y="31809"/>
                  <a:pt x="15193" y="72402"/>
                  <a:pt x="142240" y="40640"/>
                </a:cubicBezTo>
                <a:cubicBezTo>
                  <a:pt x="152400" y="33867"/>
                  <a:pt x="161136" y="24181"/>
                  <a:pt x="172720" y="20320"/>
                </a:cubicBezTo>
                <a:cubicBezTo>
                  <a:pt x="203301" y="10126"/>
                  <a:pt x="335330" y="919"/>
                  <a:pt x="345440" y="0"/>
                </a:cubicBezTo>
                <a:cubicBezTo>
                  <a:pt x="363752" y="6104"/>
                  <a:pt x="394090" y="13246"/>
                  <a:pt x="406400" y="30480"/>
                </a:cubicBezTo>
                <a:cubicBezTo>
                  <a:pt x="417000" y="45321"/>
                  <a:pt x="419947" y="64347"/>
                  <a:pt x="426720" y="81280"/>
                </a:cubicBezTo>
                <a:cubicBezTo>
                  <a:pt x="423333" y="91440"/>
                  <a:pt x="419157" y="101370"/>
                  <a:pt x="416560" y="111760"/>
                </a:cubicBezTo>
                <a:cubicBezTo>
                  <a:pt x="398070" y="185720"/>
                  <a:pt x="414357" y="141996"/>
                  <a:pt x="396240" y="223520"/>
                </a:cubicBezTo>
                <a:cubicBezTo>
                  <a:pt x="393917" y="233975"/>
                  <a:pt x="389467" y="243840"/>
                  <a:pt x="386080" y="254000"/>
                </a:cubicBezTo>
                <a:cubicBezTo>
                  <a:pt x="389467" y="304800"/>
                  <a:pt x="385195" y="356700"/>
                  <a:pt x="396240" y="406400"/>
                </a:cubicBezTo>
                <a:cubicBezTo>
                  <a:pt x="400637" y="426184"/>
                  <a:pt x="438175" y="445953"/>
                  <a:pt x="457200" y="447040"/>
                </a:cubicBezTo>
                <a:cubicBezTo>
                  <a:pt x="565450" y="453226"/>
                  <a:pt x="673947" y="453813"/>
                  <a:pt x="782320" y="457200"/>
                </a:cubicBezTo>
                <a:cubicBezTo>
                  <a:pt x="785707" y="470747"/>
                  <a:pt x="788468" y="484465"/>
                  <a:pt x="792480" y="497840"/>
                </a:cubicBezTo>
                <a:cubicBezTo>
                  <a:pt x="798635" y="518356"/>
                  <a:pt x="812800" y="558800"/>
                  <a:pt x="812800" y="558800"/>
                </a:cubicBezTo>
                <a:cubicBezTo>
                  <a:pt x="816187" y="585893"/>
                  <a:pt x="820866" y="612856"/>
                  <a:pt x="822960" y="640080"/>
                </a:cubicBezTo>
                <a:cubicBezTo>
                  <a:pt x="827643" y="700954"/>
                  <a:pt x="827332" y="762181"/>
                  <a:pt x="833120" y="822960"/>
                </a:cubicBezTo>
                <a:cubicBezTo>
                  <a:pt x="834135" y="833621"/>
                  <a:pt x="835707" y="845867"/>
                  <a:pt x="843280" y="853440"/>
                </a:cubicBezTo>
                <a:cubicBezTo>
                  <a:pt x="897872" y="908032"/>
                  <a:pt x="899981" y="887935"/>
                  <a:pt x="965200" y="904240"/>
                </a:cubicBezTo>
                <a:cubicBezTo>
                  <a:pt x="985980" y="909435"/>
                  <a:pt x="1026160" y="924560"/>
                  <a:pt x="1026160" y="924560"/>
                </a:cubicBezTo>
                <a:cubicBezTo>
                  <a:pt x="1081255" y="921936"/>
                  <a:pt x="1287450" y="980737"/>
                  <a:pt x="1229360" y="883920"/>
                </a:cubicBezTo>
                <a:cubicBezTo>
                  <a:pt x="1224432" y="875706"/>
                  <a:pt x="1215813" y="870373"/>
                  <a:pt x="1209040" y="86360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711200" y="3017521"/>
            <a:ext cx="860404" cy="768670"/>
          </a:xfrm>
          <a:custGeom>
            <a:avLst/>
            <a:gdLst>
              <a:gd name="connsiteX0" fmla="*/ 568960 w 1058512"/>
              <a:gd name="connsiteY0" fmla="*/ 71120 h 975187"/>
              <a:gd name="connsiteX1" fmla="*/ 294640 w 1058512"/>
              <a:gd name="connsiteY1" fmla="*/ 60960 h 975187"/>
              <a:gd name="connsiteX2" fmla="*/ 254000 w 1058512"/>
              <a:gd name="connsiteY2" fmla="*/ 81280 h 975187"/>
              <a:gd name="connsiteX3" fmla="*/ 223520 w 1058512"/>
              <a:gd name="connsiteY3" fmla="*/ 91440 h 975187"/>
              <a:gd name="connsiteX4" fmla="*/ 162560 w 1058512"/>
              <a:gd name="connsiteY4" fmla="*/ 132080 h 975187"/>
              <a:gd name="connsiteX5" fmla="*/ 132080 w 1058512"/>
              <a:gd name="connsiteY5" fmla="*/ 152400 h 975187"/>
              <a:gd name="connsiteX6" fmla="*/ 91440 w 1058512"/>
              <a:gd name="connsiteY6" fmla="*/ 243840 h 975187"/>
              <a:gd name="connsiteX7" fmla="*/ 81280 w 1058512"/>
              <a:gd name="connsiteY7" fmla="*/ 274320 h 975187"/>
              <a:gd name="connsiteX8" fmla="*/ 71120 w 1058512"/>
              <a:gd name="connsiteY8" fmla="*/ 304800 h 975187"/>
              <a:gd name="connsiteX9" fmla="*/ 30480 w 1058512"/>
              <a:gd name="connsiteY9" fmla="*/ 365760 h 975187"/>
              <a:gd name="connsiteX10" fmla="*/ 0 w 1058512"/>
              <a:gd name="connsiteY10" fmla="*/ 467360 h 975187"/>
              <a:gd name="connsiteX11" fmla="*/ 10160 w 1058512"/>
              <a:gd name="connsiteY11" fmla="*/ 609600 h 975187"/>
              <a:gd name="connsiteX12" fmla="*/ 30480 w 1058512"/>
              <a:gd name="connsiteY12" fmla="*/ 670560 h 975187"/>
              <a:gd name="connsiteX13" fmla="*/ 40640 w 1058512"/>
              <a:gd name="connsiteY13" fmla="*/ 701040 h 975187"/>
              <a:gd name="connsiteX14" fmla="*/ 81280 w 1058512"/>
              <a:gd name="connsiteY14" fmla="*/ 762000 h 975187"/>
              <a:gd name="connsiteX15" fmla="*/ 91440 w 1058512"/>
              <a:gd name="connsiteY15" fmla="*/ 792480 h 975187"/>
              <a:gd name="connsiteX16" fmla="*/ 121920 w 1058512"/>
              <a:gd name="connsiteY16" fmla="*/ 802640 h 975187"/>
              <a:gd name="connsiteX17" fmla="*/ 162560 w 1058512"/>
              <a:gd name="connsiteY17" fmla="*/ 853440 h 975187"/>
              <a:gd name="connsiteX18" fmla="*/ 223520 w 1058512"/>
              <a:gd name="connsiteY18" fmla="*/ 904240 h 975187"/>
              <a:gd name="connsiteX19" fmla="*/ 416560 w 1058512"/>
              <a:gd name="connsiteY19" fmla="*/ 924560 h 975187"/>
              <a:gd name="connsiteX20" fmla="*/ 447040 w 1058512"/>
              <a:gd name="connsiteY20" fmla="*/ 934720 h 975187"/>
              <a:gd name="connsiteX21" fmla="*/ 701040 w 1058512"/>
              <a:gd name="connsiteY21" fmla="*/ 934720 h 975187"/>
              <a:gd name="connsiteX22" fmla="*/ 762000 w 1058512"/>
              <a:gd name="connsiteY22" fmla="*/ 883920 h 975187"/>
              <a:gd name="connsiteX23" fmla="*/ 822960 w 1058512"/>
              <a:gd name="connsiteY23" fmla="*/ 843280 h 975187"/>
              <a:gd name="connsiteX24" fmla="*/ 873760 w 1058512"/>
              <a:gd name="connsiteY24" fmla="*/ 782320 h 975187"/>
              <a:gd name="connsiteX25" fmla="*/ 924560 w 1058512"/>
              <a:gd name="connsiteY25" fmla="*/ 721360 h 975187"/>
              <a:gd name="connsiteX26" fmla="*/ 955040 w 1058512"/>
              <a:gd name="connsiteY26" fmla="*/ 660400 h 975187"/>
              <a:gd name="connsiteX27" fmla="*/ 985520 w 1058512"/>
              <a:gd name="connsiteY27" fmla="*/ 640080 h 975187"/>
              <a:gd name="connsiteX28" fmla="*/ 1046480 w 1058512"/>
              <a:gd name="connsiteY28" fmla="*/ 518160 h 975187"/>
              <a:gd name="connsiteX29" fmla="*/ 1056640 w 1058512"/>
              <a:gd name="connsiteY29" fmla="*/ 487680 h 975187"/>
              <a:gd name="connsiteX30" fmla="*/ 1046480 w 1058512"/>
              <a:gd name="connsiteY30" fmla="*/ 325120 h 975187"/>
              <a:gd name="connsiteX31" fmla="*/ 1005840 w 1058512"/>
              <a:gd name="connsiteY31" fmla="*/ 264160 h 975187"/>
              <a:gd name="connsiteX32" fmla="*/ 955040 w 1058512"/>
              <a:gd name="connsiteY32" fmla="*/ 213360 h 975187"/>
              <a:gd name="connsiteX33" fmla="*/ 914400 w 1058512"/>
              <a:gd name="connsiteY33" fmla="*/ 152400 h 975187"/>
              <a:gd name="connsiteX34" fmla="*/ 894080 w 1058512"/>
              <a:gd name="connsiteY34" fmla="*/ 121920 h 975187"/>
              <a:gd name="connsiteX35" fmla="*/ 863600 w 1058512"/>
              <a:gd name="connsiteY35" fmla="*/ 91440 h 975187"/>
              <a:gd name="connsiteX36" fmla="*/ 843280 w 1058512"/>
              <a:gd name="connsiteY36" fmla="*/ 60960 h 975187"/>
              <a:gd name="connsiteX37" fmla="*/ 782320 w 1058512"/>
              <a:gd name="connsiteY37" fmla="*/ 20320 h 975187"/>
              <a:gd name="connsiteX38" fmla="*/ 751840 w 1058512"/>
              <a:gd name="connsiteY38" fmla="*/ 0 h 975187"/>
              <a:gd name="connsiteX39" fmla="*/ 619760 w 1058512"/>
              <a:gd name="connsiteY39" fmla="*/ 20320 h 975187"/>
              <a:gd name="connsiteX40" fmla="*/ 558800 w 1058512"/>
              <a:gd name="connsiteY40" fmla="*/ 60960 h 975187"/>
              <a:gd name="connsiteX41" fmla="*/ 518160 w 1058512"/>
              <a:gd name="connsiteY41" fmla="*/ 81280 h 975187"/>
              <a:gd name="connsiteX42" fmla="*/ 487680 w 1058512"/>
              <a:gd name="connsiteY42" fmla="*/ 91440 h 97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58512" h="975187">
                <a:moveTo>
                  <a:pt x="568960" y="71120"/>
                </a:moveTo>
                <a:cubicBezTo>
                  <a:pt x="396820" y="42430"/>
                  <a:pt x="488149" y="48059"/>
                  <a:pt x="294640" y="60960"/>
                </a:cubicBezTo>
                <a:cubicBezTo>
                  <a:pt x="281093" y="67733"/>
                  <a:pt x="267921" y="75314"/>
                  <a:pt x="254000" y="81280"/>
                </a:cubicBezTo>
                <a:cubicBezTo>
                  <a:pt x="244156" y="85499"/>
                  <a:pt x="232882" y="86239"/>
                  <a:pt x="223520" y="91440"/>
                </a:cubicBezTo>
                <a:cubicBezTo>
                  <a:pt x="202172" y="103300"/>
                  <a:pt x="182880" y="118533"/>
                  <a:pt x="162560" y="132080"/>
                </a:cubicBezTo>
                <a:lnTo>
                  <a:pt x="132080" y="152400"/>
                </a:lnTo>
                <a:cubicBezTo>
                  <a:pt x="99879" y="200702"/>
                  <a:pt x="115621" y="171296"/>
                  <a:pt x="91440" y="243840"/>
                </a:cubicBezTo>
                <a:lnTo>
                  <a:pt x="81280" y="274320"/>
                </a:lnTo>
                <a:cubicBezTo>
                  <a:pt x="77893" y="284480"/>
                  <a:pt x="77061" y="295889"/>
                  <a:pt x="71120" y="304800"/>
                </a:cubicBezTo>
                <a:cubicBezTo>
                  <a:pt x="57573" y="325120"/>
                  <a:pt x="38203" y="342592"/>
                  <a:pt x="30480" y="365760"/>
                </a:cubicBezTo>
                <a:cubicBezTo>
                  <a:pt x="5744" y="439967"/>
                  <a:pt x="15355" y="405940"/>
                  <a:pt x="0" y="467360"/>
                </a:cubicBezTo>
                <a:cubicBezTo>
                  <a:pt x="3387" y="514773"/>
                  <a:pt x="3109" y="562592"/>
                  <a:pt x="10160" y="609600"/>
                </a:cubicBezTo>
                <a:cubicBezTo>
                  <a:pt x="13337" y="630782"/>
                  <a:pt x="23707" y="650240"/>
                  <a:pt x="30480" y="670560"/>
                </a:cubicBezTo>
                <a:cubicBezTo>
                  <a:pt x="33867" y="680720"/>
                  <a:pt x="34699" y="692129"/>
                  <a:pt x="40640" y="701040"/>
                </a:cubicBezTo>
                <a:cubicBezTo>
                  <a:pt x="54187" y="721360"/>
                  <a:pt x="73557" y="738832"/>
                  <a:pt x="81280" y="762000"/>
                </a:cubicBezTo>
                <a:cubicBezTo>
                  <a:pt x="84667" y="772160"/>
                  <a:pt x="83867" y="784907"/>
                  <a:pt x="91440" y="792480"/>
                </a:cubicBezTo>
                <a:cubicBezTo>
                  <a:pt x="99013" y="800053"/>
                  <a:pt x="111760" y="799253"/>
                  <a:pt x="121920" y="802640"/>
                </a:cubicBezTo>
                <a:cubicBezTo>
                  <a:pt x="138599" y="852677"/>
                  <a:pt x="120139" y="818089"/>
                  <a:pt x="162560" y="853440"/>
                </a:cubicBezTo>
                <a:cubicBezTo>
                  <a:pt x="179568" y="867614"/>
                  <a:pt x="199871" y="897145"/>
                  <a:pt x="223520" y="904240"/>
                </a:cubicBezTo>
                <a:cubicBezTo>
                  <a:pt x="254149" y="913429"/>
                  <a:pt x="408478" y="923886"/>
                  <a:pt x="416560" y="924560"/>
                </a:cubicBezTo>
                <a:cubicBezTo>
                  <a:pt x="426720" y="927947"/>
                  <a:pt x="436650" y="932123"/>
                  <a:pt x="447040" y="934720"/>
                </a:cubicBezTo>
                <a:cubicBezTo>
                  <a:pt x="544791" y="959158"/>
                  <a:pt x="557371" y="941903"/>
                  <a:pt x="701040" y="934720"/>
                </a:cubicBezTo>
                <a:cubicBezTo>
                  <a:pt x="809957" y="862109"/>
                  <a:pt x="644657" y="975187"/>
                  <a:pt x="762000" y="883920"/>
                </a:cubicBezTo>
                <a:cubicBezTo>
                  <a:pt x="781277" y="868927"/>
                  <a:pt x="822960" y="843280"/>
                  <a:pt x="822960" y="843280"/>
                </a:cubicBezTo>
                <a:cubicBezTo>
                  <a:pt x="873411" y="767604"/>
                  <a:pt x="808569" y="860549"/>
                  <a:pt x="873760" y="782320"/>
                </a:cubicBezTo>
                <a:cubicBezTo>
                  <a:pt x="944485" y="697450"/>
                  <a:pt x="835512" y="810408"/>
                  <a:pt x="924560" y="721360"/>
                </a:cubicBezTo>
                <a:cubicBezTo>
                  <a:pt x="932823" y="696570"/>
                  <a:pt x="935345" y="680095"/>
                  <a:pt x="955040" y="660400"/>
                </a:cubicBezTo>
                <a:cubicBezTo>
                  <a:pt x="963674" y="651766"/>
                  <a:pt x="975360" y="646853"/>
                  <a:pt x="985520" y="640080"/>
                </a:cubicBezTo>
                <a:cubicBezTo>
                  <a:pt x="1038041" y="561298"/>
                  <a:pt x="1018437" y="602288"/>
                  <a:pt x="1046480" y="518160"/>
                </a:cubicBezTo>
                <a:lnTo>
                  <a:pt x="1056640" y="487680"/>
                </a:lnTo>
                <a:cubicBezTo>
                  <a:pt x="1053253" y="433493"/>
                  <a:pt x="1058512" y="378062"/>
                  <a:pt x="1046480" y="325120"/>
                </a:cubicBezTo>
                <a:cubicBezTo>
                  <a:pt x="1041068" y="301306"/>
                  <a:pt x="1019387" y="284480"/>
                  <a:pt x="1005840" y="264160"/>
                </a:cubicBezTo>
                <a:cubicBezTo>
                  <a:pt x="978747" y="223520"/>
                  <a:pt x="995680" y="240453"/>
                  <a:pt x="955040" y="213360"/>
                </a:cubicBezTo>
                <a:lnTo>
                  <a:pt x="914400" y="152400"/>
                </a:lnTo>
                <a:cubicBezTo>
                  <a:pt x="907627" y="142240"/>
                  <a:pt x="902714" y="130554"/>
                  <a:pt x="894080" y="121920"/>
                </a:cubicBezTo>
                <a:cubicBezTo>
                  <a:pt x="883920" y="111760"/>
                  <a:pt x="872798" y="102478"/>
                  <a:pt x="863600" y="91440"/>
                </a:cubicBezTo>
                <a:cubicBezTo>
                  <a:pt x="855783" y="82059"/>
                  <a:pt x="852470" y="69001"/>
                  <a:pt x="843280" y="60960"/>
                </a:cubicBezTo>
                <a:cubicBezTo>
                  <a:pt x="824901" y="44878"/>
                  <a:pt x="802640" y="33867"/>
                  <a:pt x="782320" y="20320"/>
                </a:cubicBezTo>
                <a:lnTo>
                  <a:pt x="751840" y="0"/>
                </a:lnTo>
                <a:cubicBezTo>
                  <a:pt x="736892" y="1495"/>
                  <a:pt x="651910" y="2459"/>
                  <a:pt x="619760" y="20320"/>
                </a:cubicBezTo>
                <a:cubicBezTo>
                  <a:pt x="598412" y="32180"/>
                  <a:pt x="580643" y="50038"/>
                  <a:pt x="558800" y="60960"/>
                </a:cubicBezTo>
                <a:cubicBezTo>
                  <a:pt x="545253" y="67733"/>
                  <a:pt x="532081" y="75314"/>
                  <a:pt x="518160" y="81280"/>
                </a:cubicBezTo>
                <a:cubicBezTo>
                  <a:pt x="508316" y="85499"/>
                  <a:pt x="487680" y="91440"/>
                  <a:pt x="487680" y="9144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6827520" y="1767840"/>
            <a:ext cx="1828800" cy="60960"/>
          </a:xfrm>
          <a:custGeom>
            <a:avLst/>
            <a:gdLst>
              <a:gd name="connsiteX0" fmla="*/ 0 w 1828800"/>
              <a:gd name="connsiteY0" fmla="*/ 30480 h 60960"/>
              <a:gd name="connsiteX1" fmla="*/ 142240 w 1828800"/>
              <a:gd name="connsiteY1" fmla="*/ 20320 h 60960"/>
              <a:gd name="connsiteX2" fmla="*/ 284480 w 1828800"/>
              <a:gd name="connsiteY2" fmla="*/ 0 h 60960"/>
              <a:gd name="connsiteX3" fmla="*/ 416560 w 1828800"/>
              <a:gd name="connsiteY3" fmla="*/ 30480 h 60960"/>
              <a:gd name="connsiteX4" fmla="*/ 589280 w 1828800"/>
              <a:gd name="connsiteY4" fmla="*/ 40640 h 60960"/>
              <a:gd name="connsiteX5" fmla="*/ 650240 w 1828800"/>
              <a:gd name="connsiteY5" fmla="*/ 60960 h 60960"/>
              <a:gd name="connsiteX6" fmla="*/ 1168400 w 1828800"/>
              <a:gd name="connsiteY6" fmla="*/ 50800 h 60960"/>
              <a:gd name="connsiteX7" fmla="*/ 1229360 w 1828800"/>
              <a:gd name="connsiteY7" fmla="*/ 40640 h 60960"/>
              <a:gd name="connsiteX8" fmla="*/ 1280160 w 1828800"/>
              <a:gd name="connsiteY8" fmla="*/ 30480 h 60960"/>
              <a:gd name="connsiteX9" fmla="*/ 1828800 w 1828800"/>
              <a:gd name="connsiteY9" fmla="*/ 20320 h 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28800" h="60960">
                <a:moveTo>
                  <a:pt x="0" y="30480"/>
                </a:moveTo>
                <a:lnTo>
                  <a:pt x="142240" y="20320"/>
                </a:lnTo>
                <a:cubicBezTo>
                  <a:pt x="198187" y="15234"/>
                  <a:pt x="231123" y="8893"/>
                  <a:pt x="284480" y="0"/>
                </a:cubicBezTo>
                <a:cubicBezTo>
                  <a:pt x="365365" y="53924"/>
                  <a:pt x="321264" y="44094"/>
                  <a:pt x="416560" y="30480"/>
                </a:cubicBezTo>
                <a:cubicBezTo>
                  <a:pt x="474133" y="33867"/>
                  <a:pt x="532092" y="33181"/>
                  <a:pt x="589280" y="40640"/>
                </a:cubicBezTo>
                <a:cubicBezTo>
                  <a:pt x="610519" y="43410"/>
                  <a:pt x="650240" y="60960"/>
                  <a:pt x="650240" y="60960"/>
                </a:cubicBezTo>
                <a:lnTo>
                  <a:pt x="1168400" y="50800"/>
                </a:lnTo>
                <a:cubicBezTo>
                  <a:pt x="1188988" y="50078"/>
                  <a:pt x="1209092" y="44325"/>
                  <a:pt x="1229360" y="40640"/>
                </a:cubicBezTo>
                <a:cubicBezTo>
                  <a:pt x="1246350" y="37551"/>
                  <a:pt x="1262902" y="31086"/>
                  <a:pt x="1280160" y="30480"/>
                </a:cubicBezTo>
                <a:cubicBezTo>
                  <a:pt x="1462959" y="24066"/>
                  <a:pt x="1645889" y="20320"/>
                  <a:pt x="1828800" y="20320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357166"/>
            <a:ext cx="6424634" cy="571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Игры с пуговицами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3714776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Попросите малыша разложить пуговицы по коробкам. В большую коробку - большие пуговицы, в среднюю - поменьше, в маленькую - мелкие.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На силуэт зверя, сделанного из ткани, можно пристёгивать уши, хвостик, лапы и т. д. К машине - колёса, к самолёту - крылья, окна.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Из пуговиц можно выложить узоры, чередуя пуговицы по размеру, цвету.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Попросите ребёнка выложить пуговицы  в ряд, от большой до маленькой.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Можно выложить различные фигуры: цветок, медведя, снеговика…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928926" y="3929066"/>
            <a:ext cx="3286148" cy="2314580"/>
            <a:chOff x="12057" y="5187"/>
            <a:chExt cx="3607" cy="252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4577" y="5556"/>
              <a:ext cx="533" cy="549"/>
            </a:xfrm>
            <a:prstGeom prst="smileyFace">
              <a:avLst>
                <a:gd name="adj" fmla="val 4653"/>
              </a:avLst>
            </a:prstGeom>
            <a:solidFill>
              <a:srgbClr val="99CCFF">
                <a:alpha val="55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Oval 4"/>
            <p:cNvSpPr>
              <a:spLocks noChangeArrowheads="1"/>
            </p:cNvSpPr>
            <p:nvPr/>
          </p:nvSpPr>
          <p:spPr bwMode="auto">
            <a:xfrm>
              <a:off x="14577" y="6816"/>
              <a:ext cx="900" cy="891"/>
            </a:xfrm>
            <a:prstGeom prst="ellipse">
              <a:avLst/>
            </a:prstGeom>
            <a:solidFill>
              <a:srgbClr val="99CCFF">
                <a:alpha val="55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Oval 5"/>
            <p:cNvSpPr>
              <a:spLocks noChangeArrowheads="1"/>
            </p:cNvSpPr>
            <p:nvPr/>
          </p:nvSpPr>
          <p:spPr bwMode="auto">
            <a:xfrm>
              <a:off x="14584" y="6087"/>
              <a:ext cx="720" cy="720"/>
            </a:xfrm>
            <a:prstGeom prst="ellipse">
              <a:avLst/>
            </a:prstGeom>
            <a:solidFill>
              <a:srgbClr val="99CCFF">
                <a:alpha val="55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Oval 6"/>
            <p:cNvSpPr>
              <a:spLocks noChangeArrowheads="1"/>
            </p:cNvSpPr>
            <p:nvPr/>
          </p:nvSpPr>
          <p:spPr bwMode="auto">
            <a:xfrm>
              <a:off x="12763" y="5922"/>
              <a:ext cx="1080" cy="1080"/>
            </a:xfrm>
            <a:prstGeom prst="ellipse">
              <a:avLst/>
            </a:prstGeom>
            <a:solidFill>
              <a:srgbClr val="FF00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Oval 7"/>
            <p:cNvSpPr>
              <a:spLocks noChangeArrowheads="1"/>
            </p:cNvSpPr>
            <p:nvPr/>
          </p:nvSpPr>
          <p:spPr bwMode="auto">
            <a:xfrm>
              <a:off x="13483" y="5742"/>
              <a:ext cx="360" cy="351"/>
            </a:xfrm>
            <a:prstGeom prst="ellipse">
              <a:avLst/>
            </a:prstGeom>
            <a:solidFill>
              <a:srgbClr val="FF00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12763" y="5742"/>
              <a:ext cx="367" cy="342"/>
            </a:xfrm>
            <a:prstGeom prst="ellipse">
              <a:avLst/>
            </a:prstGeom>
            <a:solidFill>
              <a:srgbClr val="FF00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 flipH="1">
              <a:off x="14044" y="6267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5304" y="6267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 rot="10800000">
              <a:off x="14577" y="5187"/>
              <a:ext cx="540" cy="369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800000">
                <a:alpha val="67999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12957" y="5211"/>
              <a:ext cx="717" cy="711"/>
            </a:xfrm>
            <a:prstGeom prst="smileyFace">
              <a:avLst>
                <a:gd name="adj" fmla="val 4653"/>
              </a:avLst>
            </a:prstGeom>
            <a:solidFill>
              <a:srgbClr val="FF0000">
                <a:alpha val="52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12251" y="7333"/>
              <a:ext cx="367" cy="34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12608" y="7323"/>
              <a:ext cx="367" cy="34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12968" y="7323"/>
              <a:ext cx="367" cy="34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13328" y="7323"/>
              <a:ext cx="367" cy="34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13688" y="7323"/>
              <a:ext cx="367" cy="34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AutoShape 18"/>
            <p:cNvSpPr>
              <a:spLocks noChangeArrowheads="1"/>
            </p:cNvSpPr>
            <p:nvPr/>
          </p:nvSpPr>
          <p:spPr bwMode="auto">
            <a:xfrm>
              <a:off x="12057" y="6987"/>
              <a:ext cx="530" cy="360"/>
            </a:xfrm>
            <a:prstGeom prst="smileyFace">
              <a:avLst>
                <a:gd name="adj" fmla="val 4653"/>
              </a:avLst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7858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Игры с палочками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7467600" cy="3114684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К 4 годам ребёнок в состоянии выкладывать из спичек (палочек) геометрические фигуры: квадрат, треугольник, прямоугольник. Вырежьте из плотной бумаги кружки, овалы, трапеции, они помогут ребёнку дополнить изображение.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Эти игры помогают стимулировать воображение, развивать творческие способности. Целенаправленно развивать внимание, зрительную память, мышление, ориентировку в пространстве.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786051" y="3357562"/>
            <a:ext cx="3697300" cy="2525713"/>
            <a:chOff x="720" y="1440"/>
            <a:chExt cx="8820" cy="4321"/>
          </a:xfrm>
        </p:grpSpPr>
        <p:sp>
          <p:nvSpPr>
            <p:cNvPr id="2051" name="Line 3"/>
            <p:cNvSpPr>
              <a:spLocks noChangeShapeType="1"/>
            </p:cNvSpPr>
            <p:nvPr/>
          </p:nvSpPr>
          <p:spPr bwMode="auto">
            <a:xfrm flipV="1">
              <a:off x="6480" y="1836"/>
              <a:ext cx="1080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720" y="1440"/>
              <a:ext cx="8820" cy="4321"/>
              <a:chOff x="720" y="1440"/>
              <a:chExt cx="8820" cy="4321"/>
            </a:xfrm>
          </p:grpSpPr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720" y="1440"/>
                <a:ext cx="6840" cy="2340"/>
                <a:chOff x="720" y="1260"/>
                <a:chExt cx="6840" cy="2340"/>
              </a:xfrm>
            </p:grpSpPr>
            <p:sp>
              <p:nvSpPr>
                <p:cNvPr id="2054" name="Line 6"/>
                <p:cNvSpPr>
                  <a:spLocks noChangeShapeType="1"/>
                </p:cNvSpPr>
                <p:nvPr/>
              </p:nvSpPr>
              <p:spPr bwMode="auto">
                <a:xfrm>
                  <a:off x="2340" y="3240"/>
                  <a:ext cx="0" cy="36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055" name="Group 7"/>
                <p:cNvGrpSpPr>
                  <a:grpSpLocks/>
                </p:cNvGrpSpPr>
                <p:nvPr/>
              </p:nvGrpSpPr>
              <p:grpSpPr bwMode="auto">
                <a:xfrm>
                  <a:off x="720" y="1260"/>
                  <a:ext cx="6840" cy="2340"/>
                  <a:chOff x="720" y="1476"/>
                  <a:chExt cx="6840" cy="2340"/>
                </a:xfrm>
              </p:grpSpPr>
              <p:sp>
                <p:nvSpPr>
                  <p:cNvPr id="2056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1836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57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180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58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1800" y="2196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5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847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1836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080" y="1847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075" y="2196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4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5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1848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7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060" y="1488"/>
                    <a:ext cx="0" cy="70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8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342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6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3420" y="1825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0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378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1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414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2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450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3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140" y="2028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4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1476"/>
                    <a:ext cx="0" cy="72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5" name="Line 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60" y="1488"/>
                    <a:ext cx="180" cy="1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6" name="Line 2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860" y="1836"/>
                    <a:ext cx="180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7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1488"/>
                    <a:ext cx="180" cy="168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8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5040" y="1836"/>
                    <a:ext cx="180" cy="18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79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76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0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5580" y="2016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1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80" y="1836"/>
                    <a:ext cx="36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5580" y="1836"/>
                    <a:ext cx="36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6480" y="2196"/>
                    <a:ext cx="10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6480" y="1848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684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6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720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7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7560" y="183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8" name="Line 4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480" y="1476"/>
                    <a:ext cx="18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89" name="Line 4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660" y="1488"/>
                    <a:ext cx="18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0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6660" y="1488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1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7380" y="1488"/>
                    <a:ext cx="18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2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7020" y="1488"/>
                    <a:ext cx="18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3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816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4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456"/>
                    <a:ext cx="16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5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720" y="345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6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1260" y="345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7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800" y="345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309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099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345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309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1" name="Line 53"/>
                  <p:cNvSpPr>
                    <a:spLocks noChangeShapeType="1"/>
                  </p:cNvSpPr>
                  <p:nvPr/>
                </p:nvSpPr>
                <p:spPr bwMode="auto">
                  <a:xfrm>
                    <a:off x="2340" y="3096"/>
                    <a:ext cx="36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2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3060" y="345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3" name="Line 55"/>
                  <p:cNvSpPr>
                    <a:spLocks noChangeShapeType="1"/>
                  </p:cNvSpPr>
                  <p:nvPr/>
                </p:nvSpPr>
                <p:spPr bwMode="auto">
                  <a:xfrm>
                    <a:off x="3420" y="345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4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345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5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700" y="3816"/>
                    <a:ext cx="72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6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3960" y="2556"/>
                    <a:ext cx="720" cy="5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7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096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8" name="Line 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140" y="3456"/>
                    <a:ext cx="18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09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456"/>
                    <a:ext cx="18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0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960" y="3143"/>
                    <a:ext cx="360" cy="313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1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4320" y="3155"/>
                    <a:ext cx="360" cy="301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112" name="Group 64"/>
              <p:cNvGrpSpPr>
                <a:grpSpLocks/>
              </p:cNvGrpSpPr>
              <p:nvPr/>
            </p:nvGrpSpPr>
            <p:grpSpPr bwMode="auto">
              <a:xfrm>
                <a:off x="720" y="2520"/>
                <a:ext cx="8820" cy="3241"/>
                <a:chOff x="3600" y="3420"/>
                <a:chExt cx="8820" cy="3241"/>
              </a:xfrm>
            </p:grpSpPr>
            <p:sp>
              <p:nvSpPr>
                <p:cNvPr id="2113" name="Line 65"/>
                <p:cNvSpPr>
                  <a:spLocks noChangeShapeType="1"/>
                </p:cNvSpPr>
                <p:nvPr/>
              </p:nvSpPr>
              <p:spPr bwMode="auto">
                <a:xfrm>
                  <a:off x="4140" y="6120"/>
                  <a:ext cx="72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grpSp>
              <p:nvGrpSpPr>
                <p:cNvPr id="2114" name="Group 66"/>
                <p:cNvGrpSpPr>
                  <a:grpSpLocks/>
                </p:cNvGrpSpPr>
                <p:nvPr/>
              </p:nvGrpSpPr>
              <p:grpSpPr bwMode="auto">
                <a:xfrm>
                  <a:off x="3600" y="3420"/>
                  <a:ext cx="8820" cy="3241"/>
                  <a:chOff x="1980" y="3420"/>
                  <a:chExt cx="8820" cy="3241"/>
                </a:xfrm>
              </p:grpSpPr>
              <p:sp>
                <p:nvSpPr>
                  <p:cNvPr id="211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7920" y="4140"/>
                    <a:ext cx="180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16" name="Line 6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660" y="5220"/>
                    <a:ext cx="0" cy="36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grpSp>
                <p:nvGrpSpPr>
                  <p:cNvPr id="211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1980" y="3420"/>
                    <a:ext cx="8820" cy="3241"/>
                    <a:chOff x="720" y="2556"/>
                    <a:chExt cx="8820" cy="3241"/>
                  </a:xfrm>
                </p:grpSpPr>
                <p:sp>
                  <p:nvSpPr>
                    <p:cNvPr id="2118" name="Oval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20" y="2556"/>
                      <a:ext cx="720" cy="54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19" name="Line 7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220" y="3096"/>
                      <a:ext cx="360" cy="5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0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80" y="3096"/>
                      <a:ext cx="360" cy="5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1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220" y="3636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2" name="Line 7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00" y="3636"/>
                      <a:ext cx="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3" name="Line 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0" y="3636"/>
                      <a:ext cx="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4" name="Line 7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0" y="3096"/>
                      <a:ext cx="36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5" name="Line 7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40" y="3132"/>
                      <a:ext cx="36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6" name="Line 7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460" y="3276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7" name="Line 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60" y="3276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8" name="Line 8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6660" y="2916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29" name="Line 8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020" y="2916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0" name="Line 8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40" y="2916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1" name="Oval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840" y="3456"/>
                      <a:ext cx="360" cy="3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2" name="Oval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920" y="3456"/>
                      <a:ext cx="360" cy="3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3" name="Line 8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660" y="3612"/>
                      <a:ext cx="1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4" name="Line 8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0" y="3624"/>
                      <a:ext cx="7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5" name="Line 8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280" y="3636"/>
                      <a:ext cx="1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6" name="Line 8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20" y="4537"/>
                      <a:ext cx="0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7" name="Line 8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80" y="4537"/>
                      <a:ext cx="0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8" name="Line 9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20" y="4537"/>
                      <a:ext cx="3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39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4897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0" name="Line 9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20" y="4897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1" name="Oval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00" y="5077"/>
                      <a:ext cx="360" cy="3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2" name="Oval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80" y="5077"/>
                      <a:ext cx="360" cy="3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3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4897"/>
                      <a:ext cx="180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4" name="Line 9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20" y="5256"/>
                      <a:ext cx="1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5" name="Line 9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40" y="5257"/>
                      <a:ext cx="1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6" name="Line 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60" y="4897"/>
                      <a:ext cx="12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7" name="Line 9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060" y="4897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8" name="Line 10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960" y="4897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49" name="Line 10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20" y="5244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0" name="Line 102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20" y="4536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1" name="Line 10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960" y="4537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2" name="Line 10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420" y="4537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3" name="Oval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40" y="4897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4" name="Oval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0" y="4897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5" name="Oval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600" y="4897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6" name="Oval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040" y="4717"/>
                      <a:ext cx="720" cy="55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7" name="Line 109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580" y="4357"/>
                      <a:ext cx="18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8" name="Line 1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80" y="4717"/>
                      <a:ext cx="36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" name="Line 111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680" y="5077"/>
                      <a:ext cx="36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0" name="Line 1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760" y="5077"/>
                      <a:ext cx="36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1" name="Line 1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040" y="4357"/>
                      <a:ext cx="18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2" name="Line 11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040" y="5257"/>
                      <a:ext cx="18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3" name="Line 1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580" y="5257"/>
                      <a:ext cx="18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4" name="Line 11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00" y="5257"/>
                      <a:ext cx="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5" name="Line 1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5760" y="4717"/>
                      <a:ext cx="360" cy="1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6" name="Line 1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6480" y="4537"/>
                      <a:ext cx="1080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7" name="Line 119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6480" y="4537"/>
                      <a:ext cx="1080" cy="72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8" name="Oval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5077"/>
                      <a:ext cx="360" cy="3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9" name="Oval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4357"/>
                      <a:ext cx="360" cy="36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0" name="Line 1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4537"/>
                      <a:ext cx="0" cy="9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1" name="Line 1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80" y="4537"/>
                      <a:ext cx="0" cy="9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2" name="Line 12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5437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3" name="AutoShape 1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0" y="3997"/>
                      <a:ext cx="540" cy="540"/>
                    </a:xfrm>
                    <a:prstGeom prst="flowChartExtra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4" name="Line 12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280" y="5437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5" name="Line 1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9180" y="5437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6" name="Line 12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280" y="5797"/>
                      <a:ext cx="126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7" name="Line 12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5077"/>
                      <a:ext cx="54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8" name="Oval 1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820" y="4717"/>
                      <a:ext cx="180" cy="18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79" name="Line 1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640" y="5437"/>
                      <a:ext cx="18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80" name="Line 132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820" y="5437"/>
                      <a:ext cx="360" cy="36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50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Игры с кубиками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286808" cy="457203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70C0"/>
                </a:solidFill>
              </a:rPr>
              <a:t>Очень полезны игры с    кубиками. Начните с </a:t>
            </a:r>
            <a:r>
              <a:rPr lang="ru-RU" sz="1800" b="1" dirty="0" smtClean="0">
                <a:solidFill>
                  <a:srgbClr val="0070C0"/>
                </a:solidFill>
              </a:rPr>
              <a:t>простых  </a:t>
            </a:r>
            <a:r>
              <a:rPr lang="ru-RU" sz="1800" b="1" dirty="0" smtClean="0">
                <a:solidFill>
                  <a:srgbClr val="0070C0"/>
                </a:solidFill>
              </a:rPr>
              <a:t>образцов: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домик, дорожка, стол, стул,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скамейка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1800" b="1" dirty="0" smtClean="0">
                <a:solidFill>
                  <a:srgbClr val="0070C0"/>
                </a:solidFill>
              </a:rPr>
              <a:t>кроватка. Постепенно уменьшайте размеры </a:t>
            </a:r>
            <a:r>
              <a:rPr lang="ru-RU" sz="1800" b="1" dirty="0" smtClean="0">
                <a:solidFill>
                  <a:srgbClr val="0070C0"/>
                </a:solidFill>
              </a:rPr>
              <a:t>кубиков                      </a:t>
            </a:r>
            <a:r>
              <a:rPr lang="ru-RU" sz="1800" b="1" dirty="0" smtClean="0">
                <a:solidFill>
                  <a:srgbClr val="0070C0"/>
                </a:solidFill>
              </a:rPr>
              <a:t>и усложняйте задания: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</a:rPr>
              <a:t>ворота, будка, забор, лесенка. </a:t>
            </a:r>
            <a:r>
              <a:rPr lang="ru-RU" sz="1800" b="1" dirty="0" smtClean="0">
                <a:solidFill>
                  <a:srgbClr val="0070C0"/>
                </a:solidFill>
              </a:rPr>
              <a:t>Обязательно приучите малыша складывать кубики в коробку. Это, кроме привычки к порядку, выработает умение располагать предметы в </a:t>
            </a:r>
            <a:r>
              <a:rPr lang="ru-RU" sz="1800" b="1" dirty="0" smtClean="0">
                <a:solidFill>
                  <a:srgbClr val="0070C0"/>
                </a:solidFill>
              </a:rPr>
              <a:t>определённой </a:t>
            </a:r>
            <a:r>
              <a:rPr lang="ru-RU" sz="1800" b="1" dirty="0" smtClean="0">
                <a:solidFill>
                  <a:srgbClr val="0070C0"/>
                </a:solidFill>
              </a:rPr>
              <a:t>последовательности. Это занятие можно превратить в игру, развивающую наблюдательность и логическое мышление ребёнка. Предложите </a:t>
            </a:r>
            <a:r>
              <a:rPr lang="ru-RU" sz="1800" b="1" dirty="0" smtClean="0">
                <a:solidFill>
                  <a:srgbClr val="0070C0"/>
                </a:solidFill>
              </a:rPr>
              <a:t>укладывать </a:t>
            </a:r>
            <a:r>
              <a:rPr lang="ru-RU" sz="1800" b="1" dirty="0" smtClean="0">
                <a:solidFill>
                  <a:srgbClr val="0070C0"/>
                </a:solidFill>
              </a:rPr>
              <a:t>кубики в заданном порядке, например: первый ряд - жёлтые кубики, второй - зелёные и т. д. Или кубики в ряд укладываются в такой последовательности: красный, жёлтый, красный, жёлтый и т. д. Попросите ребёнка закончить этот «узор». В дальнейшем можно усложнить узор: два жёлтых, синий, </a:t>
            </a:r>
            <a:r>
              <a:rPr lang="ru-RU" sz="1800" b="1" dirty="0" smtClean="0">
                <a:solidFill>
                  <a:srgbClr val="0070C0"/>
                </a:solidFill>
              </a:rPr>
              <a:t>два  жёлтых , красный ...</a:t>
            </a:r>
            <a:endParaRPr lang="ru-RU" sz="1800" dirty="0" smtClean="0">
              <a:solidFill>
                <a:srgbClr val="0070C0"/>
              </a:solidFill>
            </a:endParaRPr>
          </a:p>
          <a:p>
            <a:endParaRPr lang="ru-RU" sz="1200" dirty="0"/>
          </a:p>
        </p:txBody>
      </p:sp>
      <p:pic>
        <p:nvPicPr>
          <p:cNvPr id="4" name="Рисунок 3" descr="C:\Users\PC\Downloads\30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2" y="4786322"/>
            <a:ext cx="2000264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90</TotalTime>
  <Words>343</Words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« Истоки способностей и  дарований  детей –  на кончиках их пальцев.»                                                                      В.А. Сухомлинский                                  </vt:lpstr>
      <vt:lpstr>Игры с верёвочками</vt:lpstr>
      <vt:lpstr> Игры с пуговицами </vt:lpstr>
      <vt:lpstr>Игры с палочками </vt:lpstr>
      <vt:lpstr>Игры с кубиками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"Истоки способностей и  дарований  детей – на кончиках их пальцев."                                         В.А. Сухомлинский </dc:title>
  <dc:creator>PC</dc:creator>
  <cp:lastModifiedBy>PC</cp:lastModifiedBy>
  <cp:revision>12</cp:revision>
  <dcterms:created xsi:type="dcterms:W3CDTF">2014-01-26T05:07:13Z</dcterms:created>
  <dcterms:modified xsi:type="dcterms:W3CDTF">2014-03-13T07:36:43Z</dcterms:modified>
</cp:coreProperties>
</file>