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0" r:id="rId4"/>
    <p:sldId id="267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88632" autoAdjust="0"/>
  </p:normalViewPr>
  <p:slideViewPr>
    <p:cSldViewPr>
      <p:cViewPr>
        <p:scale>
          <a:sx n="75" d="100"/>
          <a:sy n="75" d="100"/>
        </p:scale>
        <p:origin x="-120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3B00F-4FB1-445C-A120-C2652788BEC2}" type="doc">
      <dgm:prSet loTypeId="urn:microsoft.com/office/officeart/2005/8/layout/vList4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3931DA8-7536-4A12-AF92-F96F87AB8FF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Острая фаза</a:t>
          </a:r>
          <a:r>
            <a:rPr lang="en-US" sz="1800" b="1" dirty="0" smtClean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или период </a:t>
          </a:r>
          <a:r>
            <a:rPr lang="ru-RU" sz="1800" b="1" dirty="0" err="1" smtClean="0">
              <a:solidFill>
                <a:schemeClr val="accent6">
                  <a:lumMod val="75000"/>
                </a:schemeClr>
              </a:solidFill>
            </a:rPr>
            <a:t>дезадаптации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 – 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в это время у ребёнка могут наблюдаться частые заболевания</a:t>
          </a:r>
          <a:r>
            <a: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,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нарушение сна</a:t>
          </a:r>
          <a:r>
            <a: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,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аппетита</a:t>
          </a:r>
          <a:r>
            <a: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,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нежелание ходить в детский сад</a:t>
          </a:r>
          <a:r>
            <a: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. 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Изменяется поведение</a:t>
          </a:r>
          <a:r>
            <a: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: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могут появляться упрямство</a:t>
          </a:r>
          <a:r>
            <a: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,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грубость и  даже регресс в речевом развитии</a:t>
          </a:r>
          <a:r>
            <a: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  <a:endParaRPr lang="ru-RU" sz="1800" b="1" dirty="0">
            <a:solidFill>
              <a:schemeClr val="accent6">
                <a:lumMod val="75000"/>
              </a:schemeClr>
            </a:solidFill>
          </a:endParaRPr>
        </a:p>
      </dgm:t>
    </dgm:pt>
    <dgm:pt modelId="{9E09113B-D5D8-44A3-8B83-165BF6639F86}" type="parTrans" cxnId="{99F01ADD-AEEC-416B-B946-0F14BBAA7D80}">
      <dgm:prSet/>
      <dgm:spPr/>
      <dgm:t>
        <a:bodyPr/>
        <a:lstStyle/>
        <a:p>
          <a:endParaRPr lang="ru-RU"/>
        </a:p>
      </dgm:t>
    </dgm:pt>
    <dgm:pt modelId="{04CD4C87-4AB0-4EBE-891F-BBC744EF4315}" type="sibTrans" cxnId="{99F01ADD-AEEC-416B-B946-0F14BBAA7D80}">
      <dgm:prSet/>
      <dgm:spPr/>
      <dgm:t>
        <a:bodyPr/>
        <a:lstStyle/>
        <a:p>
          <a:endParaRPr lang="ru-RU"/>
        </a:p>
      </dgm:t>
    </dgm:pt>
    <dgm:pt modelId="{826ABA73-4842-40F7-B6E1-CFB0D60134A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Собственно адаптация – 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в этот период ребёнок постепенно привыкает к новым условиям</a:t>
          </a:r>
          <a:r>
            <a: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,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нормализуется поведение</a:t>
          </a:r>
          <a:r>
            <a: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  <a:endParaRPr lang="ru-RU" sz="1800" b="1" dirty="0">
            <a:solidFill>
              <a:schemeClr val="accent6">
                <a:lumMod val="75000"/>
              </a:schemeClr>
            </a:solidFill>
          </a:endParaRPr>
        </a:p>
      </dgm:t>
    </dgm:pt>
    <dgm:pt modelId="{7F46E707-2D41-4962-880B-7A032BB2D80E}" type="parTrans" cxnId="{B12283E5-4FAF-4AC3-97D1-F2290F6B2A55}">
      <dgm:prSet/>
      <dgm:spPr/>
      <dgm:t>
        <a:bodyPr/>
        <a:lstStyle/>
        <a:p>
          <a:endParaRPr lang="ru-RU"/>
        </a:p>
      </dgm:t>
    </dgm:pt>
    <dgm:pt modelId="{69264520-5FA6-4D0D-8018-F4E56BE8EDB5}" type="sibTrans" cxnId="{B12283E5-4FAF-4AC3-97D1-F2290F6B2A55}">
      <dgm:prSet/>
      <dgm:spPr/>
      <dgm:t>
        <a:bodyPr/>
        <a:lstStyle/>
        <a:p>
          <a:endParaRPr lang="ru-RU"/>
        </a:p>
      </dgm:t>
    </dgm:pt>
    <dgm:pt modelId="{C3621A57-7789-489B-BF63-D80B4045CBE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Фаза компенсации – 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дети начинают вести себя спокойно</a:t>
          </a:r>
          <a:r>
            <a: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, c 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удовольствием ходят в садик</a:t>
          </a:r>
          <a:r>
            <a: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Ускоряется темп развития психологических процессов</a:t>
          </a:r>
          <a:r>
            <a: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  <a:endParaRPr lang="ru-RU" sz="1800" b="1" dirty="0">
            <a:solidFill>
              <a:schemeClr val="accent6">
                <a:lumMod val="75000"/>
              </a:schemeClr>
            </a:solidFill>
          </a:endParaRPr>
        </a:p>
      </dgm:t>
    </dgm:pt>
    <dgm:pt modelId="{0B85851D-9A98-4B88-8B87-8E39C6BB8904}" type="parTrans" cxnId="{B886F649-AFD1-4662-9981-92205E310666}">
      <dgm:prSet/>
      <dgm:spPr/>
      <dgm:t>
        <a:bodyPr/>
        <a:lstStyle/>
        <a:p>
          <a:endParaRPr lang="ru-RU"/>
        </a:p>
      </dgm:t>
    </dgm:pt>
    <dgm:pt modelId="{1A54089A-6AB3-4C76-8554-7BD57AB54DF3}" type="sibTrans" cxnId="{B886F649-AFD1-4662-9981-92205E310666}">
      <dgm:prSet/>
      <dgm:spPr/>
      <dgm:t>
        <a:bodyPr/>
        <a:lstStyle/>
        <a:p>
          <a:endParaRPr lang="ru-RU"/>
        </a:p>
      </dgm:t>
    </dgm:pt>
    <dgm:pt modelId="{8B0DB269-CAB2-4517-A7E8-ECD90A77B12E}" type="pres">
      <dgm:prSet presAssocID="{3DD3B00F-4FB1-445C-A120-C2652788BEC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577F81-15B2-4E4A-8F33-70CACE7402FB}" type="pres">
      <dgm:prSet presAssocID="{43931DA8-7536-4A12-AF92-F96F87AB8FFC}" presName="comp" presStyleCnt="0"/>
      <dgm:spPr/>
    </dgm:pt>
    <dgm:pt modelId="{05C051C6-FDD6-4F22-BA73-99BFD97CC017}" type="pres">
      <dgm:prSet presAssocID="{43931DA8-7536-4A12-AF92-F96F87AB8FFC}" presName="box" presStyleLbl="node1" presStyleIdx="0" presStyleCnt="3"/>
      <dgm:spPr/>
      <dgm:t>
        <a:bodyPr/>
        <a:lstStyle/>
        <a:p>
          <a:endParaRPr lang="ru-RU"/>
        </a:p>
      </dgm:t>
    </dgm:pt>
    <dgm:pt modelId="{A3AB22AF-C247-4256-B06C-72580A5E48D2}" type="pres">
      <dgm:prSet presAssocID="{43931DA8-7536-4A12-AF92-F96F87AB8FFC}" presName="img" presStyleLbl="fgImgPlace1" presStyleIdx="0" presStyleCnt="3" custScaleX="92259" custScaleY="11340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4AEC5F1-247E-4100-9624-BE90059F9DE5}" type="pres">
      <dgm:prSet presAssocID="{43931DA8-7536-4A12-AF92-F96F87AB8FF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DAF18-97AF-4BE6-82BD-AA5CC41421B3}" type="pres">
      <dgm:prSet presAssocID="{04CD4C87-4AB0-4EBE-891F-BBC744EF4315}" presName="spacer" presStyleCnt="0"/>
      <dgm:spPr/>
    </dgm:pt>
    <dgm:pt modelId="{0A86EAAC-43B9-4849-A3F8-AFDAB3CEB366}" type="pres">
      <dgm:prSet presAssocID="{826ABA73-4842-40F7-B6E1-CFB0D60134AF}" presName="comp" presStyleCnt="0"/>
      <dgm:spPr/>
    </dgm:pt>
    <dgm:pt modelId="{7895E20A-24C2-4DDA-9EFB-012DAECEB5AC}" type="pres">
      <dgm:prSet presAssocID="{826ABA73-4842-40F7-B6E1-CFB0D60134AF}" presName="box" presStyleLbl="node1" presStyleIdx="1" presStyleCnt="3"/>
      <dgm:spPr/>
      <dgm:t>
        <a:bodyPr/>
        <a:lstStyle/>
        <a:p>
          <a:endParaRPr lang="ru-RU"/>
        </a:p>
      </dgm:t>
    </dgm:pt>
    <dgm:pt modelId="{66287B00-A541-4734-8761-3B6E55C3E52F}" type="pres">
      <dgm:prSet presAssocID="{826ABA73-4842-40F7-B6E1-CFB0D60134AF}" presName="img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01CB83-1DC6-4A66-AFD7-F01D2B7DF50F}" type="pres">
      <dgm:prSet presAssocID="{826ABA73-4842-40F7-B6E1-CFB0D60134A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924BF-981C-41A9-8D6F-3FFB9FC80CBA}" type="pres">
      <dgm:prSet presAssocID="{69264520-5FA6-4D0D-8018-F4E56BE8EDB5}" presName="spacer" presStyleCnt="0"/>
      <dgm:spPr/>
    </dgm:pt>
    <dgm:pt modelId="{8C372A2E-4AFD-492B-8E8E-A52E26A9566D}" type="pres">
      <dgm:prSet presAssocID="{C3621A57-7789-489B-BF63-D80B4045CBED}" presName="comp" presStyleCnt="0"/>
      <dgm:spPr/>
    </dgm:pt>
    <dgm:pt modelId="{68F3DA68-73F4-420E-8CA9-881CE75CE859}" type="pres">
      <dgm:prSet presAssocID="{C3621A57-7789-489B-BF63-D80B4045CBED}" presName="box" presStyleLbl="node1" presStyleIdx="2" presStyleCnt="3"/>
      <dgm:spPr/>
      <dgm:t>
        <a:bodyPr/>
        <a:lstStyle/>
        <a:p>
          <a:endParaRPr lang="ru-RU"/>
        </a:p>
      </dgm:t>
    </dgm:pt>
    <dgm:pt modelId="{26C99313-E544-42F1-B9D8-CD66BEDCBFDD}" type="pres">
      <dgm:prSet presAssocID="{C3621A57-7789-489B-BF63-D80B4045CBED}" presName="img" presStyleLbl="fgImgPlace1" presStyleIdx="2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0A2AD4-D853-4154-B1E1-FA32525B03B9}" type="pres">
      <dgm:prSet presAssocID="{C3621A57-7789-489B-BF63-D80B4045CBE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F804F-90AE-4476-9D25-9817465F3F4E}" type="presOf" srcId="{826ABA73-4842-40F7-B6E1-CFB0D60134AF}" destId="{7895E20A-24C2-4DDA-9EFB-012DAECEB5AC}" srcOrd="0" destOrd="0" presId="urn:microsoft.com/office/officeart/2005/8/layout/vList4"/>
    <dgm:cxn modelId="{2C58EF39-D0F5-4506-A5F9-1EBF105A7689}" type="presOf" srcId="{43931DA8-7536-4A12-AF92-F96F87AB8FFC}" destId="{05C051C6-FDD6-4F22-BA73-99BFD97CC017}" srcOrd="0" destOrd="0" presId="urn:microsoft.com/office/officeart/2005/8/layout/vList4"/>
    <dgm:cxn modelId="{A5FE7622-60AF-4EC5-B1F8-5863C19C46FB}" type="presOf" srcId="{C3621A57-7789-489B-BF63-D80B4045CBED}" destId="{68F3DA68-73F4-420E-8CA9-881CE75CE859}" srcOrd="0" destOrd="0" presId="urn:microsoft.com/office/officeart/2005/8/layout/vList4"/>
    <dgm:cxn modelId="{B12283E5-4FAF-4AC3-97D1-F2290F6B2A55}" srcId="{3DD3B00F-4FB1-445C-A120-C2652788BEC2}" destId="{826ABA73-4842-40F7-B6E1-CFB0D60134AF}" srcOrd="1" destOrd="0" parTransId="{7F46E707-2D41-4962-880B-7A032BB2D80E}" sibTransId="{69264520-5FA6-4D0D-8018-F4E56BE8EDB5}"/>
    <dgm:cxn modelId="{B886F649-AFD1-4662-9981-92205E310666}" srcId="{3DD3B00F-4FB1-445C-A120-C2652788BEC2}" destId="{C3621A57-7789-489B-BF63-D80B4045CBED}" srcOrd="2" destOrd="0" parTransId="{0B85851D-9A98-4B88-8B87-8E39C6BB8904}" sibTransId="{1A54089A-6AB3-4C76-8554-7BD57AB54DF3}"/>
    <dgm:cxn modelId="{480E5F32-C4D3-4E68-8B70-952B4A5AC674}" type="presOf" srcId="{43931DA8-7536-4A12-AF92-F96F87AB8FFC}" destId="{84AEC5F1-247E-4100-9624-BE90059F9DE5}" srcOrd="1" destOrd="0" presId="urn:microsoft.com/office/officeart/2005/8/layout/vList4"/>
    <dgm:cxn modelId="{DD762B7D-44EF-48F8-BB58-C51DDF5746D0}" type="presOf" srcId="{C3621A57-7789-489B-BF63-D80B4045CBED}" destId="{820A2AD4-D853-4154-B1E1-FA32525B03B9}" srcOrd="1" destOrd="0" presId="urn:microsoft.com/office/officeart/2005/8/layout/vList4"/>
    <dgm:cxn modelId="{40968E0E-F060-40E4-AEDA-6F0B17983CEC}" type="presOf" srcId="{3DD3B00F-4FB1-445C-A120-C2652788BEC2}" destId="{8B0DB269-CAB2-4517-A7E8-ECD90A77B12E}" srcOrd="0" destOrd="0" presId="urn:microsoft.com/office/officeart/2005/8/layout/vList4"/>
    <dgm:cxn modelId="{99F01ADD-AEEC-416B-B946-0F14BBAA7D80}" srcId="{3DD3B00F-4FB1-445C-A120-C2652788BEC2}" destId="{43931DA8-7536-4A12-AF92-F96F87AB8FFC}" srcOrd="0" destOrd="0" parTransId="{9E09113B-D5D8-44A3-8B83-165BF6639F86}" sibTransId="{04CD4C87-4AB0-4EBE-891F-BBC744EF4315}"/>
    <dgm:cxn modelId="{61E2C6D9-D70E-4359-835C-AC44FB56BD7C}" type="presOf" srcId="{826ABA73-4842-40F7-B6E1-CFB0D60134AF}" destId="{7901CB83-1DC6-4A66-AFD7-F01D2B7DF50F}" srcOrd="1" destOrd="0" presId="urn:microsoft.com/office/officeart/2005/8/layout/vList4"/>
    <dgm:cxn modelId="{2443EA00-0268-4AF3-A731-98D1CF842FBF}" type="presParOf" srcId="{8B0DB269-CAB2-4517-A7E8-ECD90A77B12E}" destId="{32577F81-15B2-4E4A-8F33-70CACE7402FB}" srcOrd="0" destOrd="0" presId="urn:microsoft.com/office/officeart/2005/8/layout/vList4"/>
    <dgm:cxn modelId="{B30FE666-8D42-4067-9366-9C6CA6010B6F}" type="presParOf" srcId="{32577F81-15B2-4E4A-8F33-70CACE7402FB}" destId="{05C051C6-FDD6-4F22-BA73-99BFD97CC017}" srcOrd="0" destOrd="0" presId="urn:microsoft.com/office/officeart/2005/8/layout/vList4"/>
    <dgm:cxn modelId="{3918190A-B822-43D1-A1EC-95F2903C6AE2}" type="presParOf" srcId="{32577F81-15B2-4E4A-8F33-70CACE7402FB}" destId="{A3AB22AF-C247-4256-B06C-72580A5E48D2}" srcOrd="1" destOrd="0" presId="urn:microsoft.com/office/officeart/2005/8/layout/vList4"/>
    <dgm:cxn modelId="{23579BA3-549D-4551-8526-DC39FB46CBE7}" type="presParOf" srcId="{32577F81-15B2-4E4A-8F33-70CACE7402FB}" destId="{84AEC5F1-247E-4100-9624-BE90059F9DE5}" srcOrd="2" destOrd="0" presId="urn:microsoft.com/office/officeart/2005/8/layout/vList4"/>
    <dgm:cxn modelId="{EFA78B11-D9C0-4ED9-8695-C69BFC165747}" type="presParOf" srcId="{8B0DB269-CAB2-4517-A7E8-ECD90A77B12E}" destId="{E7DDAF18-97AF-4BE6-82BD-AA5CC41421B3}" srcOrd="1" destOrd="0" presId="urn:microsoft.com/office/officeart/2005/8/layout/vList4"/>
    <dgm:cxn modelId="{A8E20227-94D9-431A-96AB-6AB290D75118}" type="presParOf" srcId="{8B0DB269-CAB2-4517-A7E8-ECD90A77B12E}" destId="{0A86EAAC-43B9-4849-A3F8-AFDAB3CEB366}" srcOrd="2" destOrd="0" presId="urn:microsoft.com/office/officeart/2005/8/layout/vList4"/>
    <dgm:cxn modelId="{771FB05B-0389-4634-8BEE-E50FCB682FDE}" type="presParOf" srcId="{0A86EAAC-43B9-4849-A3F8-AFDAB3CEB366}" destId="{7895E20A-24C2-4DDA-9EFB-012DAECEB5AC}" srcOrd="0" destOrd="0" presId="urn:microsoft.com/office/officeart/2005/8/layout/vList4"/>
    <dgm:cxn modelId="{B3EEFAA8-8E1A-42A1-8D88-0766E877B849}" type="presParOf" srcId="{0A86EAAC-43B9-4849-A3F8-AFDAB3CEB366}" destId="{66287B00-A541-4734-8761-3B6E55C3E52F}" srcOrd="1" destOrd="0" presId="urn:microsoft.com/office/officeart/2005/8/layout/vList4"/>
    <dgm:cxn modelId="{2A59CC47-792F-4ECD-8BF8-AAC06BC504CE}" type="presParOf" srcId="{0A86EAAC-43B9-4849-A3F8-AFDAB3CEB366}" destId="{7901CB83-1DC6-4A66-AFD7-F01D2B7DF50F}" srcOrd="2" destOrd="0" presId="urn:microsoft.com/office/officeart/2005/8/layout/vList4"/>
    <dgm:cxn modelId="{32976D11-3CE4-49B1-B869-2B8CCD81CD5D}" type="presParOf" srcId="{8B0DB269-CAB2-4517-A7E8-ECD90A77B12E}" destId="{3B7924BF-981C-41A9-8D6F-3FFB9FC80CBA}" srcOrd="3" destOrd="0" presId="urn:microsoft.com/office/officeart/2005/8/layout/vList4"/>
    <dgm:cxn modelId="{0D47D4E0-3054-45A6-8623-F2FDA5BDF795}" type="presParOf" srcId="{8B0DB269-CAB2-4517-A7E8-ECD90A77B12E}" destId="{8C372A2E-4AFD-492B-8E8E-A52E26A9566D}" srcOrd="4" destOrd="0" presId="urn:microsoft.com/office/officeart/2005/8/layout/vList4"/>
    <dgm:cxn modelId="{A3EE581D-BEB9-464C-8D2B-143C6FA4A7CB}" type="presParOf" srcId="{8C372A2E-4AFD-492B-8E8E-A52E26A9566D}" destId="{68F3DA68-73F4-420E-8CA9-881CE75CE859}" srcOrd="0" destOrd="0" presId="urn:microsoft.com/office/officeart/2005/8/layout/vList4"/>
    <dgm:cxn modelId="{4EDA0078-571D-48F2-BF24-519F54BC745E}" type="presParOf" srcId="{8C372A2E-4AFD-492B-8E8E-A52E26A9566D}" destId="{26C99313-E544-42F1-B9D8-CD66BEDCBFDD}" srcOrd="1" destOrd="0" presId="urn:microsoft.com/office/officeart/2005/8/layout/vList4"/>
    <dgm:cxn modelId="{DF928A4B-A6CF-4CF8-B048-C54ED4BA2A36}" type="presParOf" srcId="{8C372A2E-4AFD-492B-8E8E-A52E26A9566D}" destId="{820A2AD4-D853-4154-B1E1-FA32525B03B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8F1F1-9205-410B-800F-E7E7B84D0F74}" type="doc">
      <dgm:prSet loTypeId="urn:microsoft.com/office/officeart/2005/8/layout/vList3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673B823-19AE-4A30-B437-9872988F0F7A}">
      <dgm:prSet/>
      <dgm:spPr/>
      <dgm:t>
        <a:bodyPr/>
        <a:lstStyle/>
        <a:p>
          <a:pPr rtl="0"/>
          <a:r>
            <a:rPr lang="en-US" dirty="0" smtClean="0"/>
            <a:t>* </a:t>
          </a:r>
          <a:r>
            <a:rPr lang="ru-RU" b="1" dirty="0" smtClean="0"/>
            <a:t>Готовьте ребёнка к общению с другими детьми и взрослыми</a:t>
          </a:r>
          <a:r>
            <a:rPr lang="en-US" b="1" dirty="0" smtClean="0"/>
            <a:t>.</a:t>
          </a:r>
          <a:r>
            <a:rPr lang="ru-RU" b="1" dirty="0" smtClean="0"/>
            <a:t> Посещайте с ним  детские площадки</a:t>
          </a:r>
          <a:r>
            <a:rPr lang="en-US" b="1" dirty="0" smtClean="0"/>
            <a:t>, </a:t>
          </a:r>
          <a:r>
            <a:rPr lang="ru-RU" b="1" dirty="0" smtClean="0"/>
            <a:t>праздники</a:t>
          </a:r>
          <a:r>
            <a:rPr lang="en-US" b="1" dirty="0" smtClean="0"/>
            <a:t>,</a:t>
          </a:r>
          <a:r>
            <a:rPr lang="ru-RU" b="1" dirty="0" smtClean="0"/>
            <a:t> дни рождения</a:t>
          </a:r>
          <a:r>
            <a:rPr lang="en-US" b="1" dirty="0" smtClean="0"/>
            <a:t>,</a:t>
          </a:r>
          <a:r>
            <a:rPr lang="ru-RU" b="1" dirty="0" smtClean="0"/>
            <a:t>приучайте к играм со сверстниками</a:t>
          </a:r>
          <a:r>
            <a:rPr lang="en-US" b="1" dirty="0" smtClean="0"/>
            <a:t>.</a:t>
          </a:r>
          <a:r>
            <a:rPr lang="ru-RU" b="1" dirty="0" smtClean="0"/>
            <a:t>  </a:t>
          </a:r>
          <a:endParaRPr lang="ru-RU" dirty="0"/>
        </a:p>
      </dgm:t>
    </dgm:pt>
    <dgm:pt modelId="{59F2945A-9200-421C-AC8D-F1F74B713A94}" type="parTrans" cxnId="{F72D57FE-E951-4CD9-9BD2-367759F8A3B8}">
      <dgm:prSet/>
      <dgm:spPr/>
      <dgm:t>
        <a:bodyPr/>
        <a:lstStyle/>
        <a:p>
          <a:endParaRPr lang="ru-RU"/>
        </a:p>
      </dgm:t>
    </dgm:pt>
    <dgm:pt modelId="{7D8AF558-3546-47ED-B49F-4ECC0F8035F4}" type="sibTrans" cxnId="{F72D57FE-E951-4CD9-9BD2-367759F8A3B8}">
      <dgm:prSet/>
      <dgm:spPr/>
      <dgm:t>
        <a:bodyPr/>
        <a:lstStyle/>
        <a:p>
          <a:endParaRPr lang="ru-RU"/>
        </a:p>
      </dgm:t>
    </dgm:pt>
    <dgm:pt modelId="{B024E4E5-5EAD-453D-98EA-613AFC2CCBF0}" type="pres">
      <dgm:prSet presAssocID="{3708F1F1-9205-410B-800F-E7E7B84D0F7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24BC2-EC58-4A1B-8AC2-6CBE155244ED}" type="pres">
      <dgm:prSet presAssocID="{3673B823-19AE-4A30-B437-9872988F0F7A}" presName="composite" presStyleCnt="0"/>
      <dgm:spPr/>
    </dgm:pt>
    <dgm:pt modelId="{93F78465-A1CA-45ED-A2D8-2B727F448308}" type="pres">
      <dgm:prSet presAssocID="{3673B823-19AE-4A30-B437-9872988F0F7A}" presName="imgShp" presStyleLbl="fgImgPlace1" presStyleIdx="0" presStyleCnt="1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68136D-0B2F-4DFB-A4AA-71CD7ACEB0A1}" type="pres">
      <dgm:prSet presAssocID="{3673B823-19AE-4A30-B437-9872988F0F7A}" presName="txShp" presStyleLbl="node1" presStyleIdx="0" presStyleCnt="1" custLinFactNeighborX="-4041" custLinFactNeighborY="17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2D57FE-E951-4CD9-9BD2-367759F8A3B8}" srcId="{3708F1F1-9205-410B-800F-E7E7B84D0F74}" destId="{3673B823-19AE-4A30-B437-9872988F0F7A}" srcOrd="0" destOrd="0" parTransId="{59F2945A-9200-421C-AC8D-F1F74B713A94}" sibTransId="{7D8AF558-3546-47ED-B49F-4ECC0F8035F4}"/>
    <dgm:cxn modelId="{88B185DB-E4E0-4886-83EE-EB1FB8726A4C}" type="presOf" srcId="{3708F1F1-9205-410B-800F-E7E7B84D0F74}" destId="{B024E4E5-5EAD-453D-98EA-613AFC2CCBF0}" srcOrd="0" destOrd="0" presId="urn:microsoft.com/office/officeart/2005/8/layout/vList3"/>
    <dgm:cxn modelId="{B9BFF251-9CC6-42E9-A78A-D541E852339C}" type="presOf" srcId="{3673B823-19AE-4A30-B437-9872988F0F7A}" destId="{AA68136D-0B2F-4DFB-A4AA-71CD7ACEB0A1}" srcOrd="0" destOrd="0" presId="urn:microsoft.com/office/officeart/2005/8/layout/vList3"/>
    <dgm:cxn modelId="{2AE0B7C2-4439-47BB-ADA1-E7ECE5EFF7CD}" type="presParOf" srcId="{B024E4E5-5EAD-453D-98EA-613AFC2CCBF0}" destId="{DE724BC2-EC58-4A1B-8AC2-6CBE155244ED}" srcOrd="0" destOrd="0" presId="urn:microsoft.com/office/officeart/2005/8/layout/vList3"/>
    <dgm:cxn modelId="{0B3A5D7F-BE9A-4CCF-8547-034823ABFF2D}" type="presParOf" srcId="{DE724BC2-EC58-4A1B-8AC2-6CBE155244ED}" destId="{93F78465-A1CA-45ED-A2D8-2B727F448308}" srcOrd="0" destOrd="0" presId="urn:microsoft.com/office/officeart/2005/8/layout/vList3"/>
    <dgm:cxn modelId="{B4EA4416-05C0-445A-BDE7-C95D1C3F78AA}" type="presParOf" srcId="{DE724BC2-EC58-4A1B-8AC2-6CBE155244ED}" destId="{AA68136D-0B2F-4DFB-A4AA-71CD7ACEB0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C82ED-476C-42C9-9703-8CAA22940305}" type="doc">
      <dgm:prSet loTypeId="urn:microsoft.com/office/officeart/2005/8/layout/vList3" loCatId="list" qsTypeId="urn:microsoft.com/office/officeart/2005/8/quickstyle/3d5" qsCatId="3D" csTypeId="urn:microsoft.com/office/officeart/2005/8/colors/colorful5" csCatId="colorful" phldr="1"/>
      <dgm:spPr/>
    </dgm:pt>
    <dgm:pt modelId="{BD0EB9FD-46BB-49D6-AF90-75CCB3746EE8}">
      <dgm:prSet phldrT="[Текст]" custT="1"/>
      <dgm:spPr/>
      <dgm:t>
        <a:bodyPr/>
        <a:lstStyle/>
        <a:p>
          <a:r>
            <a:rPr lang="ru-RU" sz="2400" b="1" dirty="0" smtClean="0"/>
            <a:t>* Желательно  обучить ребёнка до начала посещения детского сада элементарным навыкам самообслуживания</a:t>
          </a:r>
          <a:r>
            <a:rPr lang="en-US" sz="2400" b="1" dirty="0" smtClean="0"/>
            <a:t>:</a:t>
          </a:r>
          <a:r>
            <a:rPr lang="ru-RU" sz="2400" b="1" dirty="0" smtClean="0"/>
            <a:t> пользоваться горшком</a:t>
          </a:r>
          <a:r>
            <a:rPr lang="en-US" sz="2400" b="1" dirty="0" smtClean="0"/>
            <a:t>,</a:t>
          </a:r>
          <a:r>
            <a:rPr lang="ru-RU" sz="2400" b="1" dirty="0" smtClean="0"/>
            <a:t> самостоятельно есть и  т</a:t>
          </a:r>
          <a:r>
            <a:rPr lang="en-US" sz="2400" b="1" dirty="0" smtClean="0"/>
            <a:t>.</a:t>
          </a:r>
          <a:r>
            <a:rPr lang="ru-RU" sz="2400" b="1" dirty="0" smtClean="0"/>
            <a:t>п</a:t>
          </a:r>
          <a:r>
            <a:rPr lang="en-US" sz="2400" b="1" dirty="0" smtClean="0"/>
            <a:t>.</a:t>
          </a:r>
          <a:r>
            <a:rPr lang="ru-RU" sz="2400" b="1" dirty="0" smtClean="0"/>
            <a:t>  </a:t>
          </a:r>
          <a:endParaRPr lang="ru-RU" sz="2400" b="1" dirty="0"/>
        </a:p>
      </dgm:t>
    </dgm:pt>
    <dgm:pt modelId="{7ADDBA57-15DC-4A35-A681-98A93DCD55AF}" type="parTrans" cxnId="{70688464-2934-448F-95C7-D0396876DC30}">
      <dgm:prSet/>
      <dgm:spPr/>
      <dgm:t>
        <a:bodyPr/>
        <a:lstStyle/>
        <a:p>
          <a:endParaRPr lang="ru-RU"/>
        </a:p>
      </dgm:t>
    </dgm:pt>
    <dgm:pt modelId="{5A4EE970-CED6-4ACD-BDD5-3F8BCDBF315E}" type="sibTrans" cxnId="{70688464-2934-448F-95C7-D0396876DC30}">
      <dgm:prSet/>
      <dgm:spPr/>
      <dgm:t>
        <a:bodyPr/>
        <a:lstStyle/>
        <a:p>
          <a:endParaRPr lang="ru-RU"/>
        </a:p>
      </dgm:t>
    </dgm:pt>
    <dgm:pt modelId="{DBB8273A-AF2C-45AB-9604-89001FAD4FEA}" type="pres">
      <dgm:prSet presAssocID="{D85C82ED-476C-42C9-9703-8CAA22940305}" presName="linearFlow" presStyleCnt="0">
        <dgm:presLayoutVars>
          <dgm:dir/>
          <dgm:resizeHandles val="exact"/>
        </dgm:presLayoutVars>
      </dgm:prSet>
      <dgm:spPr/>
    </dgm:pt>
    <dgm:pt modelId="{FD752393-54CB-4C0C-A287-A3B4492533EF}" type="pres">
      <dgm:prSet presAssocID="{BD0EB9FD-46BB-49D6-AF90-75CCB3746EE8}" presName="composite" presStyleCnt="0"/>
      <dgm:spPr/>
    </dgm:pt>
    <dgm:pt modelId="{388A47AA-5259-4E6C-B92A-8733F35DABB1}" type="pres">
      <dgm:prSet presAssocID="{BD0EB9FD-46BB-49D6-AF90-75CCB3746EE8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0832022-34BF-4F1C-B660-4DBF77A88CD2}" type="pres">
      <dgm:prSet presAssocID="{BD0EB9FD-46BB-49D6-AF90-75CCB3746EE8}" presName="txShp" presStyleLbl="node1" presStyleIdx="0" presStyleCnt="1" custLinFactNeighborX="-8778" custLinFactNeighborY="-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14C92D-4046-4148-AD90-27114ED2BB17}" type="presOf" srcId="{BD0EB9FD-46BB-49D6-AF90-75CCB3746EE8}" destId="{10832022-34BF-4F1C-B660-4DBF77A88CD2}" srcOrd="0" destOrd="0" presId="urn:microsoft.com/office/officeart/2005/8/layout/vList3"/>
    <dgm:cxn modelId="{70688464-2934-448F-95C7-D0396876DC30}" srcId="{D85C82ED-476C-42C9-9703-8CAA22940305}" destId="{BD0EB9FD-46BB-49D6-AF90-75CCB3746EE8}" srcOrd="0" destOrd="0" parTransId="{7ADDBA57-15DC-4A35-A681-98A93DCD55AF}" sibTransId="{5A4EE970-CED6-4ACD-BDD5-3F8BCDBF315E}"/>
    <dgm:cxn modelId="{561439F7-2FA2-439D-BA3E-658F36AC6E51}" type="presOf" srcId="{D85C82ED-476C-42C9-9703-8CAA22940305}" destId="{DBB8273A-AF2C-45AB-9604-89001FAD4FEA}" srcOrd="0" destOrd="0" presId="urn:microsoft.com/office/officeart/2005/8/layout/vList3"/>
    <dgm:cxn modelId="{2623A500-E369-43A1-88D5-5A0867FF3323}" type="presParOf" srcId="{DBB8273A-AF2C-45AB-9604-89001FAD4FEA}" destId="{FD752393-54CB-4C0C-A287-A3B4492533EF}" srcOrd="0" destOrd="0" presId="urn:microsoft.com/office/officeart/2005/8/layout/vList3"/>
    <dgm:cxn modelId="{4154DF70-2BD2-4372-8834-1C120641E58E}" type="presParOf" srcId="{FD752393-54CB-4C0C-A287-A3B4492533EF}" destId="{388A47AA-5259-4E6C-B92A-8733F35DABB1}" srcOrd="0" destOrd="0" presId="urn:microsoft.com/office/officeart/2005/8/layout/vList3"/>
    <dgm:cxn modelId="{BD5B8E04-A585-4AB1-91AA-36FAE3BE4FDB}" type="presParOf" srcId="{FD752393-54CB-4C0C-A287-A3B4492533EF}" destId="{10832022-34BF-4F1C-B660-4DBF77A88C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787893-05DF-43C3-8246-75FCA002554E}" type="doc">
      <dgm:prSet loTypeId="urn:microsoft.com/office/officeart/2005/8/layout/vList3" loCatId="list" qsTypeId="urn:microsoft.com/office/officeart/2005/8/quickstyle/3d5" qsCatId="3D" csTypeId="urn:microsoft.com/office/officeart/2005/8/colors/colorful5" csCatId="colorful" phldr="1"/>
      <dgm:spPr/>
    </dgm:pt>
    <dgm:pt modelId="{BC32FC49-D960-404F-AF7B-AD71D7B749E9}">
      <dgm:prSet phldrT="[Текст]" custT="1"/>
      <dgm:spPr/>
      <dgm:t>
        <a:bodyPr anchor="b"/>
        <a:lstStyle/>
        <a:p>
          <a:r>
            <a:rPr lang="ru-RU" sz="6500" dirty="0" smtClean="0"/>
            <a:t> </a:t>
          </a:r>
          <a:r>
            <a:rPr lang="ru-RU" sz="2400" b="1" dirty="0" smtClean="0"/>
            <a:t>* Приучайте ребёнка к детскому саду постепенно</a:t>
          </a:r>
          <a:r>
            <a:rPr lang="en-US" sz="2400" b="1" dirty="0" smtClean="0"/>
            <a:t>.</a:t>
          </a:r>
          <a:r>
            <a:rPr lang="ru-RU" sz="2400" b="1" dirty="0" smtClean="0"/>
            <a:t> Заранее приведите его в группу</a:t>
          </a:r>
          <a:r>
            <a:rPr lang="en-US" sz="2400" b="1" dirty="0" smtClean="0"/>
            <a:t>,</a:t>
          </a:r>
          <a:r>
            <a:rPr lang="ru-RU" sz="2400" b="1" dirty="0" smtClean="0"/>
            <a:t> чтобы он познакомился с воспитателями</a:t>
          </a:r>
          <a:r>
            <a:rPr lang="en-US" sz="2400" b="1" dirty="0" smtClean="0"/>
            <a:t>.</a:t>
          </a:r>
          <a:r>
            <a:rPr lang="ru-RU" sz="2400" b="1" dirty="0" smtClean="0"/>
            <a:t> </a:t>
          </a:r>
          <a:endParaRPr lang="ru-RU" sz="6500" dirty="0"/>
        </a:p>
      </dgm:t>
    </dgm:pt>
    <dgm:pt modelId="{2A015D85-72F7-4603-8585-4F5F1292B575}" type="sibTrans" cxnId="{C612FF04-AF00-4F35-9890-D91127C0E698}">
      <dgm:prSet/>
      <dgm:spPr/>
      <dgm:t>
        <a:bodyPr/>
        <a:lstStyle/>
        <a:p>
          <a:endParaRPr lang="ru-RU"/>
        </a:p>
      </dgm:t>
    </dgm:pt>
    <dgm:pt modelId="{A1865F8C-09B7-4E93-9314-659C601B14A8}" type="parTrans" cxnId="{C612FF04-AF00-4F35-9890-D91127C0E698}">
      <dgm:prSet/>
      <dgm:spPr/>
      <dgm:t>
        <a:bodyPr/>
        <a:lstStyle/>
        <a:p>
          <a:endParaRPr lang="ru-RU"/>
        </a:p>
      </dgm:t>
    </dgm:pt>
    <dgm:pt modelId="{ACBF1AF2-920C-4DDE-9EA3-4B343CC0902A}" type="pres">
      <dgm:prSet presAssocID="{C0787893-05DF-43C3-8246-75FCA002554E}" presName="linearFlow" presStyleCnt="0">
        <dgm:presLayoutVars>
          <dgm:dir/>
          <dgm:resizeHandles val="exact"/>
        </dgm:presLayoutVars>
      </dgm:prSet>
      <dgm:spPr/>
    </dgm:pt>
    <dgm:pt modelId="{BF786550-106B-414C-A631-865B3F6B519A}" type="pres">
      <dgm:prSet presAssocID="{BC32FC49-D960-404F-AF7B-AD71D7B749E9}" presName="composite" presStyleCnt="0"/>
      <dgm:spPr/>
    </dgm:pt>
    <dgm:pt modelId="{B3AED45C-1772-48DB-B69D-2AF451A07433}" type="pres">
      <dgm:prSet presAssocID="{BC32FC49-D960-404F-AF7B-AD71D7B749E9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FA73320-EE8A-47A1-8FBE-E04DE32C49B0}" type="pres">
      <dgm:prSet presAssocID="{BC32FC49-D960-404F-AF7B-AD71D7B749E9}" presName="txShp" presStyleLbl="node1" presStyleIdx="0" presStyleCnt="1" custLinFactNeighborX="682" custLinFactNeighborY="13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7AB23A-EEAD-419D-8F20-93FA939741D0}" type="presOf" srcId="{BC32FC49-D960-404F-AF7B-AD71D7B749E9}" destId="{BFA73320-EE8A-47A1-8FBE-E04DE32C49B0}" srcOrd="0" destOrd="0" presId="urn:microsoft.com/office/officeart/2005/8/layout/vList3"/>
    <dgm:cxn modelId="{9126C82F-166E-4055-BAC3-184C5CFA1495}" type="presOf" srcId="{C0787893-05DF-43C3-8246-75FCA002554E}" destId="{ACBF1AF2-920C-4DDE-9EA3-4B343CC0902A}" srcOrd="0" destOrd="0" presId="urn:microsoft.com/office/officeart/2005/8/layout/vList3"/>
    <dgm:cxn modelId="{C612FF04-AF00-4F35-9890-D91127C0E698}" srcId="{C0787893-05DF-43C3-8246-75FCA002554E}" destId="{BC32FC49-D960-404F-AF7B-AD71D7B749E9}" srcOrd="0" destOrd="0" parTransId="{A1865F8C-09B7-4E93-9314-659C601B14A8}" sibTransId="{2A015D85-72F7-4603-8585-4F5F1292B575}"/>
    <dgm:cxn modelId="{EB30346F-1EFD-40A8-A32A-A5802C787856}" type="presParOf" srcId="{ACBF1AF2-920C-4DDE-9EA3-4B343CC0902A}" destId="{BF786550-106B-414C-A631-865B3F6B519A}" srcOrd="0" destOrd="0" presId="urn:microsoft.com/office/officeart/2005/8/layout/vList3"/>
    <dgm:cxn modelId="{1135B6CD-141A-43ED-A12F-5EFEA6E04F83}" type="presParOf" srcId="{BF786550-106B-414C-A631-865B3F6B519A}" destId="{B3AED45C-1772-48DB-B69D-2AF451A07433}" srcOrd="0" destOrd="0" presId="urn:microsoft.com/office/officeart/2005/8/layout/vList3"/>
    <dgm:cxn modelId="{2586EF99-913B-4CC8-A7AA-51198BCF3991}" type="presParOf" srcId="{BF786550-106B-414C-A631-865B3F6B519A}" destId="{BFA73320-EE8A-47A1-8FBE-E04DE32C49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683C27-86CD-44E9-8D03-5B23554DC42D}" type="doc">
      <dgm:prSet loTypeId="urn:microsoft.com/office/officeart/2005/8/layout/vList3" loCatId="list" qsTypeId="urn:microsoft.com/office/officeart/2005/8/quickstyle/3d5" qsCatId="3D" csTypeId="urn:microsoft.com/office/officeart/2005/8/colors/colorful5" csCatId="colorful" phldr="1"/>
      <dgm:spPr/>
    </dgm:pt>
    <dgm:pt modelId="{A19899B0-60EC-45AC-B37C-43E575F94B58}">
      <dgm:prSet phldrT="[Текст]" custT="1"/>
      <dgm:spPr/>
      <dgm:t>
        <a:bodyPr/>
        <a:lstStyle/>
        <a:p>
          <a:r>
            <a:rPr lang="ru-RU" sz="2400" b="1" dirty="0" smtClean="0"/>
            <a:t>В </a:t>
          </a:r>
          <a:r>
            <a:rPr lang="ru-RU" sz="2400" b="1" smtClean="0"/>
            <a:t>первое  оставляйте </a:t>
          </a:r>
          <a:r>
            <a:rPr lang="ru-RU" sz="2400" b="1" dirty="0" smtClean="0"/>
            <a:t>ребёнка в саду лишь на несколько часов</a:t>
          </a:r>
          <a:r>
            <a:rPr lang="en-US" sz="2400" b="1" dirty="0" smtClean="0"/>
            <a:t>,</a:t>
          </a:r>
          <a:r>
            <a:rPr lang="ru-RU" sz="2400" b="1" dirty="0" smtClean="0"/>
            <a:t> забирайте во время прогулки</a:t>
          </a:r>
          <a:r>
            <a:rPr lang="en-US" sz="2400" b="1" dirty="0" smtClean="0"/>
            <a:t>, </a:t>
          </a:r>
          <a:r>
            <a:rPr lang="ru-RU" sz="2400" b="1" dirty="0" smtClean="0"/>
            <a:t>до обеда</a:t>
          </a:r>
          <a:r>
            <a:rPr lang="en-US" sz="2400" b="1" dirty="0" smtClean="0"/>
            <a:t>.</a:t>
          </a:r>
          <a:r>
            <a:rPr lang="ru-RU" sz="2400" b="1" dirty="0" smtClean="0"/>
            <a:t> Постепенно увеличивайте этот интервал</a:t>
          </a:r>
          <a:r>
            <a:rPr lang="en-US" sz="2400" b="1" dirty="0" smtClean="0"/>
            <a:t>,</a:t>
          </a:r>
          <a:r>
            <a:rPr lang="ru-RU" sz="2400" b="1" dirty="0" smtClean="0"/>
            <a:t> приходя за ним после обеда</a:t>
          </a:r>
          <a:r>
            <a:rPr lang="en-US" sz="2400" b="1" dirty="0" smtClean="0"/>
            <a:t>,</a:t>
          </a:r>
          <a:r>
            <a:rPr lang="ru-RU" sz="2400" b="1" dirty="0" smtClean="0"/>
            <a:t>тихого часа </a:t>
          </a:r>
          <a:r>
            <a:rPr lang="en-US" sz="2400" b="1" dirty="0" smtClean="0"/>
            <a:t>,</a:t>
          </a:r>
          <a:r>
            <a:rPr lang="ru-RU" sz="2400" b="1" dirty="0" smtClean="0"/>
            <a:t> полдника</a:t>
          </a:r>
          <a:r>
            <a:rPr lang="en-US" sz="2400" b="1" dirty="0" smtClean="0"/>
            <a:t>.</a:t>
          </a:r>
          <a:endParaRPr lang="ru-RU" sz="2400" b="1" dirty="0"/>
        </a:p>
      </dgm:t>
    </dgm:pt>
    <dgm:pt modelId="{80D98F3E-3431-4B36-829C-F0E1547DBC44}" type="parTrans" cxnId="{BD269140-5C9B-4586-AD64-9FA1DCA99D8D}">
      <dgm:prSet/>
      <dgm:spPr/>
      <dgm:t>
        <a:bodyPr/>
        <a:lstStyle/>
        <a:p>
          <a:endParaRPr lang="ru-RU"/>
        </a:p>
      </dgm:t>
    </dgm:pt>
    <dgm:pt modelId="{921AB34E-2E32-4E7E-8EA3-535E5DAFFB01}" type="sibTrans" cxnId="{BD269140-5C9B-4586-AD64-9FA1DCA99D8D}">
      <dgm:prSet/>
      <dgm:spPr/>
      <dgm:t>
        <a:bodyPr/>
        <a:lstStyle/>
        <a:p>
          <a:endParaRPr lang="ru-RU"/>
        </a:p>
      </dgm:t>
    </dgm:pt>
    <dgm:pt modelId="{44065F5A-78CE-4495-8783-6DA12FEDF9F4}" type="pres">
      <dgm:prSet presAssocID="{58683C27-86CD-44E9-8D03-5B23554DC42D}" presName="linearFlow" presStyleCnt="0">
        <dgm:presLayoutVars>
          <dgm:dir/>
          <dgm:resizeHandles val="exact"/>
        </dgm:presLayoutVars>
      </dgm:prSet>
      <dgm:spPr/>
    </dgm:pt>
    <dgm:pt modelId="{EFE56162-1DAE-4CC2-A88C-6187A25AE890}" type="pres">
      <dgm:prSet presAssocID="{A19899B0-60EC-45AC-B37C-43E575F94B58}" presName="composite" presStyleCnt="0"/>
      <dgm:spPr/>
    </dgm:pt>
    <dgm:pt modelId="{593BC052-3027-48C8-9694-58046E1A28A1}" type="pres">
      <dgm:prSet presAssocID="{A19899B0-60EC-45AC-B37C-43E575F94B58}" presName="imgShp" presStyleLbl="fgImgPlace1" presStyleIdx="0" presStyleCnt="1" custLinFactNeighborX="3586" custLinFactNeighborY="-77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7ADE0D5-1CAD-4351-98C2-2B1D85EB1B16}" type="pres">
      <dgm:prSet presAssocID="{A19899B0-60EC-45AC-B37C-43E575F94B58}" presName="txShp" presStyleLbl="node1" presStyleIdx="0" presStyleCnt="1" custLinFactNeighborX="-799" custLinFactNeighborY="-16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3392F1-356D-49FC-BDD5-0DB15A975727}" type="presOf" srcId="{58683C27-86CD-44E9-8D03-5B23554DC42D}" destId="{44065F5A-78CE-4495-8783-6DA12FEDF9F4}" srcOrd="0" destOrd="0" presId="urn:microsoft.com/office/officeart/2005/8/layout/vList3"/>
    <dgm:cxn modelId="{E03F22D3-F7AE-47F8-9B77-359672601E5E}" type="presOf" srcId="{A19899B0-60EC-45AC-B37C-43E575F94B58}" destId="{07ADE0D5-1CAD-4351-98C2-2B1D85EB1B16}" srcOrd="0" destOrd="0" presId="urn:microsoft.com/office/officeart/2005/8/layout/vList3"/>
    <dgm:cxn modelId="{BD269140-5C9B-4586-AD64-9FA1DCA99D8D}" srcId="{58683C27-86CD-44E9-8D03-5B23554DC42D}" destId="{A19899B0-60EC-45AC-B37C-43E575F94B58}" srcOrd="0" destOrd="0" parTransId="{80D98F3E-3431-4B36-829C-F0E1547DBC44}" sibTransId="{921AB34E-2E32-4E7E-8EA3-535E5DAFFB01}"/>
    <dgm:cxn modelId="{E19CEF86-E885-48BF-9685-396BA3FEC271}" type="presParOf" srcId="{44065F5A-78CE-4495-8783-6DA12FEDF9F4}" destId="{EFE56162-1DAE-4CC2-A88C-6187A25AE890}" srcOrd="0" destOrd="0" presId="urn:microsoft.com/office/officeart/2005/8/layout/vList3"/>
    <dgm:cxn modelId="{9F05B7FF-2504-4C0E-981F-E0DA40CA2BEA}" type="presParOf" srcId="{EFE56162-1DAE-4CC2-A88C-6187A25AE890}" destId="{593BC052-3027-48C8-9694-58046E1A28A1}" srcOrd="0" destOrd="0" presId="urn:microsoft.com/office/officeart/2005/8/layout/vList3"/>
    <dgm:cxn modelId="{19038A4F-31C8-4C73-BAB1-E440C2E502FD}" type="presParOf" srcId="{EFE56162-1DAE-4CC2-A88C-6187A25AE890}" destId="{07ADE0D5-1CAD-4351-98C2-2B1D85EB1B1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96D0C2-903A-4E91-85D3-8595C26A247C}" type="doc">
      <dgm:prSet loTypeId="urn:microsoft.com/office/officeart/2005/8/layout/vList3" loCatId="list" qsTypeId="urn:microsoft.com/office/officeart/2005/8/quickstyle/3d5" qsCatId="3D" csTypeId="urn:microsoft.com/office/officeart/2005/8/colors/colorful5" csCatId="colorful" phldr="1"/>
      <dgm:spPr/>
    </dgm:pt>
    <dgm:pt modelId="{AA0BC8D8-AEA6-4E66-B68B-7A017D6C60A9}">
      <dgm:prSet phldrT="[Текст]" custT="1"/>
      <dgm:spPr/>
      <dgm:t>
        <a:bodyPr/>
        <a:lstStyle/>
        <a:p>
          <a:r>
            <a:rPr lang="ru-RU" sz="2400" b="1" dirty="0" smtClean="0"/>
            <a:t>* Никогда не пугайте ребёнка  детским садом или воспитателем</a:t>
          </a:r>
          <a:r>
            <a:rPr lang="en-US" sz="2400" b="1" dirty="0" smtClean="0"/>
            <a:t>.</a:t>
          </a:r>
          <a:r>
            <a:rPr lang="ru-RU" sz="2400" b="1" dirty="0" smtClean="0"/>
            <a:t>  Важно создавать положительный образ детского сада</a:t>
          </a:r>
          <a:r>
            <a:rPr lang="en-US" sz="2400" b="1" dirty="0" smtClean="0"/>
            <a:t>.</a:t>
          </a:r>
          <a:endParaRPr lang="ru-RU" sz="2400" b="1" dirty="0"/>
        </a:p>
      </dgm:t>
    </dgm:pt>
    <dgm:pt modelId="{2A29D060-AB30-4382-B68D-BB8654F0EEB4}" type="parTrans" cxnId="{4340C97C-8997-478C-986B-5BBFDEE3849E}">
      <dgm:prSet/>
      <dgm:spPr/>
      <dgm:t>
        <a:bodyPr/>
        <a:lstStyle/>
        <a:p>
          <a:endParaRPr lang="ru-RU"/>
        </a:p>
      </dgm:t>
    </dgm:pt>
    <dgm:pt modelId="{13B812C0-7BDA-4D34-823C-279E0C75418A}" type="sibTrans" cxnId="{4340C97C-8997-478C-986B-5BBFDEE3849E}">
      <dgm:prSet/>
      <dgm:spPr/>
      <dgm:t>
        <a:bodyPr/>
        <a:lstStyle/>
        <a:p>
          <a:endParaRPr lang="ru-RU"/>
        </a:p>
      </dgm:t>
    </dgm:pt>
    <dgm:pt modelId="{1FE2996E-D83F-49B8-959D-46DA5452C3F1}" type="pres">
      <dgm:prSet presAssocID="{7096D0C2-903A-4E91-85D3-8595C26A247C}" presName="linearFlow" presStyleCnt="0">
        <dgm:presLayoutVars>
          <dgm:dir/>
          <dgm:resizeHandles val="exact"/>
        </dgm:presLayoutVars>
      </dgm:prSet>
      <dgm:spPr/>
    </dgm:pt>
    <dgm:pt modelId="{CE8CE0AB-2223-461D-99B7-00DA25EA320E}" type="pres">
      <dgm:prSet presAssocID="{AA0BC8D8-AEA6-4E66-B68B-7A017D6C60A9}" presName="composite" presStyleCnt="0"/>
      <dgm:spPr/>
    </dgm:pt>
    <dgm:pt modelId="{6D9DDC2D-BEA8-4ABA-A39D-45EF1BCD735F}" type="pres">
      <dgm:prSet presAssocID="{AA0BC8D8-AEA6-4E66-B68B-7A017D6C60A9}" presName="imgShp" presStyleLbl="fgImgPlace1" presStyleIdx="0" presStyleCnt="1" custScaleY="9284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5FE68C-EF50-49EC-8AE3-BEBC1579A9E0}" type="pres">
      <dgm:prSet presAssocID="{AA0BC8D8-AEA6-4E66-B68B-7A017D6C60A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40C97C-8997-478C-986B-5BBFDEE3849E}" srcId="{7096D0C2-903A-4E91-85D3-8595C26A247C}" destId="{AA0BC8D8-AEA6-4E66-B68B-7A017D6C60A9}" srcOrd="0" destOrd="0" parTransId="{2A29D060-AB30-4382-B68D-BB8654F0EEB4}" sibTransId="{13B812C0-7BDA-4D34-823C-279E0C75418A}"/>
    <dgm:cxn modelId="{C825A0FC-64DA-4AB0-93F7-83D9A6912D1E}" type="presOf" srcId="{AA0BC8D8-AEA6-4E66-B68B-7A017D6C60A9}" destId="{1D5FE68C-EF50-49EC-8AE3-BEBC1579A9E0}" srcOrd="0" destOrd="0" presId="urn:microsoft.com/office/officeart/2005/8/layout/vList3"/>
    <dgm:cxn modelId="{E537F580-B31F-4A00-AF14-3EEB24436A4D}" type="presOf" srcId="{7096D0C2-903A-4E91-85D3-8595C26A247C}" destId="{1FE2996E-D83F-49B8-959D-46DA5452C3F1}" srcOrd="0" destOrd="0" presId="urn:microsoft.com/office/officeart/2005/8/layout/vList3"/>
    <dgm:cxn modelId="{A575CBDC-B1DB-456B-AFC1-9F2B80BE26DF}" type="presParOf" srcId="{1FE2996E-D83F-49B8-959D-46DA5452C3F1}" destId="{CE8CE0AB-2223-461D-99B7-00DA25EA320E}" srcOrd="0" destOrd="0" presId="urn:microsoft.com/office/officeart/2005/8/layout/vList3"/>
    <dgm:cxn modelId="{D30A90AC-F0CB-4576-89A6-4EFAB53246CD}" type="presParOf" srcId="{CE8CE0AB-2223-461D-99B7-00DA25EA320E}" destId="{6D9DDC2D-BEA8-4ABA-A39D-45EF1BCD735F}" srcOrd="0" destOrd="0" presId="urn:microsoft.com/office/officeart/2005/8/layout/vList3"/>
    <dgm:cxn modelId="{CBABAF78-D676-4FA0-9B0E-D9B9F01C7A7E}" type="presParOf" srcId="{CE8CE0AB-2223-461D-99B7-00DA25EA320E}" destId="{1D5FE68C-EF50-49EC-8AE3-BEBC1579A9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74BB0D-39CB-493B-AC71-C1B244F16B1D}" type="doc">
      <dgm:prSet loTypeId="urn:microsoft.com/office/officeart/2005/8/layout/vList3" loCatId="list" qsTypeId="urn:microsoft.com/office/officeart/2005/8/quickstyle/3d5" qsCatId="3D" csTypeId="urn:microsoft.com/office/officeart/2005/8/colors/colorful5" csCatId="colorful" phldr="1"/>
      <dgm:spPr/>
    </dgm:pt>
    <dgm:pt modelId="{22C96807-CC71-4312-A8F6-4908690D3145}">
      <dgm:prSet phldrT="[Текст]" custT="1"/>
      <dgm:spPr/>
      <dgm:t>
        <a:bodyPr/>
        <a:lstStyle/>
        <a:p>
          <a:r>
            <a:rPr lang="ru-RU" sz="2400" b="1" dirty="0" smtClean="0"/>
            <a:t>* Позаботьтесь о том</a:t>
          </a:r>
          <a:r>
            <a:rPr lang="en-US" sz="2400" b="1" dirty="0" smtClean="0"/>
            <a:t>,</a:t>
          </a:r>
          <a:r>
            <a:rPr lang="ru-RU" sz="2400" b="1" dirty="0" smtClean="0"/>
            <a:t> чтобы собрать ребёнку всё</a:t>
          </a:r>
          <a:r>
            <a:rPr lang="en-US" sz="2400" b="1" dirty="0" smtClean="0"/>
            <a:t>,</a:t>
          </a:r>
          <a:r>
            <a:rPr lang="ru-RU" sz="2400" b="1" dirty="0" smtClean="0"/>
            <a:t> что ему может понадобиться в группе (запасную одежду</a:t>
          </a:r>
          <a:r>
            <a:rPr lang="en-US" sz="2400" b="1" dirty="0" smtClean="0"/>
            <a:t>,</a:t>
          </a:r>
          <a:r>
            <a:rPr lang="ru-RU" sz="2400" b="1" dirty="0" smtClean="0"/>
            <a:t> сменную обувь и т</a:t>
          </a:r>
          <a:r>
            <a:rPr lang="en-US" sz="2400" b="1" dirty="0" smtClean="0"/>
            <a:t>.</a:t>
          </a:r>
          <a:r>
            <a:rPr lang="ru-RU" sz="2400" b="1" dirty="0" smtClean="0"/>
            <a:t>п</a:t>
          </a:r>
          <a:r>
            <a:rPr lang="en-US" sz="2400" b="1" dirty="0" smtClean="0"/>
            <a:t>.</a:t>
          </a:r>
          <a:r>
            <a:rPr lang="ru-RU" sz="2400" b="1" dirty="0" smtClean="0"/>
            <a:t>)</a:t>
          </a:r>
          <a:r>
            <a:rPr lang="en-US" sz="2400" b="1" dirty="0" smtClean="0"/>
            <a:t>.</a:t>
          </a:r>
          <a:endParaRPr lang="ru-RU" sz="2400" b="1" dirty="0"/>
        </a:p>
      </dgm:t>
    </dgm:pt>
    <dgm:pt modelId="{E477FB68-679B-4236-BAC6-7C0DBC495BFF}" type="parTrans" cxnId="{A9EC3FAE-97EF-4C70-9D8E-9121E95690FD}">
      <dgm:prSet/>
      <dgm:spPr/>
      <dgm:t>
        <a:bodyPr/>
        <a:lstStyle/>
        <a:p>
          <a:endParaRPr lang="ru-RU"/>
        </a:p>
      </dgm:t>
    </dgm:pt>
    <dgm:pt modelId="{EA91D3BC-4455-4ED8-9082-540D4D6752B5}" type="sibTrans" cxnId="{A9EC3FAE-97EF-4C70-9D8E-9121E95690FD}">
      <dgm:prSet/>
      <dgm:spPr/>
      <dgm:t>
        <a:bodyPr/>
        <a:lstStyle/>
        <a:p>
          <a:endParaRPr lang="ru-RU"/>
        </a:p>
      </dgm:t>
    </dgm:pt>
    <dgm:pt modelId="{B54A03B7-F271-4098-976B-AC333712F3D9}" type="pres">
      <dgm:prSet presAssocID="{7E74BB0D-39CB-493B-AC71-C1B244F16B1D}" presName="linearFlow" presStyleCnt="0">
        <dgm:presLayoutVars>
          <dgm:dir/>
          <dgm:resizeHandles val="exact"/>
        </dgm:presLayoutVars>
      </dgm:prSet>
      <dgm:spPr/>
    </dgm:pt>
    <dgm:pt modelId="{FB5953A9-F808-45F2-9068-20779503B7CC}" type="pres">
      <dgm:prSet presAssocID="{22C96807-CC71-4312-A8F6-4908690D3145}" presName="composite" presStyleCnt="0"/>
      <dgm:spPr/>
    </dgm:pt>
    <dgm:pt modelId="{FD953F39-4F2E-4E14-ADB4-852C674B20FF}" type="pres">
      <dgm:prSet presAssocID="{22C96807-CC71-4312-A8F6-4908690D3145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15B0986-2968-4E62-BCD6-5BC42E604969}" type="pres">
      <dgm:prSet presAssocID="{22C96807-CC71-4312-A8F6-4908690D3145}" presName="txShp" presStyleLbl="node1" presStyleIdx="0" presStyleCnt="1" custLinFactNeighborX="-8569" custLinFactNeighborY="57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EC3FAE-97EF-4C70-9D8E-9121E95690FD}" srcId="{7E74BB0D-39CB-493B-AC71-C1B244F16B1D}" destId="{22C96807-CC71-4312-A8F6-4908690D3145}" srcOrd="0" destOrd="0" parTransId="{E477FB68-679B-4236-BAC6-7C0DBC495BFF}" sibTransId="{EA91D3BC-4455-4ED8-9082-540D4D6752B5}"/>
    <dgm:cxn modelId="{E91621B8-7935-4A77-B386-35B48246F491}" type="presOf" srcId="{22C96807-CC71-4312-A8F6-4908690D3145}" destId="{115B0986-2968-4E62-BCD6-5BC42E604969}" srcOrd="0" destOrd="0" presId="urn:microsoft.com/office/officeart/2005/8/layout/vList3"/>
    <dgm:cxn modelId="{2138A0C2-6C2A-48DB-A127-78BE5E4D9C2E}" type="presOf" srcId="{7E74BB0D-39CB-493B-AC71-C1B244F16B1D}" destId="{B54A03B7-F271-4098-976B-AC333712F3D9}" srcOrd="0" destOrd="0" presId="urn:microsoft.com/office/officeart/2005/8/layout/vList3"/>
    <dgm:cxn modelId="{9EFA96C1-C23D-48A2-85E1-391042E8385C}" type="presParOf" srcId="{B54A03B7-F271-4098-976B-AC333712F3D9}" destId="{FB5953A9-F808-45F2-9068-20779503B7CC}" srcOrd="0" destOrd="0" presId="urn:microsoft.com/office/officeart/2005/8/layout/vList3"/>
    <dgm:cxn modelId="{8DE162DE-9D4D-4DB6-9A15-D4663DD31FAD}" type="presParOf" srcId="{FB5953A9-F808-45F2-9068-20779503B7CC}" destId="{FD953F39-4F2E-4E14-ADB4-852C674B20FF}" srcOrd="0" destOrd="0" presId="urn:microsoft.com/office/officeart/2005/8/layout/vList3"/>
    <dgm:cxn modelId="{0D56BEF6-F972-4A00-A198-CC660335BBD6}" type="presParOf" srcId="{FB5953A9-F808-45F2-9068-20779503B7CC}" destId="{115B0986-2968-4E62-BCD6-5BC42E6049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26FE17-AF25-4928-8CE2-767DC44482FE}" type="doc">
      <dgm:prSet loTypeId="urn:microsoft.com/office/officeart/2005/8/layout/vList3" loCatId="list" qsTypeId="urn:microsoft.com/office/officeart/2005/8/quickstyle/3d5" qsCatId="3D" csTypeId="urn:microsoft.com/office/officeart/2005/8/colors/colorful5" csCatId="colorful" phldr="1"/>
      <dgm:spPr/>
    </dgm:pt>
    <dgm:pt modelId="{F8BC6FF4-0D3F-4839-8B4F-0BA6AE1F8521}">
      <dgm:prSet phldrT="[Текст]" custT="1"/>
      <dgm:spPr/>
      <dgm:t>
        <a:bodyPr/>
        <a:lstStyle/>
        <a:p>
          <a:r>
            <a:rPr lang="ru-RU" sz="2400" b="1" dirty="0" smtClean="0"/>
            <a:t>* Дайте ребёнку с собой в садик его любимую игрушку</a:t>
          </a:r>
          <a:r>
            <a:rPr lang="en-US" sz="2400" b="1" dirty="0" smtClean="0"/>
            <a:t>,</a:t>
          </a:r>
          <a:r>
            <a:rPr lang="ru-RU" sz="2400" b="1" dirty="0" smtClean="0"/>
            <a:t> вызывающую у него тёплые чувства и ассоциирующуюся с домом</a:t>
          </a:r>
          <a:r>
            <a:rPr lang="en-US" sz="2400" b="1" dirty="0" smtClean="0"/>
            <a:t>.</a:t>
          </a:r>
          <a:endParaRPr lang="ru-RU" sz="2400" b="1" dirty="0"/>
        </a:p>
      </dgm:t>
    </dgm:pt>
    <dgm:pt modelId="{B8E7EA9B-6C47-4E16-952D-786EAC40B9CB}" type="sibTrans" cxnId="{FDA0B1C9-09FB-4735-A2DB-ACFE576A6ECD}">
      <dgm:prSet/>
      <dgm:spPr/>
      <dgm:t>
        <a:bodyPr/>
        <a:lstStyle/>
        <a:p>
          <a:endParaRPr lang="ru-RU"/>
        </a:p>
      </dgm:t>
    </dgm:pt>
    <dgm:pt modelId="{C6807757-DF3E-43F3-BB29-C058C80771EA}" type="parTrans" cxnId="{FDA0B1C9-09FB-4735-A2DB-ACFE576A6ECD}">
      <dgm:prSet/>
      <dgm:spPr/>
      <dgm:t>
        <a:bodyPr/>
        <a:lstStyle/>
        <a:p>
          <a:endParaRPr lang="ru-RU"/>
        </a:p>
      </dgm:t>
    </dgm:pt>
    <dgm:pt modelId="{35B13202-0C07-4FDF-BF00-4A3AD6B0AC3D}" type="pres">
      <dgm:prSet presAssocID="{3B26FE17-AF25-4928-8CE2-767DC44482FE}" presName="linearFlow" presStyleCnt="0">
        <dgm:presLayoutVars>
          <dgm:dir/>
          <dgm:resizeHandles val="exact"/>
        </dgm:presLayoutVars>
      </dgm:prSet>
      <dgm:spPr/>
    </dgm:pt>
    <dgm:pt modelId="{31A7DAAB-B54E-437A-B34B-6B2594F6A257}" type="pres">
      <dgm:prSet presAssocID="{F8BC6FF4-0D3F-4839-8B4F-0BA6AE1F8521}" presName="composite" presStyleCnt="0"/>
      <dgm:spPr/>
    </dgm:pt>
    <dgm:pt modelId="{EEE49D42-4830-460E-811A-7C277FB90949}" type="pres">
      <dgm:prSet presAssocID="{F8BC6FF4-0D3F-4839-8B4F-0BA6AE1F8521}" presName="imgShp" presStyleLbl="fgImgPlace1" presStyleIdx="0" presStyleCnt="1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69AA49B-77FA-4CC0-BE75-7B7FA2AD6C7C}" type="pres">
      <dgm:prSet presAssocID="{F8BC6FF4-0D3F-4839-8B4F-0BA6AE1F8521}" presName="txShp" presStyleLbl="node1" presStyleIdx="0" presStyleCnt="1" custLinFactNeighborX="-1202" custLinFactNeighborY="2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5886F7-D7BE-4BC5-915D-326C9D164704}" type="presOf" srcId="{F8BC6FF4-0D3F-4839-8B4F-0BA6AE1F8521}" destId="{669AA49B-77FA-4CC0-BE75-7B7FA2AD6C7C}" srcOrd="0" destOrd="0" presId="urn:microsoft.com/office/officeart/2005/8/layout/vList3"/>
    <dgm:cxn modelId="{986197D0-6E5D-421F-AE22-1500D051D085}" type="presOf" srcId="{3B26FE17-AF25-4928-8CE2-767DC44482FE}" destId="{35B13202-0C07-4FDF-BF00-4A3AD6B0AC3D}" srcOrd="0" destOrd="0" presId="urn:microsoft.com/office/officeart/2005/8/layout/vList3"/>
    <dgm:cxn modelId="{FDA0B1C9-09FB-4735-A2DB-ACFE576A6ECD}" srcId="{3B26FE17-AF25-4928-8CE2-767DC44482FE}" destId="{F8BC6FF4-0D3F-4839-8B4F-0BA6AE1F8521}" srcOrd="0" destOrd="0" parTransId="{C6807757-DF3E-43F3-BB29-C058C80771EA}" sibTransId="{B8E7EA9B-6C47-4E16-952D-786EAC40B9CB}"/>
    <dgm:cxn modelId="{1E7CBC8C-8E2C-45A1-A3FC-CF719910541C}" type="presParOf" srcId="{35B13202-0C07-4FDF-BF00-4A3AD6B0AC3D}" destId="{31A7DAAB-B54E-437A-B34B-6B2594F6A257}" srcOrd="0" destOrd="0" presId="urn:microsoft.com/office/officeart/2005/8/layout/vList3"/>
    <dgm:cxn modelId="{3D75B199-4628-4402-BD88-8B073771956A}" type="presParOf" srcId="{31A7DAAB-B54E-437A-B34B-6B2594F6A257}" destId="{EEE49D42-4830-460E-811A-7C277FB90949}" srcOrd="0" destOrd="0" presId="urn:microsoft.com/office/officeart/2005/8/layout/vList3"/>
    <dgm:cxn modelId="{1ABCA1C3-08B8-4BAE-A80D-52759F162A0B}" type="presParOf" srcId="{31A7DAAB-B54E-437A-B34B-6B2594F6A257}" destId="{669AA49B-77FA-4CC0-BE75-7B7FA2AD6C7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051C6-FDD6-4F22-BA73-99BFD97CC017}">
      <dsp:nvSpPr>
        <dsp:cNvPr id="0" name=""/>
        <dsp:cNvSpPr/>
      </dsp:nvSpPr>
      <dsp:spPr>
        <a:xfrm>
          <a:off x="0" y="0"/>
          <a:ext cx="7848872" cy="155267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hade val="8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Острая фаза</a:t>
          </a: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или период </a:t>
          </a:r>
          <a:r>
            <a:rPr lang="ru-RU" sz="1800" b="1" kern="1200" dirty="0" err="1" smtClean="0">
              <a:solidFill>
                <a:schemeClr val="accent6">
                  <a:lumMod val="75000"/>
                </a:schemeClr>
              </a:solidFill>
            </a:rPr>
            <a:t>дезадаптации</a:t>
          </a: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 – 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в это время у ребёнка могут наблюдаться частые заболевания</a:t>
          </a:r>
          <a:r>
            <a:rPr lang="en-US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нарушение сна</a:t>
          </a:r>
          <a:r>
            <a:rPr lang="en-US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аппетита</a:t>
          </a:r>
          <a:r>
            <a:rPr lang="en-US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нежелание ходить в детский сад</a:t>
          </a:r>
          <a:r>
            <a:rPr lang="en-US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. 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Изменяется поведение</a:t>
          </a:r>
          <a:r>
            <a:rPr lang="en-US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: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могут появляться упрямство</a:t>
          </a:r>
          <a:r>
            <a:rPr lang="en-US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грубость и  даже регресс в речевом развитии</a:t>
          </a:r>
          <a:r>
            <a:rPr lang="en-US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  <a:endParaRPr lang="ru-RU" sz="1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25041" y="0"/>
        <a:ext cx="6123830" cy="1552672"/>
      </dsp:txXfrm>
    </dsp:sp>
    <dsp:sp modelId="{A3AB22AF-C247-4256-B06C-72580A5E48D2}">
      <dsp:nvSpPr>
        <dsp:cNvPr id="0" name=""/>
        <dsp:cNvSpPr/>
      </dsp:nvSpPr>
      <dsp:spPr>
        <a:xfrm>
          <a:off x="216025" y="72006"/>
          <a:ext cx="1448258" cy="140865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95E20A-24C2-4DDA-9EFB-012DAECEB5AC}">
      <dsp:nvSpPr>
        <dsp:cNvPr id="0" name=""/>
        <dsp:cNvSpPr/>
      </dsp:nvSpPr>
      <dsp:spPr>
        <a:xfrm>
          <a:off x="0" y="1707939"/>
          <a:ext cx="7848872" cy="155267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98801"/>
            <a:satOff val="8455"/>
            <a:lumOff val="1054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hade val="80000"/>
              <a:hueOff val="98801"/>
              <a:satOff val="8455"/>
              <a:lumOff val="1054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Собственно адаптация – 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в этот период ребёнок постепенно привыкает к новым условиям</a:t>
          </a:r>
          <a:r>
            <a:rPr lang="en-US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нормализуется поведение</a:t>
          </a:r>
          <a:r>
            <a:rPr lang="en-US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  <a:endParaRPr lang="ru-RU" sz="1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25041" y="1707939"/>
        <a:ext cx="6123830" cy="1552672"/>
      </dsp:txXfrm>
    </dsp:sp>
    <dsp:sp modelId="{66287B00-A541-4734-8761-3B6E55C3E52F}">
      <dsp:nvSpPr>
        <dsp:cNvPr id="0" name=""/>
        <dsp:cNvSpPr/>
      </dsp:nvSpPr>
      <dsp:spPr>
        <a:xfrm>
          <a:off x="155267" y="1863207"/>
          <a:ext cx="1569774" cy="124213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tint val="50000"/>
              <a:hueOff val="41400"/>
              <a:satOff val="-820"/>
              <a:lumOff val="4009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F3DA68-73F4-420E-8CA9-881CE75CE859}">
      <dsp:nvSpPr>
        <dsp:cNvPr id="0" name=""/>
        <dsp:cNvSpPr/>
      </dsp:nvSpPr>
      <dsp:spPr>
        <a:xfrm>
          <a:off x="0" y="3415879"/>
          <a:ext cx="7848872" cy="155267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97602"/>
            <a:satOff val="16909"/>
            <a:lumOff val="21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hade val="80000"/>
              <a:hueOff val="197602"/>
              <a:satOff val="16909"/>
              <a:lumOff val="2108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Фаза компенсации – 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дети начинают вести себя спокойно</a:t>
          </a:r>
          <a:r>
            <a:rPr lang="en-US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c 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удовольствием ходят в садик</a:t>
          </a:r>
          <a:r>
            <a:rPr lang="en-US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Ускоряется темп развития психологических процессов</a:t>
          </a:r>
          <a:r>
            <a:rPr lang="en-US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  <a:endParaRPr lang="ru-RU" sz="1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25041" y="3415879"/>
        <a:ext cx="6123830" cy="1552672"/>
      </dsp:txXfrm>
    </dsp:sp>
    <dsp:sp modelId="{26C99313-E544-42F1-B9D8-CD66BEDCBFDD}">
      <dsp:nvSpPr>
        <dsp:cNvPr id="0" name=""/>
        <dsp:cNvSpPr/>
      </dsp:nvSpPr>
      <dsp:spPr>
        <a:xfrm>
          <a:off x="155267" y="3571146"/>
          <a:ext cx="1569774" cy="1242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tint val="50000"/>
              <a:hueOff val="82799"/>
              <a:satOff val="-1641"/>
              <a:lumOff val="8017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8136D-0B2F-4DFB-A4AA-71CD7ACEB0A1}">
      <dsp:nvSpPr>
        <dsp:cNvPr id="0" name=""/>
        <dsp:cNvSpPr/>
      </dsp:nvSpPr>
      <dsp:spPr>
        <a:xfrm rot="10800000">
          <a:off x="2051706" y="1872207"/>
          <a:ext cx="6080760" cy="306324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* </a:t>
          </a:r>
          <a:r>
            <a:rPr lang="ru-RU" sz="2600" b="1" kern="1200" dirty="0" smtClean="0"/>
            <a:t>Готовьте ребёнка к общению с другими детьми и взрослыми</a:t>
          </a:r>
          <a:r>
            <a:rPr lang="en-US" sz="2600" b="1" kern="1200" dirty="0" smtClean="0"/>
            <a:t>.</a:t>
          </a:r>
          <a:r>
            <a:rPr lang="ru-RU" sz="2600" b="1" kern="1200" dirty="0" smtClean="0"/>
            <a:t> Посещайте с ним  детские площадки</a:t>
          </a:r>
          <a:r>
            <a:rPr lang="en-US" sz="2600" b="1" kern="1200" dirty="0" smtClean="0"/>
            <a:t>, </a:t>
          </a:r>
          <a:r>
            <a:rPr lang="ru-RU" sz="2600" b="1" kern="1200" dirty="0" smtClean="0"/>
            <a:t>праздники</a:t>
          </a:r>
          <a:r>
            <a:rPr lang="en-US" sz="2600" b="1" kern="1200" dirty="0" smtClean="0"/>
            <a:t>,</a:t>
          </a:r>
          <a:r>
            <a:rPr lang="ru-RU" sz="2600" b="1" kern="1200" dirty="0" smtClean="0"/>
            <a:t> дни рождения</a:t>
          </a:r>
          <a:r>
            <a:rPr lang="en-US" sz="2600" b="1" kern="1200" dirty="0" smtClean="0"/>
            <a:t>,</a:t>
          </a:r>
          <a:r>
            <a:rPr lang="ru-RU" sz="2600" b="1" kern="1200" dirty="0" smtClean="0"/>
            <a:t>приучайте к играм со сверстниками</a:t>
          </a:r>
          <a:r>
            <a:rPr lang="en-US" sz="2600" b="1" kern="1200" dirty="0" smtClean="0"/>
            <a:t>.</a:t>
          </a:r>
          <a:r>
            <a:rPr lang="ru-RU" sz="2600" b="1" kern="1200" dirty="0" smtClean="0"/>
            <a:t>  </a:t>
          </a:r>
          <a:endParaRPr lang="ru-RU" sz="2600" kern="1200" dirty="0"/>
        </a:p>
      </dsp:txBody>
      <dsp:txXfrm rot="10800000">
        <a:off x="2817516" y="1872207"/>
        <a:ext cx="5314950" cy="3063240"/>
      </dsp:txXfrm>
    </dsp:sp>
    <dsp:sp modelId="{93F78465-A1CA-45ED-A2D8-2B727F448308}">
      <dsp:nvSpPr>
        <dsp:cNvPr id="0" name=""/>
        <dsp:cNvSpPr/>
      </dsp:nvSpPr>
      <dsp:spPr>
        <a:xfrm>
          <a:off x="765809" y="1348699"/>
          <a:ext cx="3063240" cy="306324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32022-34BF-4F1C-B660-4DBF77A88CD2}">
      <dsp:nvSpPr>
        <dsp:cNvPr id="0" name=""/>
        <dsp:cNvSpPr/>
      </dsp:nvSpPr>
      <dsp:spPr>
        <a:xfrm rot="10800000">
          <a:off x="1763660" y="1786521"/>
          <a:ext cx="6080760" cy="306324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* Желательно  обучить ребёнка до начала посещения детского сада элементарным навыкам самообслуживания</a:t>
          </a:r>
          <a:r>
            <a:rPr lang="en-US" sz="2400" b="1" kern="1200" dirty="0" smtClean="0"/>
            <a:t>:</a:t>
          </a:r>
          <a:r>
            <a:rPr lang="ru-RU" sz="2400" b="1" kern="1200" dirty="0" smtClean="0"/>
            <a:t> пользоваться горшком</a:t>
          </a:r>
          <a:r>
            <a:rPr lang="en-US" sz="2400" b="1" kern="1200" dirty="0" smtClean="0"/>
            <a:t>,</a:t>
          </a:r>
          <a:r>
            <a:rPr lang="ru-RU" sz="2400" b="1" kern="1200" dirty="0" smtClean="0"/>
            <a:t> самостоятельно есть и  т</a:t>
          </a:r>
          <a:r>
            <a:rPr lang="en-US" sz="2400" b="1" kern="1200" dirty="0" smtClean="0"/>
            <a:t>.</a:t>
          </a:r>
          <a:r>
            <a:rPr lang="ru-RU" sz="2400" b="1" kern="1200" dirty="0" smtClean="0"/>
            <a:t>п</a:t>
          </a:r>
          <a:r>
            <a:rPr lang="en-US" sz="2400" b="1" kern="1200" dirty="0" smtClean="0"/>
            <a:t>.</a:t>
          </a:r>
          <a:r>
            <a:rPr lang="ru-RU" sz="2400" b="1" kern="1200" dirty="0" smtClean="0"/>
            <a:t>  </a:t>
          </a:r>
          <a:endParaRPr lang="ru-RU" sz="2400" b="1" kern="1200" dirty="0"/>
        </a:p>
      </dsp:txBody>
      <dsp:txXfrm rot="10800000">
        <a:off x="2529470" y="1786521"/>
        <a:ext cx="5314950" cy="3063240"/>
      </dsp:txXfrm>
    </dsp:sp>
    <dsp:sp modelId="{388A47AA-5259-4E6C-B92A-8733F35DABB1}">
      <dsp:nvSpPr>
        <dsp:cNvPr id="0" name=""/>
        <dsp:cNvSpPr/>
      </dsp:nvSpPr>
      <dsp:spPr>
        <a:xfrm>
          <a:off x="765809" y="1897379"/>
          <a:ext cx="3063240" cy="30632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3320-EE8A-47A1-8FBE-E04DE32C49B0}">
      <dsp:nvSpPr>
        <dsp:cNvPr id="0" name=""/>
        <dsp:cNvSpPr/>
      </dsp:nvSpPr>
      <dsp:spPr>
        <a:xfrm rot="10800000">
          <a:off x="2256498" y="2672"/>
          <a:ext cx="6080760" cy="273363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456" tIns="247650" rIns="462280" bIns="24765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r>
            <a:rPr lang="ru-RU" sz="2400" b="1" kern="1200" dirty="0" smtClean="0"/>
            <a:t>* Приучайте ребёнка к детскому саду постепенно</a:t>
          </a:r>
          <a:r>
            <a:rPr lang="en-US" sz="2400" b="1" kern="1200" dirty="0" smtClean="0"/>
            <a:t>.</a:t>
          </a:r>
          <a:r>
            <a:rPr lang="ru-RU" sz="2400" b="1" kern="1200" dirty="0" smtClean="0"/>
            <a:t> Заранее приведите его в группу</a:t>
          </a:r>
          <a:r>
            <a:rPr lang="en-US" sz="2400" b="1" kern="1200" dirty="0" smtClean="0"/>
            <a:t>,</a:t>
          </a:r>
          <a:r>
            <a:rPr lang="ru-RU" sz="2400" b="1" kern="1200" dirty="0" smtClean="0"/>
            <a:t> чтобы он познакомился с воспитателями</a:t>
          </a:r>
          <a:r>
            <a:rPr lang="en-US" sz="2400" b="1" kern="1200" dirty="0" smtClean="0"/>
            <a:t>.</a:t>
          </a:r>
          <a:r>
            <a:rPr lang="ru-RU" sz="2400" b="1" kern="1200" dirty="0" smtClean="0"/>
            <a:t> </a:t>
          </a:r>
          <a:endParaRPr lang="ru-RU" sz="6500" kern="1200" dirty="0"/>
        </a:p>
      </dsp:txBody>
      <dsp:txXfrm rot="10800000">
        <a:off x="2939906" y="2672"/>
        <a:ext cx="5397352" cy="2733631"/>
      </dsp:txXfrm>
    </dsp:sp>
    <dsp:sp modelId="{B3AED45C-1772-48DB-B69D-2AF451A07433}">
      <dsp:nvSpPr>
        <dsp:cNvPr id="0" name=""/>
        <dsp:cNvSpPr/>
      </dsp:nvSpPr>
      <dsp:spPr>
        <a:xfrm>
          <a:off x="848212" y="1336"/>
          <a:ext cx="2733631" cy="27336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DE0D5-1CAD-4351-98C2-2B1D85EB1B16}">
      <dsp:nvSpPr>
        <dsp:cNvPr id="0" name=""/>
        <dsp:cNvSpPr/>
      </dsp:nvSpPr>
      <dsp:spPr>
        <a:xfrm rot="10800000">
          <a:off x="2166442" y="0"/>
          <a:ext cx="6080760" cy="273363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45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 </a:t>
          </a:r>
          <a:r>
            <a:rPr lang="ru-RU" sz="2400" b="1" kern="1200" smtClean="0"/>
            <a:t>первое  оставляйте </a:t>
          </a:r>
          <a:r>
            <a:rPr lang="ru-RU" sz="2400" b="1" kern="1200" dirty="0" smtClean="0"/>
            <a:t>ребёнка в саду лишь на несколько часов</a:t>
          </a:r>
          <a:r>
            <a:rPr lang="en-US" sz="2400" b="1" kern="1200" dirty="0" smtClean="0"/>
            <a:t>,</a:t>
          </a:r>
          <a:r>
            <a:rPr lang="ru-RU" sz="2400" b="1" kern="1200" dirty="0" smtClean="0"/>
            <a:t> забирайте во время прогулки</a:t>
          </a:r>
          <a:r>
            <a:rPr lang="en-US" sz="2400" b="1" kern="1200" dirty="0" smtClean="0"/>
            <a:t>, </a:t>
          </a:r>
          <a:r>
            <a:rPr lang="ru-RU" sz="2400" b="1" kern="1200" dirty="0" smtClean="0"/>
            <a:t>до обеда</a:t>
          </a:r>
          <a:r>
            <a:rPr lang="en-US" sz="2400" b="1" kern="1200" dirty="0" smtClean="0"/>
            <a:t>.</a:t>
          </a:r>
          <a:r>
            <a:rPr lang="ru-RU" sz="2400" b="1" kern="1200" dirty="0" smtClean="0"/>
            <a:t> Постепенно увеличивайте этот интервал</a:t>
          </a:r>
          <a:r>
            <a:rPr lang="en-US" sz="2400" b="1" kern="1200" dirty="0" smtClean="0"/>
            <a:t>,</a:t>
          </a:r>
          <a:r>
            <a:rPr lang="ru-RU" sz="2400" b="1" kern="1200" dirty="0" smtClean="0"/>
            <a:t> приходя за ним после обеда</a:t>
          </a:r>
          <a:r>
            <a:rPr lang="en-US" sz="2400" b="1" kern="1200" dirty="0" smtClean="0"/>
            <a:t>,</a:t>
          </a:r>
          <a:r>
            <a:rPr lang="ru-RU" sz="2400" b="1" kern="1200" dirty="0" smtClean="0"/>
            <a:t>тихого часа </a:t>
          </a:r>
          <a:r>
            <a:rPr lang="en-US" sz="2400" b="1" kern="1200" dirty="0" smtClean="0"/>
            <a:t>,</a:t>
          </a:r>
          <a:r>
            <a:rPr lang="ru-RU" sz="2400" b="1" kern="1200" dirty="0" smtClean="0"/>
            <a:t> полдника</a:t>
          </a:r>
          <a:r>
            <a:rPr lang="en-US" sz="2400" b="1" kern="1200" dirty="0" smtClean="0"/>
            <a:t>.</a:t>
          </a:r>
          <a:endParaRPr lang="ru-RU" sz="2400" b="1" kern="1200" dirty="0"/>
        </a:p>
      </dsp:txBody>
      <dsp:txXfrm rot="10800000">
        <a:off x="2849850" y="0"/>
        <a:ext cx="5397352" cy="2733631"/>
      </dsp:txXfrm>
    </dsp:sp>
    <dsp:sp modelId="{593BC052-3027-48C8-9694-58046E1A28A1}">
      <dsp:nvSpPr>
        <dsp:cNvPr id="0" name=""/>
        <dsp:cNvSpPr/>
      </dsp:nvSpPr>
      <dsp:spPr>
        <a:xfrm>
          <a:off x="946240" y="0"/>
          <a:ext cx="2733631" cy="27336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FE68C-EF50-49EC-8AE3-BEBC1579A9E0}">
      <dsp:nvSpPr>
        <dsp:cNvPr id="0" name=""/>
        <dsp:cNvSpPr/>
      </dsp:nvSpPr>
      <dsp:spPr>
        <a:xfrm rot="10800000">
          <a:off x="2297429" y="1900096"/>
          <a:ext cx="6080760" cy="306324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* Никогда не пугайте ребёнка  детским садом или воспитателем</a:t>
          </a:r>
          <a:r>
            <a:rPr lang="en-US" sz="2400" b="1" kern="1200" dirty="0" smtClean="0"/>
            <a:t>.</a:t>
          </a:r>
          <a:r>
            <a:rPr lang="ru-RU" sz="2400" b="1" kern="1200" dirty="0" smtClean="0"/>
            <a:t>  Важно создавать положительный образ детского сада</a:t>
          </a:r>
          <a:r>
            <a:rPr lang="en-US" sz="2400" b="1" kern="1200" dirty="0" smtClean="0"/>
            <a:t>.</a:t>
          </a:r>
          <a:endParaRPr lang="ru-RU" sz="2400" b="1" kern="1200" dirty="0"/>
        </a:p>
      </dsp:txBody>
      <dsp:txXfrm rot="10800000">
        <a:off x="3063239" y="1900096"/>
        <a:ext cx="5314950" cy="3063240"/>
      </dsp:txXfrm>
    </dsp:sp>
    <dsp:sp modelId="{6D9DDC2D-BEA8-4ABA-A39D-45EF1BCD735F}">
      <dsp:nvSpPr>
        <dsp:cNvPr id="0" name=""/>
        <dsp:cNvSpPr/>
      </dsp:nvSpPr>
      <dsp:spPr>
        <a:xfrm>
          <a:off x="765809" y="2009714"/>
          <a:ext cx="3063240" cy="284400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B0986-2968-4E62-BCD6-5BC42E604969}">
      <dsp:nvSpPr>
        <dsp:cNvPr id="0" name=""/>
        <dsp:cNvSpPr/>
      </dsp:nvSpPr>
      <dsp:spPr>
        <a:xfrm rot="10800000">
          <a:off x="1622627" y="0"/>
          <a:ext cx="6080760" cy="244827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62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* Позаботьтесь о том</a:t>
          </a:r>
          <a:r>
            <a:rPr lang="en-US" sz="2400" b="1" kern="1200" dirty="0" smtClean="0"/>
            <a:t>,</a:t>
          </a:r>
          <a:r>
            <a:rPr lang="ru-RU" sz="2400" b="1" kern="1200" dirty="0" smtClean="0"/>
            <a:t> чтобы собрать ребёнку всё</a:t>
          </a:r>
          <a:r>
            <a:rPr lang="en-US" sz="2400" b="1" kern="1200" dirty="0" smtClean="0"/>
            <a:t>,</a:t>
          </a:r>
          <a:r>
            <a:rPr lang="ru-RU" sz="2400" b="1" kern="1200" dirty="0" smtClean="0"/>
            <a:t> что ему может понадобиться в группе (запасную одежду</a:t>
          </a:r>
          <a:r>
            <a:rPr lang="en-US" sz="2400" b="1" kern="1200" dirty="0" smtClean="0"/>
            <a:t>,</a:t>
          </a:r>
          <a:r>
            <a:rPr lang="ru-RU" sz="2400" b="1" kern="1200" dirty="0" smtClean="0"/>
            <a:t> сменную обувь и т</a:t>
          </a:r>
          <a:r>
            <a:rPr lang="en-US" sz="2400" b="1" kern="1200" dirty="0" smtClean="0"/>
            <a:t>.</a:t>
          </a:r>
          <a:r>
            <a:rPr lang="ru-RU" sz="2400" b="1" kern="1200" dirty="0" smtClean="0"/>
            <a:t>п</a:t>
          </a:r>
          <a:r>
            <a:rPr lang="en-US" sz="2400" b="1" kern="1200" dirty="0" smtClean="0"/>
            <a:t>.</a:t>
          </a:r>
          <a:r>
            <a:rPr lang="ru-RU" sz="2400" b="1" kern="1200" dirty="0" smtClean="0"/>
            <a:t>)</a:t>
          </a:r>
          <a:r>
            <a:rPr lang="en-US" sz="2400" b="1" kern="1200" dirty="0" smtClean="0"/>
            <a:t>.</a:t>
          </a:r>
          <a:endParaRPr lang="ru-RU" sz="2400" b="1" kern="1200" dirty="0"/>
        </a:p>
      </dsp:txBody>
      <dsp:txXfrm rot="10800000">
        <a:off x="2234695" y="0"/>
        <a:ext cx="5468692" cy="2448272"/>
      </dsp:txXfrm>
    </dsp:sp>
    <dsp:sp modelId="{FD953F39-4F2E-4E14-ADB4-852C674B20FF}">
      <dsp:nvSpPr>
        <dsp:cNvPr id="0" name=""/>
        <dsp:cNvSpPr/>
      </dsp:nvSpPr>
      <dsp:spPr>
        <a:xfrm>
          <a:off x="919551" y="0"/>
          <a:ext cx="2448272" cy="24482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AA49B-77FA-4CC0-BE75-7B7FA2AD6C7C}">
      <dsp:nvSpPr>
        <dsp:cNvPr id="0" name=""/>
        <dsp:cNvSpPr/>
      </dsp:nvSpPr>
      <dsp:spPr>
        <a:xfrm rot="10800000">
          <a:off x="2034593" y="0"/>
          <a:ext cx="6080760" cy="230425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11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* Дайте ребёнку с собой в садик его любимую игрушку</a:t>
          </a:r>
          <a:r>
            <a:rPr lang="en-US" sz="2400" b="1" kern="1200" dirty="0" smtClean="0"/>
            <a:t>,</a:t>
          </a:r>
          <a:r>
            <a:rPr lang="ru-RU" sz="2400" b="1" kern="1200" dirty="0" smtClean="0"/>
            <a:t> вызывающую у него тёплые чувства и ассоциирующуюся с домом</a:t>
          </a:r>
          <a:r>
            <a:rPr lang="en-US" sz="2400" b="1" kern="1200" dirty="0" smtClean="0"/>
            <a:t>.</a:t>
          </a:r>
          <a:endParaRPr lang="ru-RU" sz="2400" b="1" kern="1200" dirty="0"/>
        </a:p>
      </dsp:txBody>
      <dsp:txXfrm rot="10800000">
        <a:off x="2610657" y="0"/>
        <a:ext cx="5504696" cy="2304256"/>
      </dsp:txXfrm>
    </dsp:sp>
    <dsp:sp modelId="{EEE49D42-4830-460E-811A-7C277FB90949}">
      <dsp:nvSpPr>
        <dsp:cNvPr id="0" name=""/>
        <dsp:cNvSpPr/>
      </dsp:nvSpPr>
      <dsp:spPr>
        <a:xfrm>
          <a:off x="955555" y="0"/>
          <a:ext cx="2304256" cy="2304256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262DF-B094-455C-9B92-680F5C6D24AE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41878-5A1D-41A1-BA3B-D94B2F685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6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4232-C670-4C81-9B5D-5D0D6584D35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7C13-FF36-4C2F-BE2D-9BE8C6F134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4232-C670-4C81-9B5D-5D0D6584D35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7C13-FF36-4C2F-BE2D-9BE8C6F1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4232-C670-4C81-9B5D-5D0D6584D35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7C13-FF36-4C2F-BE2D-9BE8C6F1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4232-C670-4C81-9B5D-5D0D6584D35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7C13-FF36-4C2F-BE2D-9BE8C6F134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4232-C670-4C81-9B5D-5D0D6584D35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7C13-FF36-4C2F-BE2D-9BE8C6F1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4232-C670-4C81-9B5D-5D0D6584D35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7C13-FF36-4C2F-BE2D-9BE8C6F134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4232-C670-4C81-9B5D-5D0D6584D35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7C13-FF36-4C2F-BE2D-9BE8C6F134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4232-C670-4C81-9B5D-5D0D6584D35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7C13-FF36-4C2F-BE2D-9BE8C6F1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4232-C670-4C81-9B5D-5D0D6584D35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7C13-FF36-4C2F-BE2D-9BE8C6F1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4232-C670-4C81-9B5D-5D0D6584D35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7C13-FF36-4C2F-BE2D-9BE8C6F1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4232-C670-4C81-9B5D-5D0D6584D35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7C13-FF36-4C2F-BE2D-9BE8C6F134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054232-C670-4C81-9B5D-5D0D6584D35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E57C13-FF36-4C2F-BE2D-9BE8C6F134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177" y="1484784"/>
            <a:ext cx="5281612" cy="2423346"/>
          </a:xfrm>
          <a:effectLst/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chemeClr val="accent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Адаптация  детей к  детскому  саду </a:t>
            </a:r>
            <a:endParaRPr lang="ru-RU" dirty="0">
              <a:solidFill>
                <a:schemeClr val="accent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08104" y="6022540"/>
            <a:ext cx="3635896" cy="83546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Подготовила воспитатель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 Романюк Татьяна Юрьевна</a:t>
            </a:r>
            <a:endParaRPr lang="ru-RU" sz="1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97"/>
            <a:ext cx="2803267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04" y="4437110"/>
            <a:ext cx="3305944" cy="2202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48" y="155353"/>
            <a:ext cx="238125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39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47324297"/>
              </p:ext>
            </p:extLst>
          </p:nvPr>
        </p:nvGraphicFramePr>
        <p:xfrm>
          <a:off x="-6896" y="548680"/>
          <a:ext cx="91440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75351686"/>
              </p:ext>
            </p:extLst>
          </p:nvPr>
        </p:nvGraphicFramePr>
        <p:xfrm>
          <a:off x="-8756" y="3717032"/>
          <a:ext cx="91440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647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>
                <a:solidFill>
                  <a:schemeClr val="accent6"/>
                </a:solidFill>
              </a:rPr>
              <a:t> * Создайте для ребёнка комфортный</a:t>
            </a:r>
            <a:r>
              <a:rPr lang="en-US" sz="3600" dirty="0" smtClean="0">
                <a:solidFill>
                  <a:schemeClr val="accent6"/>
                </a:solidFill>
              </a:rPr>
              <a:t>,</a:t>
            </a:r>
            <a:r>
              <a:rPr lang="ru-RU" sz="3600" dirty="0" smtClean="0">
                <a:solidFill>
                  <a:schemeClr val="accent6"/>
                </a:solidFill>
              </a:rPr>
              <a:t> бесконфликтный климат в семье</a:t>
            </a:r>
            <a:r>
              <a:rPr lang="en-US" sz="3600" dirty="0" smtClean="0">
                <a:solidFill>
                  <a:schemeClr val="accent6"/>
                </a:solidFill>
              </a:rPr>
              <a:t>.</a:t>
            </a:r>
            <a:r>
              <a:rPr lang="ru-RU" sz="3600" dirty="0" smtClean="0">
                <a:solidFill>
                  <a:schemeClr val="accent6"/>
                </a:solidFill>
              </a:rPr>
              <a:t> </a:t>
            </a:r>
            <a:r>
              <a:rPr lang="en-US" sz="3600" dirty="0" smtClean="0">
                <a:solidFill>
                  <a:schemeClr val="accent6"/>
                </a:solidFill>
              </a:rPr>
              <a:t>                      * </a:t>
            </a:r>
            <a:r>
              <a:rPr lang="ru-RU" sz="3600" dirty="0" smtClean="0">
                <a:solidFill>
                  <a:schemeClr val="accent6"/>
                </a:solidFill>
              </a:rPr>
              <a:t>Будьте спокойны</a:t>
            </a:r>
            <a:r>
              <a:rPr lang="en-US" sz="3600" dirty="0" smtClean="0">
                <a:solidFill>
                  <a:schemeClr val="accent6"/>
                </a:solidFill>
              </a:rPr>
              <a:t>, </a:t>
            </a:r>
            <a:r>
              <a:rPr lang="ru-RU" sz="3600" dirty="0" smtClean="0">
                <a:solidFill>
                  <a:schemeClr val="accent6"/>
                </a:solidFill>
              </a:rPr>
              <a:t>не показывайте ребёнку своё беспокойство по поводу детского сада</a:t>
            </a:r>
            <a:r>
              <a:rPr lang="en-US" sz="3600" dirty="0" smtClean="0">
                <a:solidFill>
                  <a:schemeClr val="accent6"/>
                </a:solidFill>
              </a:rPr>
              <a:t>.                                                    * </a:t>
            </a:r>
            <a:r>
              <a:rPr lang="ru-RU" sz="3600" dirty="0">
                <a:solidFill>
                  <a:schemeClr val="accent6"/>
                </a:solidFill>
              </a:rPr>
              <a:t>С</a:t>
            </a:r>
            <a:r>
              <a:rPr lang="ru-RU" sz="3600" dirty="0" smtClean="0">
                <a:solidFill>
                  <a:schemeClr val="accent6"/>
                </a:solidFill>
              </a:rPr>
              <a:t>оздайте в выходные дни дома такой же режим</a:t>
            </a:r>
            <a:r>
              <a:rPr lang="en-US" sz="3600" dirty="0" smtClean="0">
                <a:solidFill>
                  <a:schemeClr val="accent6"/>
                </a:solidFill>
              </a:rPr>
              <a:t>,</a:t>
            </a:r>
            <a:r>
              <a:rPr lang="ru-RU" sz="3600" dirty="0" smtClean="0">
                <a:solidFill>
                  <a:schemeClr val="accent6"/>
                </a:solidFill>
              </a:rPr>
              <a:t> как и в детском саду</a:t>
            </a:r>
            <a:r>
              <a:rPr lang="en-US" sz="3600" dirty="0" smtClean="0">
                <a:solidFill>
                  <a:schemeClr val="accent6"/>
                </a:solidFill>
              </a:rPr>
              <a:t>.</a:t>
            </a:r>
            <a:endParaRPr lang="ru-RU" sz="3600" dirty="0">
              <a:solidFill>
                <a:schemeClr val="accent6"/>
              </a:solidFill>
            </a:endParaRPr>
          </a:p>
        </p:txBody>
      </p:sp>
      <p:pic>
        <p:nvPicPr>
          <p:cNvPr id="3075" name="Picture 3" descr="C:\Users\user\Pictures\IMG_9386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61487"/>
            <a:ext cx="3600400" cy="2400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4928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Спасибо за внимание!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026" y="260648"/>
            <a:ext cx="820891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6"/>
                </a:solidFill>
              </a:rPr>
              <a:t>Адаптация (</a:t>
            </a:r>
            <a:r>
              <a:rPr lang="ru-RU" sz="4000" b="1" dirty="0" smtClean="0">
                <a:solidFill>
                  <a:schemeClr val="accent6"/>
                </a:solidFill>
              </a:rPr>
              <a:t>от латинского  «приспособление») -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это сложный процесс приспособления организма к новым условиям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/>
                </a:solidFill>
              </a:rPr>
              <a:t>Адаптация к детскому    саду – тяжёлое время для каждого ребёнка</a:t>
            </a:r>
            <a:r>
              <a:rPr lang="en-US" sz="2800" b="1" dirty="0" smtClean="0">
                <a:solidFill>
                  <a:schemeClr val="accent6"/>
                </a:solidFill>
              </a:rPr>
              <a:t>.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chemeClr val="accent6"/>
                </a:solidFill>
              </a:rPr>
              <a:t>                                                                             Это  не только процесс привыкания к новой обстановке</a:t>
            </a:r>
            <a:r>
              <a:rPr lang="en-US" sz="2800" b="1" dirty="0" smtClean="0">
                <a:solidFill>
                  <a:schemeClr val="accent6"/>
                </a:solidFill>
              </a:rPr>
              <a:t>,</a:t>
            </a:r>
            <a:r>
              <a:rPr lang="ru-RU" sz="2800" b="1" dirty="0" smtClean="0">
                <a:solidFill>
                  <a:schemeClr val="accent6"/>
                </a:solidFill>
              </a:rPr>
              <a:t> к новому режиму дня</a:t>
            </a:r>
            <a:r>
              <a:rPr lang="en-US" sz="2800" b="1" dirty="0" smtClean="0">
                <a:solidFill>
                  <a:schemeClr val="accent6"/>
                </a:solidFill>
              </a:rPr>
              <a:t>,</a:t>
            </a:r>
            <a:r>
              <a:rPr lang="ru-RU" sz="2800" b="1" dirty="0" smtClean="0">
                <a:solidFill>
                  <a:schemeClr val="accent6"/>
                </a:solidFill>
              </a:rPr>
              <a:t> к новым отношениям</a:t>
            </a:r>
            <a:r>
              <a:rPr lang="en-US" sz="2800" b="1" dirty="0" smtClean="0">
                <a:solidFill>
                  <a:schemeClr val="accent6"/>
                </a:solidFill>
              </a:rPr>
              <a:t>,</a:t>
            </a:r>
            <a:r>
              <a:rPr lang="ru-RU" sz="2800" b="1" dirty="0" smtClean="0">
                <a:solidFill>
                  <a:schemeClr val="accent6"/>
                </a:solidFill>
              </a:rPr>
              <a:t> но и выработка новых умений и навыков</a:t>
            </a:r>
            <a:r>
              <a:rPr lang="en-US" sz="2800" b="1" dirty="0" smtClean="0">
                <a:solidFill>
                  <a:schemeClr val="accent6"/>
                </a:solidFill>
              </a:rPr>
              <a:t>.</a:t>
            </a:r>
            <a:endParaRPr lang="ru-RU" sz="5400" b="1" dirty="0">
              <a:solidFill>
                <a:schemeClr val="accent6"/>
              </a:solidFill>
            </a:endParaRPr>
          </a:p>
        </p:txBody>
      </p:sp>
      <p:pic>
        <p:nvPicPr>
          <p:cNvPr id="1027" name="Picture 3" descr="C:\Users\user\Pictures\adaptacc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8771"/>
            <a:ext cx="2016224" cy="20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0"/>
            <a:ext cx="979308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Выделяют </a:t>
            </a:r>
            <a:r>
              <a:rPr lang="ru-RU" dirty="0" smtClean="0">
                <a:solidFill>
                  <a:schemeClr val="accent6"/>
                </a:solidFill>
              </a:rPr>
              <a:t>три фазы адаптации</a:t>
            </a:r>
            <a:r>
              <a:rPr lang="en-US" dirty="0" smtClean="0">
                <a:solidFill>
                  <a:schemeClr val="accent6"/>
                </a:solidFill>
              </a:rPr>
              <a:t>: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9589916"/>
              </p:ext>
            </p:extLst>
          </p:nvPr>
        </p:nvGraphicFramePr>
        <p:xfrm>
          <a:off x="683568" y="1196752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3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568952" cy="4824536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* Лёгкую адаптацию -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поведение входит в норму в течение 10 – 15 дней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ребёнок нормально прибавляет в весе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хорошо ведёт себя в коллективе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не болеет в течение первого  месяца посещения детского сада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          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</a:t>
            </a:r>
            <a:r>
              <a:rPr lang="en-US" sz="3600" b="1" dirty="0" smtClean="0">
                <a:solidFill>
                  <a:schemeClr val="accent6"/>
                </a:solidFill>
              </a:rPr>
              <a:t>* </a:t>
            </a:r>
            <a:r>
              <a:rPr lang="ru-RU" sz="3600" b="1" dirty="0" smtClean="0">
                <a:solidFill>
                  <a:schemeClr val="accent6"/>
                </a:solidFill>
              </a:rPr>
              <a:t>Адаптация средней тяжести –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сдвиги нормализуются в течение месяца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ребёнок на короткое время теряет в весе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может наступить однократное заболевание длительностью 5 – 7 дней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есть признаки психического стресса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                   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</a:t>
            </a:r>
            <a:r>
              <a:rPr lang="ru-RU" sz="3200" b="1" dirty="0" smtClean="0">
                <a:solidFill>
                  <a:schemeClr val="accent6"/>
                </a:solidFill>
              </a:rPr>
              <a:t>* </a:t>
            </a:r>
            <a:r>
              <a:rPr lang="ru-RU" sz="3600" b="1" dirty="0" smtClean="0">
                <a:solidFill>
                  <a:schemeClr val="accent6"/>
                </a:solidFill>
              </a:rPr>
              <a:t>Тяжёлая адаптация -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длится от 2 до 6 месяцев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ребёнок часто болеет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теряет уже полученные навыки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может наступит как физическое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так и психическое истощение организма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-169416"/>
            <a:ext cx="8892480" cy="144016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6"/>
                </a:solidFill>
              </a:rPr>
              <a:t>По степени  тяжести острой фазы адаптация делится на</a:t>
            </a:r>
            <a:r>
              <a:rPr lang="en-US" dirty="0" smtClean="0">
                <a:solidFill>
                  <a:schemeClr val="accent6"/>
                </a:solidFill>
              </a:rPr>
              <a:t>: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12576" y="548680"/>
            <a:ext cx="10404648" cy="149462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6"/>
                </a:solidFill>
              </a:rPr>
              <a:t>Для успешного прохождения адаптации  необходимо соблюдать  следующие условия</a:t>
            </a:r>
            <a:r>
              <a:rPr lang="en-US" dirty="0" smtClean="0">
                <a:solidFill>
                  <a:schemeClr val="accent6"/>
                </a:solidFill>
              </a:rPr>
              <a:t>: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63863990"/>
              </p:ext>
            </p:extLst>
          </p:nvPr>
        </p:nvGraphicFramePr>
        <p:xfrm>
          <a:off x="0" y="980728"/>
          <a:ext cx="9144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25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668149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3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95620535"/>
              </p:ext>
            </p:extLst>
          </p:nvPr>
        </p:nvGraphicFramePr>
        <p:xfrm>
          <a:off x="21084" y="404664"/>
          <a:ext cx="91440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12909453"/>
              </p:ext>
            </p:extLst>
          </p:nvPr>
        </p:nvGraphicFramePr>
        <p:xfrm>
          <a:off x="0" y="3573016"/>
          <a:ext cx="91440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020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396044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chemeClr val="accent6"/>
                </a:solidFill>
              </a:rPr>
              <a:t>Если не возникает осложнений</a:t>
            </a:r>
            <a:r>
              <a:rPr lang="en-US" dirty="0" smtClean="0">
                <a:solidFill>
                  <a:schemeClr val="accent6"/>
                </a:solidFill>
              </a:rPr>
              <a:t>,</a:t>
            </a:r>
            <a:r>
              <a:rPr lang="ru-RU" dirty="0" smtClean="0">
                <a:solidFill>
                  <a:schemeClr val="accent6"/>
                </a:solidFill>
              </a:rPr>
              <a:t> через 1 -2 недели можно перейти на обычный режим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  <a:r>
              <a:rPr lang="ru-RU" dirty="0" smtClean="0">
                <a:solidFill>
                  <a:schemeClr val="accent6"/>
                </a:solidFill>
              </a:rPr>
              <a:t> Однако не затягивайте процесс адаптации</a:t>
            </a:r>
            <a:r>
              <a:rPr lang="en-US" dirty="0" smtClean="0">
                <a:solidFill>
                  <a:schemeClr val="accent6"/>
                </a:solidFill>
              </a:rPr>
              <a:t>,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иначе ребёнок привыкнет к своему особому положению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  <a:r>
              <a:rPr lang="ru-RU" dirty="0" smtClean="0">
                <a:solidFill>
                  <a:schemeClr val="accent6"/>
                </a:solidFill>
              </a:rPr>
              <a:t>  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81129"/>
            <a:ext cx="4680520" cy="213449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461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93814461"/>
              </p:ext>
            </p:extLst>
          </p:nvPr>
        </p:nvGraphicFramePr>
        <p:xfrm>
          <a:off x="0" y="0"/>
          <a:ext cx="9144000" cy="686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7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2088</TotalTime>
  <Words>521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 Адаптация  детей к  детскому  саду </vt:lpstr>
      <vt:lpstr>Презентация PowerPoint</vt:lpstr>
      <vt:lpstr>Выделяют три фазы адаптации:</vt:lpstr>
      <vt:lpstr>По степени  тяжести острой фазы адаптация делится на:</vt:lpstr>
      <vt:lpstr>Для успешного прохождения адаптации  необходимо соблюдать  следующие условия:</vt:lpstr>
      <vt:lpstr>Презентация PowerPoint</vt:lpstr>
      <vt:lpstr>Презентация PowerPoint</vt:lpstr>
      <vt:lpstr>Если не возникает осложнений, через 1 -2 недели можно перейти на обычный режим. Однако не затягивайте процесс адаптации, иначе ребёнок привыкнет к своему особому положению.  </vt:lpstr>
      <vt:lpstr>Презентация PowerPoint</vt:lpstr>
      <vt:lpstr>Презентация PowerPoint</vt:lpstr>
      <vt:lpstr> * Создайте для ребёнка комфортный, бесконфликтный климат в семье.                       * Будьте спокойны, не показывайте ребёнку своё беспокойство по поводу детского сада.                                                    * Создайте в выходные дни дома такой же режим, как и в детском саду.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79</cp:revision>
  <dcterms:created xsi:type="dcterms:W3CDTF">2013-10-20T19:26:27Z</dcterms:created>
  <dcterms:modified xsi:type="dcterms:W3CDTF">2014-11-06T19:36:46Z</dcterms:modified>
</cp:coreProperties>
</file>