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2"/>
  </p:sldMasterIdLst>
  <p:notesMasterIdLst>
    <p:notesMasterId r:id="rId8"/>
  </p:notesMasterIdLst>
  <p:handoutMasterIdLst>
    <p:handoutMasterId r:id="rId9"/>
  </p:handoutMasterIdLst>
  <p:sldIdLst>
    <p:sldId id="261" r:id="rId3"/>
    <p:sldId id="258" r:id="rId4"/>
    <p:sldId id="260" r:id="rId5"/>
    <p:sldId id="259" r:id="rId6"/>
    <p:sldId id="25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p:cViewPr>
        <p:scale>
          <a:sx n="86" d="100"/>
          <a:sy n="86" d="100"/>
        </p:scale>
        <p:origin x="-414" y="240"/>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smtClean="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2/1/2014</a:t>
            </a:fld>
            <a:endParaRPr lang="en-US" smtClean="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smtClean="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smtClean="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smtClean="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2/1/2014</a:t>
            </a:fld>
            <a:endParaRPr lang="en-US" smtClean="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smtClean="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smtClean="0"/>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A077768-21C8-4125-A345-258E48D2EED0}" type="slidenum">
              <a:rPr lang="en-US" smtClean="0"/>
              <a:pPr/>
              <a:t>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print">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print">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print">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print"/>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ru-RU"/>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ru-RU" smtClean="0"/>
              <a:t>Образец заголовка</a:t>
            </a:r>
            <a:endParaRPr lang="ru-RU"/>
          </a:p>
        </p:txBody>
      </p:sp>
      <p:sp>
        <p:nvSpPr>
          <p:cNvPr id="10" name="Date Placeholder 9"/>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11" name="Slide Number Placeholder 10"/>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12" name="Footer Placeholder 11"/>
          <p:cNvSpPr>
            <a:spLocks noGrp="1"/>
          </p:cNvSpPr>
          <p:nvPr>
            <p:ph type="ftr" sz="quarter" idx="12"/>
          </p:nvPr>
        </p:nvSpPr>
        <p:spPr/>
        <p:txBody>
          <a:bodyPr/>
          <a:lstStyle/>
          <a:p>
            <a:endParaRPr lang="ru-RU"/>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Заголовок и текст">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ru-RU"/>
          </a:p>
        </p:txBody>
      </p:sp>
      <p:sp>
        <p:nvSpPr>
          <p:cNvPr id="8" name="Date Placeholder 7"/>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10" name="Slide Number Placeholder 9"/>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11" name="Footer Placeholder 10"/>
          <p:cNvSpPr>
            <a:spLocks noGrp="1"/>
          </p:cNvSpPr>
          <p:nvPr>
            <p:ph type="ftr" sz="quarter" idx="12"/>
          </p:nvPr>
        </p:nvSpPr>
        <p:spPr/>
        <p:txBody>
          <a:bodyPr/>
          <a:lstStyle/>
          <a:p>
            <a:endParaRPr lang="ru-RU"/>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ru-RU"/>
          </a:p>
        </p:txBody>
      </p:sp>
      <p:sp>
        <p:nvSpPr>
          <p:cNvPr id="7" name="Date Placeholder 6"/>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8" name="Slide Number Placeholder 7"/>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6" name="Slide Number Placeholder 5"/>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8" name="Footer Placeholder 7"/>
          <p:cNvSpPr>
            <a:spLocks noGrp="1"/>
          </p:cNvSpPr>
          <p:nvPr>
            <p:ph type="ftr" sz="quarter" idx="12"/>
          </p:nvPr>
        </p:nvSpPr>
        <p:spPr/>
        <p:txBody>
          <a:bodyPr/>
          <a:lstStyle/>
          <a:p>
            <a:endParaRPr lang="ru-RU"/>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Заголовок и текст в две колонки">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 name="Rectangle 11"/>
          <p:cNvSpPr>
            <a:spLocks noGrp="1"/>
          </p:cNvSpPr>
          <p:nvPr>
            <p:ph type="body"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ru-RU"/>
          </a:p>
        </p:txBody>
      </p:sp>
      <p:sp>
        <p:nvSpPr>
          <p:cNvPr id="10" name="Date Placeholder 9"/>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12" name="Slide Number Placeholder 11"/>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13" name="Footer Placeholder 12"/>
          <p:cNvSpPr>
            <a:spLocks noGrp="1"/>
          </p:cNvSpPr>
          <p:nvPr>
            <p:ph type="ftr" sz="quarter" idx="12"/>
          </p:nvPr>
        </p:nvSpPr>
        <p:spPr/>
        <p:txBody>
          <a:bodyPr/>
          <a:lstStyle/>
          <a:p>
            <a:endParaRPr lang="ru-RU"/>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ru-RU"/>
          </a:p>
        </p:txBody>
      </p:sp>
      <p:sp>
        <p:nvSpPr>
          <p:cNvPr id="8" name="Date Placeholder 7"/>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9" name="Slide Number Placeholder 8"/>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7" name="Rectangle 17"/>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ru-RU"/>
          </a:p>
        </p:txBody>
      </p:sp>
      <p:sp>
        <p:nvSpPr>
          <p:cNvPr id="9" name="Date Placeholder 8"/>
          <p:cNvSpPr>
            <a:spLocks noGrp="1"/>
          </p:cNvSpPr>
          <p:nvPr>
            <p:ph type="dt" sz="half" idx="10"/>
          </p:nvPr>
        </p:nvSpPr>
        <p:spPr/>
        <p:txBody>
          <a:bodyPr/>
          <a:lstStyle/>
          <a:p>
            <a:fld id="{5C14FD69-4A85-4715-A222-ABB225B63BC6}" type="datetimeFigureOut">
              <a:rPr lang="ru-RU" smtClean="0"/>
              <a:pPr/>
              <a:t>01.02.2014</a:t>
            </a:fld>
            <a:endParaRPr lang="ru-RU"/>
          </a:p>
        </p:txBody>
      </p:sp>
      <p:sp>
        <p:nvSpPr>
          <p:cNvPr id="10" name="Slide Number Placeholder 9"/>
          <p:cNvSpPr>
            <a:spLocks noGrp="1"/>
          </p:cNvSpPr>
          <p:nvPr>
            <p:ph type="sldNum" sz="quarter" idx="11"/>
          </p:nvPr>
        </p:nvSpPr>
        <p:spPr/>
        <p:txBody>
          <a:bodyPr/>
          <a:lstStyle/>
          <a:p>
            <a:pPr algn="r"/>
            <a:fld id="{D4C49B74-5DB2-4B03-B1D2-7F6A3C51C318}" type="slidenum">
              <a:rPr lang="ru-RU" smtClean="0"/>
              <a:pPr algn="r"/>
              <a:t>‹#›</a:t>
            </a:fld>
            <a:endParaRPr lang="ru-RU"/>
          </a:p>
        </p:txBody>
      </p:sp>
      <p:sp>
        <p:nvSpPr>
          <p:cNvPr id="11" name="Footer Placeholder 10"/>
          <p:cNvSpPr>
            <a:spLocks noGrp="1"/>
          </p:cNvSpPr>
          <p:nvPr>
            <p:ph type="ftr" sz="quarter" idx="12"/>
          </p:nvPr>
        </p:nvSpPr>
        <p:spPr/>
        <p:txBody>
          <a:bodyPr/>
          <a:lstStyle/>
          <a:p>
            <a:endParaRPr lang="ru-RU"/>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9" cstate="print">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0" cstate="print"/>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ru-RU" smtClean="0"/>
              <a:t>Образец заголовка</a:t>
            </a:r>
            <a:endParaRPr lang="ru-RU"/>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smtClean="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C14FD69-4A85-4715-A222-ABB225B63BC6}" type="datetimeFigureOut">
              <a:rPr lang="ru-RU" smtClean="0"/>
              <a:pPr/>
              <a:t>01.02.2014</a:t>
            </a:fld>
            <a:endParaRPr lang="ru-RU" sz="1000" dirty="0" smtClean="0"/>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pPr algn="ctr"/>
            <a:endParaRPr lang="ru-RU" sz="1000" smtClean="0"/>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pPr algn="r"/>
            <a:fld id="{D4C49B74-5DB2-4B03-B1D2-7F6A3C51C318}" type="slidenum">
              <a:rPr lang="ru-RU" smtClean="0"/>
              <a:pPr algn="r"/>
              <a:t>‹#›</a:t>
            </a:fld>
            <a:endParaRPr lang="ru-RU" sz="100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fade/>
  </p:transition>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yandex.ru/yandsearch?source=wiz&amp;fp=4&amp;uinfo=ww-1263-wh-744-fw-1038-fh-538-pd-1&amp;p=4&amp;text=%D0%BE%D1%80%D0%B3%D0%B0%D0%BD%D0%B8%D0%B7%D0%B0%D1%86%D0%B8%D1%8F%20%D1%80%D0%B0%D0%B1%D0%BE%D1%87%D0%B5%D0%B3%D0%BE%20%D0%BC%D0%B5%D1%81%D1%82%D0%B0%20%D0%B7%D0%B0%20%D0%BA%D0%BE%D0%BC%D0%BF%D1%8C%D1%8E%D1%82%D0%B5%D1%80%D0%BE%D0%BC&amp;noreask=1&amp;pos=135&amp;rpt=simage&amp;lr=213&amp;img_url=http://img0.liveinternet.ru/images/attach/c/5/86/63/86063902_komputerniyzritelniysyndromeposadka2.jpg" TargetMode="Externa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hyperlink" Target="http://images.yandex.ru/yandsearch?p=7&amp;text=%D0%BE%D1%80%D0%B3%D0%B0%D0%BD%D0%B8%D0%B7%D0%B0%D1%86%D0%B8%D1%8F%20%D1%80%D0%B0%D0%B1%D0%BE%D1%87%D0%B5%D0%B3%D0%BE%20%D0%BC%D0%B5%D1%81%D1%82%D0%B0%20%D1%83%20%D0%BA%D0%BE%D0%BC%D0%BF%D1%8C%D1%8E%D1%82%D0%B5%D1%80%D0%B0%20%D0%B4%D0%BB%D1%8F%20%D1%80%D0%B5%D0%B1%D1%91%D0%BD%D0%BA%D0%B0&amp;fp=7&amp;pos=222&amp;uinfo=ww-1263-wh-744-fw-1038-fh-538-pd-1&amp;rpt=simage&amp;img_url=http://ryazmama.ru/images/stories/cvb.jpg"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Рисунок 1" descr="http://www.shkola-razvitiya.ru/pics/issues/36/preview.jpg"/>
          <p:cNvPicPr>
            <a:picLocks noChangeAspect="1" noChangeArrowheads="1"/>
          </p:cNvPicPr>
          <p:nvPr/>
        </p:nvPicPr>
        <p:blipFill>
          <a:blip r:embed="rId2" cstate="print"/>
          <a:srcRect/>
          <a:stretch>
            <a:fillRect/>
          </a:stretch>
        </p:blipFill>
        <p:spPr bwMode="auto">
          <a:xfrm>
            <a:off x="3131840" y="2660915"/>
            <a:ext cx="3240360" cy="2808312"/>
          </a:xfrm>
          <a:prstGeom prst="rect">
            <a:avLst/>
          </a:prstGeom>
          <a:noFill/>
          <a:ln w="9525">
            <a:noFill/>
            <a:miter lim="800000"/>
            <a:headEnd/>
            <a:tailEnd/>
          </a:ln>
        </p:spPr>
      </p:pic>
      <p:sp>
        <p:nvSpPr>
          <p:cNvPr id="2" name="Подзаголовок 1"/>
          <p:cNvSpPr>
            <a:spLocks noGrp="1"/>
          </p:cNvSpPr>
          <p:nvPr>
            <p:ph type="subTitle" idx="1"/>
          </p:nvPr>
        </p:nvSpPr>
        <p:spPr>
          <a:xfrm>
            <a:off x="395536" y="5445224"/>
            <a:ext cx="8138282" cy="1224136"/>
          </a:xfrm>
        </p:spPr>
        <p:txBody>
          <a:bodyPr>
            <a:normAutofit fontScale="92500"/>
          </a:bodyPr>
          <a:lstStyle/>
          <a:p>
            <a:pPr algn="ctr"/>
            <a:r>
              <a:rPr lang="ru-RU" b="1" i="1" dirty="0" smtClean="0">
                <a:latin typeface="Times New Roman" pitchFamily="18" charset="0"/>
                <a:cs typeface="Times New Roman" pitchFamily="18" charset="0"/>
              </a:rPr>
              <a:t>Подготовила воспитатель группы №9 «</a:t>
            </a:r>
            <a:r>
              <a:rPr lang="ru-RU" b="1" i="1" dirty="0" smtClean="0">
                <a:latin typeface="Times New Roman" pitchFamily="18" charset="0"/>
                <a:cs typeface="Times New Roman" pitchFamily="18" charset="0"/>
              </a:rPr>
              <a:t>Незабудки</a:t>
            </a:r>
            <a:r>
              <a:rPr lang="ru-RU" b="1" i="1" dirty="0" smtClean="0">
                <a:latin typeface="Times New Roman" pitchFamily="18" charset="0"/>
                <a:cs typeface="Times New Roman" pitchFamily="18" charset="0"/>
              </a:rPr>
              <a:t>».</a:t>
            </a:r>
          </a:p>
          <a:p>
            <a:pPr algn="ctr"/>
            <a:r>
              <a:rPr lang="ru-RU" b="1" i="1" dirty="0" smtClean="0">
                <a:latin typeface="Times New Roman" pitchFamily="18" charset="0"/>
                <a:cs typeface="Times New Roman" pitchFamily="18" charset="0"/>
              </a:rPr>
              <a:t>Жданова Галина Ильинична</a:t>
            </a:r>
          </a:p>
          <a:p>
            <a:pPr algn="ctr"/>
            <a:endParaRPr lang="ru-RU" dirty="0" smtClean="0"/>
          </a:p>
          <a:p>
            <a:pPr algn="ctr"/>
            <a:endParaRPr lang="ru-RU" dirty="0"/>
          </a:p>
        </p:txBody>
      </p:sp>
      <p:sp>
        <p:nvSpPr>
          <p:cNvPr id="3" name="Заголовок 2"/>
          <p:cNvSpPr>
            <a:spLocks noGrp="1"/>
          </p:cNvSpPr>
          <p:nvPr>
            <p:ph type="ctrTitle"/>
          </p:nvPr>
        </p:nvSpPr>
        <p:spPr>
          <a:xfrm>
            <a:off x="1475656" y="404664"/>
            <a:ext cx="6768752" cy="1830065"/>
          </a:xfrm>
        </p:spPr>
        <p:txBody>
          <a:bodyPr>
            <a:normAutofit fontScale="90000"/>
          </a:bodyPr>
          <a:lstStyle/>
          <a:p>
            <a:pPr algn="ctr"/>
            <a:r>
              <a:rPr lang="ru-RU" b="1" i="1" dirty="0" smtClean="0">
                <a:solidFill>
                  <a:schemeClr val="accent2">
                    <a:lumMod val="75000"/>
                  </a:schemeClr>
                </a:solidFill>
                <a:latin typeface="Times New Roman" pitchFamily="18" charset="0"/>
                <a:cs typeface="Times New Roman" pitchFamily="18" charset="0"/>
              </a:rPr>
              <a:t>«Ребёнок у компьютера- хорошо или плохо?» </a:t>
            </a:r>
            <a:br>
              <a:rPr lang="ru-RU" b="1" i="1" dirty="0" smtClean="0">
                <a:solidFill>
                  <a:schemeClr val="accent2">
                    <a:lumMod val="75000"/>
                  </a:schemeClr>
                </a:solidFill>
                <a:latin typeface="Times New Roman" pitchFamily="18" charset="0"/>
                <a:cs typeface="Times New Roman" pitchFamily="18" charset="0"/>
              </a:rPr>
            </a:br>
            <a:r>
              <a:rPr lang="ru-RU" b="1" i="1" dirty="0" smtClean="0">
                <a:solidFill>
                  <a:schemeClr val="accent2">
                    <a:lumMod val="75000"/>
                  </a:schemeClr>
                </a:solidFill>
                <a:latin typeface="Times New Roman" pitchFamily="18" charset="0"/>
                <a:cs typeface="Times New Roman" pitchFamily="18" charset="0"/>
              </a:rPr>
              <a:t>консультация для родителей</a:t>
            </a:r>
            <a:endParaRPr lang="ru-RU" b="1" i="1" dirty="0">
              <a:solidFill>
                <a:schemeClr val="accent2">
                  <a:lumMod val="75000"/>
                </a:schemeClr>
              </a:solidFill>
              <a:latin typeface="Times New Roman" pitchFamily="18" charset="0"/>
              <a:cs typeface="Times New Roman" pitchFamily="18" charset="0"/>
            </a:endParaRPr>
          </a:p>
        </p:txBody>
      </p:sp>
    </p:spTree>
  </p:cSld>
  <p:clrMapOvr>
    <a:masterClrMapping/>
  </p:clrMapOvr>
  <p:transition advTm="7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1" descr="http://cdn.articulate.com/images/blogs/rel/uploads/2008/04/boy.gif"/>
          <p:cNvPicPr>
            <a:picLocks noChangeAspect="1" noChangeArrowheads="1"/>
          </p:cNvPicPr>
          <p:nvPr/>
        </p:nvPicPr>
        <p:blipFill>
          <a:blip r:embed="rId2" cstate="print"/>
          <a:srcRect/>
          <a:stretch>
            <a:fillRect/>
          </a:stretch>
        </p:blipFill>
        <p:spPr bwMode="auto">
          <a:xfrm>
            <a:off x="6804248" y="2348880"/>
            <a:ext cx="2093256" cy="1800200"/>
          </a:xfrm>
          <a:prstGeom prst="rect">
            <a:avLst/>
          </a:prstGeom>
          <a:noFill/>
          <a:ln w="9525">
            <a:noFill/>
            <a:miter lim="800000"/>
            <a:headEnd/>
            <a:tailEnd/>
          </a:ln>
        </p:spPr>
      </p:pic>
      <p:sp>
        <p:nvSpPr>
          <p:cNvPr id="2" name="Подзаголовок 1"/>
          <p:cNvSpPr>
            <a:spLocks noGrp="1"/>
          </p:cNvSpPr>
          <p:nvPr>
            <p:ph type="subTitle" idx="1"/>
          </p:nvPr>
        </p:nvSpPr>
        <p:spPr>
          <a:xfrm>
            <a:off x="1187624" y="0"/>
            <a:ext cx="6552728" cy="6453336"/>
          </a:xfrm>
        </p:spPr>
        <p:txBody>
          <a:bodyPr>
            <a:normAutofit fontScale="70000" lnSpcReduction="20000"/>
          </a:bodyPr>
          <a:lstStyle/>
          <a:p>
            <a:pPr algn="ctr"/>
            <a:endParaRPr lang="ru-RU" b="1" u="sng" dirty="0" smtClean="0">
              <a:solidFill>
                <a:srgbClr val="FF0000"/>
              </a:solidFill>
            </a:endParaRPr>
          </a:p>
          <a:p>
            <a:pPr algn="ctr"/>
            <a:r>
              <a:rPr lang="ru-RU" b="1" u="sng" dirty="0" smtClean="0">
                <a:solidFill>
                  <a:srgbClr val="FF0000"/>
                </a:solidFill>
              </a:rPr>
              <a:t>Дети и компьютер</a:t>
            </a:r>
            <a:endParaRPr lang="ru-RU" dirty="0" smtClean="0">
              <a:solidFill>
                <a:srgbClr val="FF0000"/>
              </a:solidFill>
            </a:endParaRPr>
          </a:p>
          <a:p>
            <a:pPr algn="ctr"/>
            <a:r>
              <a:rPr lang="ru-RU" dirty="0" smtClean="0"/>
              <a:t> </a:t>
            </a:r>
          </a:p>
          <a:p>
            <a:pPr algn="ctr"/>
            <a:r>
              <a:rPr lang="ru-RU" b="1" i="1" dirty="0" smtClean="0"/>
              <a:t>При организации работы ребенка на компьютере необходимо учитывать многие факторы.</a:t>
            </a:r>
            <a:endParaRPr lang="ru-RU" dirty="0" smtClean="0"/>
          </a:p>
          <a:p>
            <a:pPr algn="ctr"/>
            <a:r>
              <a:rPr lang="ru-RU" b="1" i="1" dirty="0" smtClean="0"/>
              <a:t>Возраст ребенка и временные ограничения работы на компьютере.</a:t>
            </a:r>
            <a:endParaRPr lang="ru-RU" dirty="0" smtClean="0"/>
          </a:p>
          <a:p>
            <a:pPr algn="ctr"/>
            <a:r>
              <a:rPr lang="ru-RU" b="1" i="1" dirty="0" smtClean="0"/>
              <a:t>Детям до 5 лет не рекомендуется пользоваться компьютером. </a:t>
            </a:r>
            <a:endParaRPr lang="ru-RU" dirty="0" smtClean="0"/>
          </a:p>
          <a:p>
            <a:pPr algn="ctr"/>
            <a:r>
              <a:rPr lang="ru-RU" b="1" i="1" dirty="0" smtClean="0"/>
              <a:t>Детям пяти - семилетнего возраста можно "общаться" с компьютером не более 10-15 минут в день 3-4 раза в неделю. </a:t>
            </a:r>
            <a:endParaRPr lang="ru-RU" dirty="0" smtClean="0"/>
          </a:p>
          <a:p>
            <a:pPr algn="ctr"/>
            <a:r>
              <a:rPr lang="ru-RU" b="1" i="1" dirty="0" smtClean="0"/>
              <a:t>Учащимся первого класса - 10-15 минут в день.</a:t>
            </a:r>
            <a:endParaRPr lang="ru-RU" dirty="0" smtClean="0"/>
          </a:p>
          <a:p>
            <a:pPr algn="ctr"/>
            <a:r>
              <a:rPr lang="ru-RU" b="1" i="1" dirty="0" smtClean="0"/>
              <a:t> </a:t>
            </a:r>
          </a:p>
          <a:p>
            <a:pPr algn="ctr"/>
            <a:r>
              <a:rPr lang="ru-RU" b="1" u="sng" dirty="0" smtClean="0">
                <a:solidFill>
                  <a:srgbClr val="FF0000"/>
                </a:solidFill>
              </a:rPr>
              <a:t>Технические характеристики компьютера</a:t>
            </a:r>
            <a:r>
              <a:rPr lang="ru-RU" u="sng" dirty="0" smtClean="0">
                <a:solidFill>
                  <a:srgbClr val="FF0000"/>
                </a:solidFill>
              </a:rPr>
              <a:t> </a:t>
            </a:r>
            <a:endParaRPr lang="ru-RU" dirty="0" smtClean="0">
              <a:solidFill>
                <a:srgbClr val="FF0000"/>
              </a:solidFill>
            </a:endParaRPr>
          </a:p>
          <a:p>
            <a:pPr algn="ctr"/>
            <a:r>
              <a:rPr lang="ru-RU" dirty="0" smtClean="0"/>
              <a:t> </a:t>
            </a:r>
          </a:p>
          <a:p>
            <a:pPr algn="ctr"/>
            <a:r>
              <a:rPr lang="ru-RU" dirty="0" smtClean="0"/>
              <a:t> </a:t>
            </a:r>
          </a:p>
          <a:p>
            <a:pPr algn="ctr"/>
            <a:r>
              <a:rPr lang="ru-RU" b="1" i="1" dirty="0" smtClean="0"/>
              <a:t>Желательно, чтобы монитор был жидкокристаллическим или плазменным. Размер экрана дисплея должен быть по диагонали не менее 35-38 см для того, чтобы ребенок мог четко видеть текст с расстояния 50-70 см. Дисплей должен быть подвижным, чтобы его можно было поворачивать и наклонять в разные стороны в зависимости от освещения.</a:t>
            </a:r>
            <a:endParaRPr lang="ru-RU" dirty="0" smtClean="0"/>
          </a:p>
          <a:p>
            <a:endParaRPr lang="ru-RU" dirty="0"/>
          </a:p>
        </p:txBody>
      </p:sp>
    </p:spTree>
  </p:cSld>
  <p:clrMapOvr>
    <a:masterClrMapping/>
  </p:clrMapOvr>
  <p:transition advTm="13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img0.liveinternet.ru/images/attach/c/5/86/63/86063902_komputerniyzritelniysyndromeposadka2.jpg">
            <a:hlinkClick r:id="rId2"/>
          </p:cNvPr>
          <p:cNvPicPr>
            <a:picLocks noChangeAspect="1" noChangeArrowheads="1"/>
          </p:cNvPicPr>
          <p:nvPr/>
        </p:nvPicPr>
        <p:blipFill>
          <a:blip r:embed="rId3" cstate="print"/>
          <a:srcRect/>
          <a:stretch>
            <a:fillRect/>
          </a:stretch>
        </p:blipFill>
        <p:spPr bwMode="auto">
          <a:xfrm>
            <a:off x="7102835" y="5153024"/>
            <a:ext cx="1821296" cy="1516336"/>
          </a:xfrm>
          <a:prstGeom prst="rect">
            <a:avLst/>
          </a:prstGeom>
          <a:noFill/>
        </p:spPr>
      </p:pic>
      <p:pic>
        <p:nvPicPr>
          <p:cNvPr id="1026" name="Рисунок 1" descr="http://img1.liveinternet.ru/images/attach/c/8/102/383/102383953_large_3416556_LTgwYjgtN.png">
            <a:hlinkClick r:id="rId4"/>
          </p:cNvPr>
          <p:cNvPicPr>
            <a:picLocks noChangeAspect="1" noChangeArrowheads="1"/>
          </p:cNvPicPr>
          <p:nvPr/>
        </p:nvPicPr>
        <p:blipFill>
          <a:blip r:embed="rId5" cstate="print"/>
          <a:srcRect/>
          <a:stretch>
            <a:fillRect/>
          </a:stretch>
        </p:blipFill>
        <p:spPr bwMode="auto">
          <a:xfrm>
            <a:off x="179512" y="4856755"/>
            <a:ext cx="2988872" cy="2001245"/>
          </a:xfrm>
          <a:prstGeom prst="rect">
            <a:avLst/>
          </a:prstGeom>
          <a:noFill/>
          <a:ln w="9525">
            <a:noFill/>
            <a:miter lim="800000"/>
            <a:headEnd/>
            <a:tailEnd/>
          </a:ln>
        </p:spPr>
      </p:pic>
      <p:sp>
        <p:nvSpPr>
          <p:cNvPr id="2" name="Подзаголовок 1"/>
          <p:cNvSpPr>
            <a:spLocks noGrp="1"/>
          </p:cNvSpPr>
          <p:nvPr>
            <p:ph type="subTitle" idx="1"/>
          </p:nvPr>
        </p:nvSpPr>
        <p:spPr>
          <a:xfrm>
            <a:off x="1403648" y="260648"/>
            <a:ext cx="7058162" cy="6192688"/>
          </a:xfrm>
        </p:spPr>
        <p:txBody>
          <a:bodyPr>
            <a:normAutofit fontScale="32500" lnSpcReduction="20000"/>
          </a:bodyPr>
          <a:lstStyle/>
          <a:p>
            <a:endParaRPr lang="ru-RU" sz="3300" b="1" i="1" u="sng" dirty="0" smtClean="0">
              <a:solidFill>
                <a:srgbClr val="FF0000"/>
              </a:solidFill>
              <a:latin typeface="Times New Roman" pitchFamily="18" charset="0"/>
              <a:cs typeface="Times New Roman" pitchFamily="18" charset="0"/>
            </a:endParaRPr>
          </a:p>
          <a:p>
            <a:endParaRPr lang="ru-RU" sz="3300" b="1" i="1" u="sng" dirty="0" smtClean="0">
              <a:solidFill>
                <a:srgbClr val="FF0000"/>
              </a:solidFill>
              <a:latin typeface="Times New Roman" pitchFamily="18" charset="0"/>
              <a:cs typeface="Times New Roman" pitchFamily="18" charset="0"/>
            </a:endParaRPr>
          </a:p>
          <a:p>
            <a:endParaRPr lang="ru-RU" sz="3300" b="1" i="1" u="sng" dirty="0" smtClean="0">
              <a:solidFill>
                <a:srgbClr val="FF0000"/>
              </a:solidFill>
              <a:latin typeface="Times New Roman" pitchFamily="18" charset="0"/>
              <a:cs typeface="Times New Roman" pitchFamily="18" charset="0"/>
            </a:endParaRPr>
          </a:p>
          <a:p>
            <a:endParaRPr lang="ru-RU" sz="3300" b="1" i="1" u="sng" dirty="0" smtClean="0">
              <a:solidFill>
                <a:srgbClr val="FF0000"/>
              </a:solidFill>
              <a:latin typeface="Times New Roman" pitchFamily="18" charset="0"/>
              <a:cs typeface="Times New Roman" pitchFamily="18" charset="0"/>
            </a:endParaRPr>
          </a:p>
          <a:p>
            <a:r>
              <a:rPr lang="ru-RU" sz="5500" b="1" i="1" u="sng" dirty="0" smtClean="0">
                <a:solidFill>
                  <a:srgbClr val="FF0000"/>
                </a:solidFill>
                <a:latin typeface="Times New Roman" pitchFamily="18" charset="0"/>
                <a:cs typeface="Times New Roman" pitchFamily="18" charset="0"/>
              </a:rPr>
              <a:t>Организация рабочего места ребенка</a:t>
            </a:r>
            <a:endParaRPr lang="ru-RU" sz="5500" b="1" i="1" dirty="0" smtClean="0">
              <a:solidFill>
                <a:srgbClr val="FF0000"/>
              </a:solidFill>
              <a:latin typeface="Times New Roman" pitchFamily="18" charset="0"/>
              <a:cs typeface="Times New Roman" pitchFamily="18" charset="0"/>
            </a:endParaRPr>
          </a:p>
          <a:p>
            <a:r>
              <a:rPr lang="ru-RU" b="1" i="1" dirty="0" smtClean="0"/>
              <a:t> </a:t>
            </a:r>
            <a:endParaRPr lang="ru-RU" dirty="0" smtClean="0"/>
          </a:p>
          <a:p>
            <a:pPr algn="ctr"/>
            <a:endParaRPr lang="ru-RU" sz="4900" b="1" i="1" dirty="0" smtClean="0">
              <a:latin typeface="Times New Roman" pitchFamily="18" charset="0"/>
              <a:cs typeface="Times New Roman" pitchFamily="18" charset="0"/>
            </a:endParaRPr>
          </a:p>
          <a:p>
            <a:pPr algn="ctr"/>
            <a:r>
              <a:rPr lang="ru-RU" sz="4900" b="1" i="1" dirty="0" smtClean="0">
                <a:latin typeface="Times New Roman" pitchFamily="18" charset="0"/>
                <a:cs typeface="Times New Roman" pitchFamily="18" charset="0"/>
              </a:rPr>
              <a:t>Монитор должен стоять на расстоянии не менее 60 см от окна, таким образом, чтобы окно располагалось слева от компьютера. При этом на экран ни в коем случае не должны попадать блики от окна или других источников освещения. Для этого оконные проемы можно завешивать занавесями или жалюзи для ограничения светового потока. Запрещается использование темных занавесей на окнах, так как они могут очень сильно затенять помещение.</a:t>
            </a:r>
            <a:endParaRPr lang="ru-RU" sz="4900" dirty="0" smtClean="0">
              <a:latin typeface="Times New Roman" pitchFamily="18" charset="0"/>
              <a:cs typeface="Times New Roman" pitchFamily="18" charset="0"/>
            </a:endParaRPr>
          </a:p>
          <a:p>
            <a:pPr algn="ctr"/>
            <a:r>
              <a:rPr lang="ru-RU" sz="4900" b="1" i="1" dirty="0" smtClean="0">
                <a:latin typeface="Times New Roman" pitchFamily="18" charset="0"/>
                <a:cs typeface="Times New Roman" pitchFamily="18" charset="0"/>
              </a:rPr>
              <a:t>Монитор должен располагаться на уровне глаз ребенка или чуть ниже. Наилучшим для работы с компьютером считается естественный дневной свет, т.к. только он содержит в себе весь цветовой спектр, поэтому, чем больше лампа соответствует дневному свету, тем лучше. Ни в коем случае нельзя использовать неоновые лампы, т.к. они мигают, излучают рассеянный свет, имеют недостаток цветового спектра и не создают четких теней. При работе с такими лампами возникает сильное напряжение глаз, что может провоцировать снижение зрения. К тому же эти лампы могут вызвать повышение возбудимости у детей, они начинают капризничать, плохо спят.</a:t>
            </a:r>
            <a:endParaRPr lang="ru-RU" sz="4900" dirty="0" smtClean="0">
              <a:latin typeface="Times New Roman" pitchFamily="18" charset="0"/>
              <a:cs typeface="Times New Roman" pitchFamily="18" charset="0"/>
            </a:endParaRPr>
          </a:p>
          <a:p>
            <a:pPr algn="ctr"/>
            <a:r>
              <a:rPr lang="ru-RU" sz="4900" b="1" i="1" dirty="0" smtClean="0">
                <a:latin typeface="Times New Roman" pitchFamily="18" charset="0"/>
                <a:cs typeface="Times New Roman" pitchFamily="18" charset="0"/>
              </a:rPr>
              <a:t>Мебель рабочего места должна быть удобной для ребенка. Стул должен быть со спинкой, а под ноги ребенка дошкольного и младшего школьного возраста всегда должны ставиться подставки</a:t>
            </a:r>
            <a:r>
              <a:rPr lang="ru-RU" sz="3300" b="1" i="1" dirty="0" smtClean="0">
                <a:latin typeface="Times New Roman" pitchFamily="18" charset="0"/>
                <a:cs typeface="Times New Roman" pitchFamily="18" charset="0"/>
              </a:rPr>
              <a:t>.</a:t>
            </a:r>
            <a:endParaRPr lang="ru-RU" sz="3300" dirty="0" smtClean="0">
              <a:latin typeface="Times New Roman" pitchFamily="18" charset="0"/>
              <a:cs typeface="Times New Roman" pitchFamily="18" charset="0"/>
            </a:endParaRPr>
          </a:p>
          <a:p>
            <a:r>
              <a:rPr lang="ru-RU" sz="3300" b="1" i="1" dirty="0" smtClean="0">
                <a:latin typeface="Times New Roman" pitchFamily="18" charset="0"/>
                <a:cs typeface="Times New Roman" pitchFamily="18" charset="0"/>
              </a:rPr>
              <a:t> </a:t>
            </a:r>
            <a:endParaRPr lang="ru-RU" sz="3300" dirty="0" smtClean="0">
              <a:latin typeface="Times New Roman" pitchFamily="18" charset="0"/>
              <a:cs typeface="Times New Roman" pitchFamily="18" charset="0"/>
            </a:endParaRPr>
          </a:p>
          <a:p>
            <a:endParaRPr lang="ru-RU" sz="3300" dirty="0">
              <a:latin typeface="Times New Roman" pitchFamily="18" charset="0"/>
              <a:cs typeface="Times New Roman" pitchFamily="18" charset="0"/>
            </a:endParaRPr>
          </a:p>
        </p:txBody>
      </p:sp>
    </p:spTree>
  </p:cSld>
  <p:clrMapOvr>
    <a:masterClrMapping/>
  </p:clrMapOvr>
  <p:transition advTm="13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1" descr="http://cdn.articulate.com/images/blogs/rel/uploads/2008/04/boy.gif"/>
          <p:cNvPicPr>
            <a:picLocks noChangeAspect="1" noChangeArrowheads="1"/>
          </p:cNvPicPr>
          <p:nvPr/>
        </p:nvPicPr>
        <p:blipFill>
          <a:blip r:embed="rId2" cstate="print"/>
          <a:srcRect/>
          <a:stretch>
            <a:fillRect/>
          </a:stretch>
        </p:blipFill>
        <p:spPr bwMode="auto">
          <a:xfrm>
            <a:off x="6516216" y="5057800"/>
            <a:ext cx="2093256" cy="1800200"/>
          </a:xfrm>
          <a:prstGeom prst="rect">
            <a:avLst/>
          </a:prstGeom>
          <a:noFill/>
          <a:ln w="9525">
            <a:noFill/>
            <a:miter lim="800000"/>
            <a:headEnd/>
            <a:tailEnd/>
          </a:ln>
        </p:spPr>
      </p:pic>
      <p:sp>
        <p:nvSpPr>
          <p:cNvPr id="2" name="Подзаголовок 1"/>
          <p:cNvSpPr>
            <a:spLocks noGrp="1"/>
          </p:cNvSpPr>
          <p:nvPr>
            <p:ph type="subTitle" idx="1"/>
          </p:nvPr>
        </p:nvSpPr>
        <p:spPr>
          <a:xfrm>
            <a:off x="827584" y="188640"/>
            <a:ext cx="7416824" cy="6669360"/>
          </a:xfrm>
        </p:spPr>
        <p:txBody>
          <a:bodyPr>
            <a:normAutofit fontScale="47500" lnSpcReduction="20000"/>
          </a:bodyPr>
          <a:lstStyle/>
          <a:p>
            <a:pPr algn="ctr"/>
            <a:endParaRPr lang="ru-RU" sz="3800" b="1" u="sng" dirty="0" smtClean="0">
              <a:solidFill>
                <a:srgbClr val="FF0000"/>
              </a:solidFill>
              <a:latin typeface="Times New Roman" pitchFamily="18" charset="0"/>
              <a:cs typeface="Times New Roman" pitchFamily="18" charset="0"/>
            </a:endParaRPr>
          </a:p>
          <a:p>
            <a:pPr algn="ctr"/>
            <a:r>
              <a:rPr lang="ru-RU" sz="3800" b="1" u="sng" dirty="0" smtClean="0">
                <a:solidFill>
                  <a:srgbClr val="FF0000"/>
                </a:solidFill>
                <a:latin typeface="Times New Roman" pitchFamily="18" charset="0"/>
                <a:cs typeface="Times New Roman" pitchFamily="18" charset="0"/>
              </a:rPr>
              <a:t>Организация деятельности ребенка за компьютером</a:t>
            </a:r>
            <a:r>
              <a:rPr lang="ru-RU" sz="3800" u="sng" dirty="0" smtClean="0">
                <a:solidFill>
                  <a:srgbClr val="FF0000"/>
                </a:solidFill>
                <a:latin typeface="Times New Roman" pitchFamily="18" charset="0"/>
                <a:cs typeface="Times New Roman" pitchFamily="18" charset="0"/>
              </a:rPr>
              <a:t> </a:t>
            </a:r>
            <a:endParaRPr lang="ru-RU" sz="3800" dirty="0" smtClean="0">
              <a:solidFill>
                <a:srgbClr val="FF0000"/>
              </a:solidFill>
              <a:latin typeface="Times New Roman" pitchFamily="18" charset="0"/>
              <a:cs typeface="Times New Roman" pitchFamily="18" charset="0"/>
            </a:endParaRPr>
          </a:p>
          <a:p>
            <a:pPr algn="ctr"/>
            <a:r>
              <a:rPr lang="ru-RU" sz="3400" dirty="0" smtClean="0">
                <a:latin typeface="Times New Roman" pitchFamily="18" charset="0"/>
                <a:cs typeface="Times New Roman" pitchFamily="18" charset="0"/>
              </a:rPr>
              <a:t> </a:t>
            </a:r>
          </a:p>
          <a:p>
            <a:pPr algn="ctr"/>
            <a:r>
              <a:rPr lang="ru-RU" sz="3400" dirty="0" smtClean="0">
                <a:latin typeface="Times New Roman" pitchFamily="18" charset="0"/>
                <a:cs typeface="Times New Roman" pitchFamily="18" charset="0"/>
              </a:rPr>
              <a:t> </a:t>
            </a:r>
          </a:p>
          <a:p>
            <a:pPr algn="ctr"/>
            <a:r>
              <a:rPr lang="ru-RU" sz="3400" b="1" i="1" dirty="0" smtClean="0">
                <a:latin typeface="Times New Roman" pitchFamily="18" charset="0"/>
                <a:cs typeface="Times New Roman" pitchFamily="18" charset="0"/>
              </a:rPr>
              <a:t>Игровые компьютерные задания должны быть незначительными по времени. Следовательно, предпочтение стоит отдавать небольшим по объему играм, либо играм, предполагающим выполнение задания по определенным этапам с последующим сохранением полученных результатов.</a:t>
            </a:r>
            <a:endParaRPr lang="ru-RU" sz="3400" dirty="0" smtClean="0">
              <a:latin typeface="Times New Roman" pitchFamily="18" charset="0"/>
              <a:cs typeface="Times New Roman" pitchFamily="18" charset="0"/>
            </a:endParaRPr>
          </a:p>
          <a:p>
            <a:pPr algn="ctr"/>
            <a:r>
              <a:rPr lang="ru-RU" sz="3400" b="1" i="1" dirty="0" smtClean="0">
                <a:latin typeface="Times New Roman" pitchFamily="18" charset="0"/>
                <a:cs typeface="Times New Roman" pitchFamily="18" charset="0"/>
              </a:rPr>
              <a:t>Если ребенок уже умеет читать и использует печатный компьютерный текст, то размер шрифта должен быть не менее 14, цвет шрифта всегда должен быть черным, а цвет экрана белый. В цветовой гамме можно периодически использовать желто-зеленые тона.</a:t>
            </a:r>
            <a:endParaRPr lang="ru-RU" sz="3400" dirty="0" smtClean="0">
              <a:latin typeface="Times New Roman" pitchFamily="18" charset="0"/>
              <a:cs typeface="Times New Roman" pitchFamily="18" charset="0"/>
            </a:endParaRPr>
          </a:p>
          <a:p>
            <a:pPr algn="ctr"/>
            <a:r>
              <a:rPr lang="ru-RU" sz="3400" b="1" i="1" dirty="0" smtClean="0">
                <a:latin typeface="Times New Roman" pitchFamily="18" charset="0"/>
                <a:cs typeface="Times New Roman" pitchFamily="18" charset="0"/>
              </a:rPr>
              <a:t>Обязательно обращайте внимание на признаки утомления ребенка во время занятий за компьютером, т.к. в этом случае надо как можно быстрее прервать работу, чтобы избежать негативных последствий. Об утомлении ребенка свидетельствуют следующие признаки - </a:t>
            </a:r>
            <a:r>
              <a:rPr lang="ru-RU" sz="3400" b="1" i="1" dirty="0" err="1" smtClean="0">
                <a:latin typeface="Times New Roman" pitchFamily="18" charset="0"/>
                <a:cs typeface="Times New Roman" pitchFamily="18" charset="0"/>
              </a:rPr>
              <a:t>потирание</a:t>
            </a:r>
            <a:r>
              <a:rPr lang="ru-RU" sz="3400" b="1" i="1" dirty="0" smtClean="0">
                <a:latin typeface="Times New Roman" pitchFamily="18" charset="0"/>
                <a:cs typeface="Times New Roman" pitchFamily="18" charset="0"/>
              </a:rPr>
              <a:t> глаз и лица, зевота, отвлекаемость от задания, хаотичные движения, приближение к монитору, нарушение правильной посадки за столом, капризность и пр.</a:t>
            </a:r>
            <a:endParaRPr lang="ru-RU" sz="3400" dirty="0" smtClean="0">
              <a:latin typeface="Times New Roman" pitchFamily="18" charset="0"/>
              <a:cs typeface="Times New Roman" pitchFamily="18" charset="0"/>
            </a:endParaRPr>
          </a:p>
          <a:p>
            <a:pPr algn="ctr"/>
            <a:r>
              <a:rPr lang="ru-RU" sz="3400" b="1" i="1" dirty="0" smtClean="0">
                <a:latin typeface="Times New Roman" pitchFamily="18" charset="0"/>
                <a:cs typeface="Times New Roman" pitchFamily="18" charset="0"/>
              </a:rPr>
              <a:t>После окончания работы за компьютером для профилактики нарушений зрения и снятия напряжения с глаз и мышц всего тела рекомендуется выполнять несложную гимнастику для глаз и определенные двигательные упражнения.</a:t>
            </a:r>
            <a:endParaRPr lang="ru-RU" sz="3400" dirty="0" smtClean="0">
              <a:latin typeface="Times New Roman" pitchFamily="18" charset="0"/>
              <a:cs typeface="Times New Roman" pitchFamily="18" charset="0"/>
            </a:endParaRPr>
          </a:p>
          <a:p>
            <a:pPr algn="ctr"/>
            <a:r>
              <a:rPr lang="ru-RU" sz="3400" b="1" i="1" dirty="0" smtClean="0">
                <a:latin typeface="Times New Roman" pitchFamily="18" charset="0"/>
                <a:cs typeface="Times New Roman" pitchFamily="18" charset="0"/>
              </a:rPr>
              <a:t>Попросите ребенка потянуться, сидя спрятать руки за спиной, посмотреть перед собой. Затем, сделать повороты головы в правую и в левую стороны. Потом сделать движения плечами назад, расслабить руки и потрясти ими внизу. Таким образом, вы поможете ребенку снять напряжения с мышц шеи, верхнего плечевого пояса и рук.</a:t>
            </a:r>
            <a:endParaRPr lang="ru-RU" sz="3400" dirty="0" smtClean="0">
              <a:latin typeface="Times New Roman" pitchFamily="18" charset="0"/>
              <a:cs typeface="Times New Roman" pitchFamily="18" charset="0"/>
            </a:endParaRPr>
          </a:p>
          <a:p>
            <a:pPr algn="ctr"/>
            <a:r>
              <a:rPr lang="ru-RU" sz="3400" b="1" dirty="0" smtClean="0">
                <a:latin typeface="Times New Roman" pitchFamily="18" charset="0"/>
                <a:cs typeface="Times New Roman" pitchFamily="18" charset="0"/>
              </a:rPr>
              <a:t> </a:t>
            </a:r>
            <a:endParaRPr lang="ru-RU" sz="3400" dirty="0" smtClean="0">
              <a:latin typeface="Times New Roman" pitchFamily="18" charset="0"/>
              <a:cs typeface="Times New Roman" pitchFamily="18" charset="0"/>
            </a:endParaRPr>
          </a:p>
          <a:p>
            <a:pPr algn="ctr"/>
            <a:r>
              <a:rPr lang="ru-RU" dirty="0" smtClean="0"/>
              <a:t> </a:t>
            </a:r>
          </a:p>
          <a:p>
            <a:pPr algn="ctr"/>
            <a:endParaRPr lang="ru-RU" dirty="0"/>
          </a:p>
        </p:txBody>
      </p:sp>
    </p:spTree>
  </p:cSld>
  <p:clrMapOvr>
    <a:masterClrMapping/>
  </p:clrMapOvr>
  <p:transition advTm="13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539552" y="476672"/>
            <a:ext cx="7992888" cy="7029400"/>
          </a:xfrm>
        </p:spPr>
        <p:txBody>
          <a:bodyPr>
            <a:normAutofit fontScale="90000"/>
          </a:bodyPr>
          <a:lstStyle/>
          <a:p>
            <a:pPr algn="ct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r>
            <a:br>
              <a:rPr lang="ru-RU" sz="1600" b="1" i="1" dirty="0" smtClean="0">
                <a:latin typeface="Times New Roman" pitchFamily="18" charset="0"/>
                <a:cs typeface="Times New Roman" pitchFamily="18" charset="0"/>
              </a:rPr>
            </a:br>
            <a:r>
              <a:rPr lang="ru-RU" sz="1600" b="1" i="1" dirty="0" smtClean="0">
                <a:solidFill>
                  <a:srgbClr val="FF0000"/>
                </a:solidFill>
                <a:latin typeface="Times New Roman" pitchFamily="18" charset="0"/>
                <a:cs typeface="Times New Roman" pitchFamily="18" charset="0"/>
              </a:rPr>
              <a:t>Гимнастика для глаз</a:t>
            </a: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solidFill>
                  <a:schemeClr val="accent6">
                    <a:lumMod val="50000"/>
                  </a:schemeClr>
                </a:solidFill>
                <a:latin typeface="Times New Roman" pitchFamily="18" charset="0"/>
                <a:cs typeface="Times New Roman" pitchFamily="18" charset="0"/>
              </a:rPr>
              <a:t>Упражнение 1</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Не поворачивая головы посмотреть медленно вправо, затем прямо, медленно повернуть глаза влево и снова прямо. Аналогично вверх и вниз. Повторить 2 раза подряд.</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solidFill>
                  <a:schemeClr val="accent6">
                    <a:lumMod val="50000"/>
                  </a:schemeClr>
                </a:solidFill>
                <a:latin typeface="Times New Roman" pitchFamily="18" charset="0"/>
                <a:cs typeface="Times New Roman" pitchFamily="18" charset="0"/>
              </a:rPr>
              <a:t>Упражнение 2</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Стоя у окна, выставить руку вперед с поднятым указательным пальцем. Внимательно посмотреть на кончик пальца, после этого перевести зрение вдаль. Через 5 секунд снова вернуть зрение на кончик пальца и так 5 раз подряд.</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solidFill>
                  <a:schemeClr val="accent6">
                    <a:lumMod val="50000"/>
                  </a:schemeClr>
                </a:solidFill>
                <a:latin typeface="Times New Roman" pitchFamily="18" charset="0"/>
                <a:cs typeface="Times New Roman" pitchFamily="18" charset="0"/>
              </a:rPr>
              <a:t>Упражнение 3</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Делать круговые движения глазами по часовой стрелке и против нее, не поворачивая головы. По 5 раз.</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solidFill>
                  <a:schemeClr val="accent6">
                    <a:lumMod val="50000"/>
                  </a:schemeClr>
                </a:solidFill>
                <a:latin typeface="Times New Roman" pitchFamily="18" charset="0"/>
                <a:cs typeface="Times New Roman" pitchFamily="18" charset="0"/>
              </a:rPr>
              <a:t>Упражнение 4</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"Выписывание" глазами горизонтально лежащих восьмерок по часовой стрелке и против нее. По 5 раз в каждую сторону.</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solidFill>
                  <a:schemeClr val="accent6">
                    <a:lumMod val="50000"/>
                  </a:schemeClr>
                </a:solidFill>
                <a:latin typeface="Times New Roman" pitchFamily="18" charset="0"/>
                <a:cs typeface="Times New Roman" pitchFamily="18" charset="0"/>
              </a:rPr>
              <a:t>Упражнение 5</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Стоя у окна, закрыть глаза, не напрягая мышц, затем широко открыть глаза и посмотреть вдаль, снова закрыть и т.д. 5 раз подряд.</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Уважаемые родители! Помните, что работа ребенка за компьютером должна проходить всегда только под строгим контролем со стороны взрослых.</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i="1"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800" b="1" i="1" dirty="0" smtClean="0">
                <a:solidFill>
                  <a:srgbClr val="FF0000"/>
                </a:solidFill>
                <a:latin typeface="Times New Roman" pitchFamily="18" charset="0"/>
                <a:cs typeface="Times New Roman" pitchFamily="18" charset="0"/>
              </a:rPr>
              <a:t>Будьте здоровы!</a:t>
            </a:r>
            <a:r>
              <a:rPr lang="ru-RU" dirty="0" smtClean="0"/>
              <a:t/>
            </a:r>
            <a:br>
              <a:rPr lang="ru-RU" dirty="0" smtClean="0"/>
            </a:br>
            <a:r>
              <a:rPr lang="ru-RU" dirty="0" smtClean="0"/>
              <a:t> </a:t>
            </a:r>
            <a:br>
              <a:rPr lang="ru-RU" dirty="0" smtClean="0"/>
            </a:br>
            <a:endParaRPr lang="ru-RU" dirty="0"/>
          </a:p>
        </p:txBody>
      </p:sp>
    </p:spTree>
  </p:cSld>
  <p:clrMapOvr>
    <a:masterClrMapping/>
  </p:clrMapOvr>
  <p:transition advTm="15000">
    <p:fade/>
  </p:transition>
  <p:timing>
    <p:tnLst>
      <p:par>
        <p:cTn id="1" dur="indefinite" restart="never" nodeType="tmRoot"/>
      </p:par>
    </p:tnLst>
  </p:timing>
</p:sld>
</file>

<file path=ppt/theme/theme1.xml><?xml version="1.0" encoding="utf-8"?>
<a:theme xmlns:a="http://schemas.openxmlformats.org/drawingml/2006/main" name="TS10203006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A16154E-A0DF-4D27-AFD4-D3380C4344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TS102030064</Template>
  <TotalTime>0</TotalTime>
  <Words>32</Words>
  <Application>Microsoft Office PowerPoint</Application>
  <PresentationFormat>Экран (4:3)</PresentationFormat>
  <Paragraphs>40</Paragraphs>
  <Slides>5</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TS102030064</vt:lpstr>
      <vt:lpstr>«Ребёнок у компьютера- хорошо или плохо?»  консультация для родителей</vt:lpstr>
      <vt:lpstr>Слайд 2</vt:lpstr>
      <vt:lpstr>Слайд 3</vt:lpstr>
      <vt:lpstr>Слайд 4</vt:lpstr>
      <vt:lpstr>             Гимнастика для глаз   Упражнение 1 Не поворачивая головы посмотреть медленно вправо, затем прямо, медленно повернуть глаза влево и снова прямо. Аналогично вверх и вниз. Повторить 2 раза подряд.   Упражнение 2 Стоя у окна, выставить руку вперед с поднятым указательным пальцем. Внимательно посмотреть на кончик пальца, после этого перевести зрение вдаль. Через 5 секунд снова вернуть зрение на кончик пальца и так 5 раз подряд.   Упражнение 3 Делать круговые движения глазами по часовой стрелке и против нее, не поворачивая головы. По 5 раз.   Упражнение 4 "Выписывание" глазами горизонтально лежащих восьмерок по часовой стрелке и против нее. По 5 раз в каждую сторону.   Упражнение 5 Стоя у окна, закрыть глаза, не напрягая мышц, затем широко открыть глаза и посмотреть вдаль, снова закрыть и т.д. 5 раз подряд. Уважаемые родители! Помните, что работа ребенка за компьютером должна проходить всегда только под строгим контролем со стороны взрослых.     Будьте здоровы!   </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2014-01-31T20:43:54Z</dcterms:created>
  <dcterms:modified xsi:type="dcterms:W3CDTF">2014-02-01T10:48:22Z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TC020300649991</vt:lpwstr>
  </property>
</Properties>
</file>