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AEAB50-D617-49AA-B925-F0B844E06FD5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483A63-F6F3-49C2-A606-65FE40EF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Родители несут ответственность за здоровье своих детей!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Круглый стол </a:t>
            </a:r>
          </a:p>
          <a:p>
            <a:r>
              <a:rPr lang="ru-RU" dirty="0" smtClean="0"/>
              <a:t>(Работа с родителями)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7"/>
            <a:ext cx="7467600" cy="25003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 самое главное правило: 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ЛЮБИТЕ СВОИХ ДЕТЕЙ</a:t>
            </a:r>
            <a:r>
              <a:rPr lang="ru-RU" sz="44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!!! </a:t>
            </a:r>
            <a:endParaRPr lang="ru-RU" sz="4400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57826"/>
            <a:ext cx="7543824" cy="111612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Ведь здоровье ребенка, в ваших руках!!!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volgoduma.ru/images/stories/articles12/120220demo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2836065"/>
            <a:ext cx="357190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Факторы, которые влияют на состояние здоровья ребенка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3" y="1785927"/>
            <a:ext cx="7643867" cy="7715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85853" y="1928802"/>
            <a:ext cx="63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Образ жизни (50%)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3" y="2786058"/>
            <a:ext cx="7643867" cy="8429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3" y="3857628"/>
            <a:ext cx="7572428" cy="8429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3" y="4929198"/>
            <a:ext cx="7572428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2928934"/>
            <a:ext cx="63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Наследственность (20%)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4071942"/>
            <a:ext cx="63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dk1"/>
                </a:solidFill>
              </a:rPr>
              <a:t>Экология (20%)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5143512"/>
            <a:ext cx="63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Развитие здравоохранения (10%)</a:t>
            </a:r>
            <a:endParaRPr lang="ru-RU" b="1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8429652" y="214291"/>
            <a:ext cx="209528" cy="1857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Составляющие здорового образа жизни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6286521"/>
            <a:ext cx="257148" cy="1874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nkozlov.ru/upload/images/0607/0607241325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4"/>
            <a:ext cx="2116773" cy="19151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3" y="3071810"/>
            <a:ext cx="22145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Режим дня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1" y="1500174"/>
            <a:ext cx="5857916" cy="160043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i="1" dirty="0" smtClean="0">
                <a:solidFill>
                  <a:srgbClr val="FF0000"/>
                </a:solidFill>
              </a:rPr>
              <a:t>Режим дня </a:t>
            </a:r>
            <a:r>
              <a:rPr lang="ru-RU" sz="1600" dirty="0" smtClean="0">
                <a:solidFill>
                  <a:schemeClr val="tx1"/>
                </a:solidFill>
              </a:rPr>
              <a:t>– это рациональное </a:t>
            </a:r>
            <a:r>
              <a:rPr lang="ru-RU" sz="1600" dirty="0">
                <a:solidFill>
                  <a:schemeClr val="tx1"/>
                </a:solidFill>
              </a:rPr>
              <a:t>распределение времени на все виды деятельности и отдыха в течение суток. Основной целью служит обеспечить высокую работоспособность на протяжении всего периода бодрствования. </a:t>
            </a:r>
            <a:r>
              <a:rPr lang="ru-RU" sz="1600" dirty="0" smtClean="0">
                <a:solidFill>
                  <a:schemeClr val="tx1"/>
                </a:solidFill>
              </a:rPr>
              <a:t> Режим дисциплинирует детей , приучает к определенному ритму.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214678" y="3286124"/>
            <a:ext cx="4929223" cy="428628"/>
          </a:xfrm>
          <a:prstGeom prst="homePlate">
            <a:avLst>
              <a:gd name="adj" fmla="val 3084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>
            <a:off x="3214678" y="3786190"/>
            <a:ext cx="4929223" cy="500066"/>
          </a:xfrm>
          <a:prstGeom prst="homePlate">
            <a:avLst>
              <a:gd name="adj" fmla="val 3200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3214678" y="4429132"/>
            <a:ext cx="4929223" cy="428628"/>
          </a:xfrm>
          <a:prstGeom prst="homePlate">
            <a:avLst>
              <a:gd name="adj" fmla="val 2943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3214678" y="5000637"/>
            <a:ext cx="4929223" cy="571504"/>
          </a:xfrm>
          <a:prstGeom prst="homePlate">
            <a:avLst>
              <a:gd name="adj" fmla="val 2943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3214678" y="5643578"/>
            <a:ext cx="4929223" cy="428628"/>
          </a:xfrm>
          <a:prstGeom prst="homePlate">
            <a:avLst>
              <a:gd name="adj" fmla="val 3457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>
            <a:off x="3214678" y="6143644"/>
            <a:ext cx="4929223" cy="428628"/>
          </a:xfrm>
          <a:prstGeom prst="homePlate">
            <a:avLst>
              <a:gd name="adj" fmla="val 320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571868" y="3786191"/>
            <a:ext cx="39290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Питание </a:t>
            </a:r>
          </a:p>
          <a:p>
            <a:pPr algn="ctr"/>
            <a:r>
              <a:rPr lang="ru-RU" sz="1100" dirty="0" smtClean="0"/>
              <a:t>(соблюдение интервала) 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3643305" y="3286124"/>
            <a:ext cx="39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Сон</a:t>
            </a:r>
            <a:endParaRPr lang="ru-RU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71868" y="4429132"/>
            <a:ext cx="39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Прогулка  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428992" y="5000637"/>
            <a:ext cx="39290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Деятельность </a:t>
            </a:r>
          </a:p>
          <a:p>
            <a:pPr algn="ctr"/>
            <a:r>
              <a:rPr lang="ru-RU" sz="1100" dirty="0" smtClean="0"/>
              <a:t>(познавательная, художественная , музыкальная и др.)   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714744" y="6215083"/>
            <a:ext cx="39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Двигательная активность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71868" y="5643578"/>
            <a:ext cx="39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Отдых</a:t>
            </a:r>
            <a:r>
              <a:rPr lang="ru-RU" dirty="0" smtClean="0"/>
              <a:t> </a:t>
            </a:r>
            <a:r>
              <a:rPr lang="ru-RU" sz="1100" dirty="0" smtClean="0"/>
              <a:t>(игра) 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Составляющие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6286521"/>
            <a:ext cx="185711" cy="1874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6" name="Picture 2" descr="http://img0.liveinternet.ru/images/attach/c/2/84/216/84216390_bo1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928671"/>
            <a:ext cx="2500331" cy="23036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1" y="3214686"/>
            <a:ext cx="22145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Питание 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1" y="1857365"/>
            <a:ext cx="5214975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2.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Питание</a:t>
            </a:r>
            <a:r>
              <a:rPr lang="ru-RU" dirty="0" smtClean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это питание, обеспечивающее рост, нормальное развитие и жизнедеятельность </a:t>
            </a:r>
            <a:r>
              <a:rPr lang="ru-RU" sz="1600" dirty="0" smtClean="0"/>
              <a:t>ребенка, </a:t>
            </a:r>
            <a:r>
              <a:rPr lang="ru-RU" sz="1600" dirty="0"/>
              <a:t>способствующее укреплению его здоровья и профилактике </a:t>
            </a:r>
            <a:r>
              <a:rPr lang="ru-RU" sz="1600" dirty="0" smtClean="0"/>
              <a:t>заболеваний. </a:t>
            </a:r>
            <a:r>
              <a:rPr lang="ru-RU" sz="1600" dirty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</a:t>
            </a:r>
          </a:p>
        </p:txBody>
      </p:sp>
      <p:pic>
        <p:nvPicPr>
          <p:cNvPr id="9" name="Picture 2" descr="http://alimero.ru/uploads/images/00/00/85/2011/07/21/2594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929067"/>
            <a:ext cx="2741805" cy="1919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5857892"/>
            <a:ext cx="2786083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Прогулка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143381"/>
            <a:ext cx="3357587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Прогулка</a:t>
            </a:r>
            <a:r>
              <a:rPr lang="ru-RU" dirty="0" smtClean="0"/>
              <a:t> – это наиболее эффективный вид отдыха. Способствует повышению сопротивляемости организма и закаливает 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Составляющие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357958"/>
            <a:ext cx="114272" cy="115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4857784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Физические занятия</a:t>
            </a:r>
            <a:r>
              <a:rPr lang="ru-RU" dirty="0" smtClean="0"/>
              <a:t> – </a:t>
            </a:r>
            <a:r>
              <a:rPr lang="ru-RU" sz="1600" dirty="0" smtClean="0"/>
              <a:t>улучшают работоспособность, повышают физические качества, стимулируют обмен веществ  и работу разных систем организма.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1" y="3143248"/>
            <a:ext cx="335758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Физические занятия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4" descr="http://fitnessplus.ru/sites/default/files/images/967457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1" y="1142984"/>
            <a:ext cx="3357587" cy="2000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7" y="3714753"/>
            <a:ext cx="707236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В дошкольном возрасте основная задача физических упражнений – совершенствования  у детей таких естественных движений как: </a:t>
            </a:r>
            <a:endParaRPr lang="ru-RU" sz="1600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000100" y="4357695"/>
            <a:ext cx="1357323" cy="1357322"/>
          </a:xfrm>
          <a:prstGeom prst="upArrowCallout">
            <a:avLst>
              <a:gd name="adj1" fmla="val 883"/>
              <a:gd name="adj2" fmla="val 9115"/>
              <a:gd name="adj3" fmla="val 34902"/>
              <a:gd name="adj4" fmla="val 6497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2428860" y="4357695"/>
            <a:ext cx="1428760" cy="1357322"/>
          </a:xfrm>
          <a:prstGeom prst="upArrowCallout">
            <a:avLst>
              <a:gd name="adj1" fmla="val 7376"/>
              <a:gd name="adj2" fmla="val 8303"/>
              <a:gd name="adj3" fmla="val 37336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6929455" y="4357695"/>
            <a:ext cx="1857388" cy="1857388"/>
          </a:xfrm>
          <a:prstGeom prst="upArrowCallout">
            <a:avLst>
              <a:gd name="adj1" fmla="val 7376"/>
              <a:gd name="adj2" fmla="val 9701"/>
              <a:gd name="adj3" fmla="val 3684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3929059" y="4357695"/>
            <a:ext cx="1285884" cy="1357322"/>
          </a:xfrm>
          <a:prstGeom prst="upArrowCallout">
            <a:avLst>
              <a:gd name="adj1" fmla="val 15944"/>
              <a:gd name="adj2" fmla="val 10558"/>
              <a:gd name="adj3" fmla="val 36841"/>
              <a:gd name="adj4" fmla="val 649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5357818" y="4357695"/>
            <a:ext cx="1500199" cy="1357322"/>
          </a:xfrm>
          <a:prstGeom prst="upArrowCallout">
            <a:avLst>
              <a:gd name="adj1" fmla="val 7376"/>
              <a:gd name="adj2" fmla="val 9927"/>
              <a:gd name="adj3" fmla="val 3409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1539" y="5143513"/>
            <a:ext cx="114300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Ходьба 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4811" y="5143513"/>
            <a:ext cx="7143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Бег</a:t>
            </a:r>
            <a:endParaRPr lang="ru-RU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29256" y="5072074"/>
            <a:ext cx="13573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Метание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5143513"/>
            <a:ext cx="171451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Движения на равновесие</a:t>
            </a:r>
            <a:endParaRPr lang="ru-RU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9" y="5072074"/>
            <a:ext cx="128588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Прыжки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Составляющие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86521"/>
            <a:ext cx="114272" cy="1874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9" y="1571612"/>
            <a:ext cx="64294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5. Благоприятная </a:t>
            </a:r>
            <a:r>
              <a:rPr lang="ru-RU" sz="2000" b="1" i="1" dirty="0" smtClean="0">
                <a:solidFill>
                  <a:srgbClr val="7030A0"/>
                </a:solidFill>
              </a:rPr>
              <a:t>психологическая обстановка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035951" y="2464588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36414" y="2536025"/>
            <a:ext cx="1000132" cy="64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s56.radikal.ru/i151/0902/50/ac3f28177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500306"/>
            <a:ext cx="2000264" cy="1500198"/>
          </a:xfrm>
          <a:prstGeom prst="rect">
            <a:avLst/>
          </a:prstGeom>
          <a:noFill/>
        </p:spPr>
      </p:pic>
      <p:pic>
        <p:nvPicPr>
          <p:cNvPr id="18436" name="Picture 4" descr="http://kdpconsulting.ru/uploads/posts/2013-03/1363513901_obid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1" y="2500307"/>
            <a:ext cx="1428760" cy="1498603"/>
          </a:xfrm>
          <a:prstGeom prst="rect">
            <a:avLst/>
          </a:prstGeom>
          <a:noFill/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1785919" y="3500439"/>
            <a:ext cx="2714644" cy="78581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786313" y="3500439"/>
            <a:ext cx="2500331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85721" y="4429132"/>
            <a:ext cx="4357719" cy="78581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57157" y="5429265"/>
            <a:ext cx="3643339" cy="78581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786315" y="4357695"/>
            <a:ext cx="400052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429256" y="5286389"/>
            <a:ext cx="257176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57356" y="3714753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Взаимопонимание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9" y="4572009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Совместное времяпровождение 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5" y="5643579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Поддержка и помощь</a:t>
            </a:r>
            <a:endParaRPr lang="ru-RU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57752" y="3643315"/>
            <a:ext cx="19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Брань, крик</a:t>
            </a:r>
            <a:endParaRPr lang="ru-RU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3" y="4572009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Противоречие в требованиях </a:t>
            </a:r>
            <a:endParaRPr lang="ru-RU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43571" y="55007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Ссоры, развод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Составляющие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15082"/>
            <a:ext cx="114272" cy="25887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643051"/>
            <a:ext cx="5357851" cy="13849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6</a:t>
            </a:r>
            <a:r>
              <a:rPr lang="ru-RU" sz="1600" dirty="0" smtClean="0"/>
              <a:t>. </a:t>
            </a:r>
            <a:r>
              <a:rPr lang="ru-RU" sz="1600" dirty="0" smtClean="0">
                <a:solidFill>
                  <a:srgbClr val="FF0000"/>
                </a:solidFill>
              </a:rPr>
              <a:t>Закаливание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– повышение устойчивости организма к неблагоприятному воздействию ряда факторов окружающей среды путём систематического кратковременного воздействия на организм этих же факторов в малой дозе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dskv735.mskobr.ru/images/cms/data/zozh_gimnastika_probuzhd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500175"/>
            <a:ext cx="2494056" cy="186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00761" y="1142985"/>
            <a:ext cx="235745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1. Хождение босиком</a:t>
            </a:r>
            <a:endParaRPr lang="ru-RU" sz="1600" b="1" dirty="0"/>
          </a:p>
        </p:txBody>
      </p:sp>
      <p:pic>
        <p:nvPicPr>
          <p:cNvPr id="1028" name="Picture 4" descr="http://kurs.znate.ru/pars_docs/refs/110/109092/109092_html_74c50e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094431"/>
            <a:ext cx="2357455" cy="1984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7157" y="4786323"/>
            <a:ext cx="221457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2. Контрастный душ </a:t>
            </a:r>
          </a:p>
          <a:p>
            <a:pPr algn="ctr"/>
            <a:r>
              <a:rPr lang="ru-RU" sz="1600" b="1" dirty="0" smtClean="0"/>
              <a:t>(обливание ног)</a:t>
            </a:r>
            <a:endParaRPr lang="ru-RU" sz="1600" b="1" dirty="0"/>
          </a:p>
        </p:txBody>
      </p:sp>
      <p:pic>
        <p:nvPicPr>
          <p:cNvPr id="1030" name="Picture 6" descr="http://anginap.ru/wp-content/uploads/2013/01/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1" y="3714752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14679" y="3357562"/>
            <a:ext cx="271464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3. Полоскание горла прохладной водой</a:t>
            </a:r>
            <a:endParaRPr lang="ru-RU" sz="1600" b="1" dirty="0"/>
          </a:p>
        </p:txBody>
      </p:sp>
      <p:pic>
        <p:nvPicPr>
          <p:cNvPr id="1032" name="Picture 8" descr="http://dob.1september.ru/2004/19/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635" y="3643315"/>
            <a:ext cx="2424208" cy="190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00825" y="5429264"/>
            <a:ext cx="221457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4. Контрастное воздушное закаливание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негативно </a:t>
            </a:r>
            <a:r>
              <a:rPr lang="ru-RU" b="1" dirty="0" smtClean="0">
                <a:solidFill>
                  <a:srgbClr val="002060"/>
                </a:solidFill>
              </a:rPr>
              <a:t>влияет </a:t>
            </a:r>
            <a:r>
              <a:rPr lang="ru-RU" b="1" dirty="0" smtClean="0">
                <a:solidFill>
                  <a:srgbClr val="002060"/>
                </a:solidFill>
              </a:rPr>
              <a:t>на здоровье ребенка?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6215082"/>
            <a:ext cx="185711" cy="25887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http://www.koipkro.kostroma.ru/koiro/prof-IPB/DocLib12/_w/0007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4290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714349" y="2857497"/>
            <a:ext cx="3286148" cy="5715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Нарушение сна у ребенка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14349" y="2000241"/>
            <a:ext cx="3286148" cy="5715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капризный и раздражительный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14349" y="3643314"/>
            <a:ext cx="3286148" cy="57150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Сердечно сосудистые и простудные заболевания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14349" y="4429133"/>
            <a:ext cx="3286148" cy="5715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Задержка психического и физического развития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5" y="178592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Алкоголь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7" y="2214554"/>
            <a:ext cx="357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Наркотики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3" y="478632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Курение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29652" y="2000240"/>
            <a:ext cx="214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Безразличие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>
            <a:off x="4000496" y="2285992"/>
            <a:ext cx="785819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</p:cNvCxnSpPr>
          <p:nvPr/>
        </p:nvCxnSpPr>
        <p:spPr>
          <a:xfrm>
            <a:off x="4000496" y="3143249"/>
            <a:ext cx="78581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 flipV="1">
            <a:off x="4000496" y="350043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V="1">
            <a:off x="4000496" y="4071942"/>
            <a:ext cx="785819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9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избежать травм и </a:t>
            </a:r>
            <a:r>
              <a:rPr lang="ru-RU" b="1" dirty="0" smtClean="0">
                <a:solidFill>
                  <a:srgbClr val="002060"/>
                </a:solidFill>
              </a:rPr>
              <a:t>несчастных </a:t>
            </a:r>
            <a:r>
              <a:rPr lang="ru-RU" b="1" dirty="0" smtClean="0">
                <a:solidFill>
                  <a:srgbClr val="002060"/>
                </a:solidFill>
              </a:rPr>
              <a:t>случаев дома?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8233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857364"/>
            <a:ext cx="7643867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1.Закрывайте двери и окна балкона!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714621"/>
            <a:ext cx="7643867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2. Запрещайте только то, что угрожает жизни ребенка. Постоянно разговаривайте с ребенком и приводите весомые доводы, контролируя его действия!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714752"/>
            <a:ext cx="7643867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 Храните в специальных местах предметы бижутерии, косметические принадлежности, лекарства, спички, химические вещества и моющие средства.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786322"/>
            <a:ext cx="7643867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4. Запретите ребенку брать в рот, монеты, пуговицы, не разрешайте сосать пальцы.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412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Родители несут ответственность за здоровье своих детей!</vt:lpstr>
      <vt:lpstr>Факторы, которые влияют на состояние здоровья ребенка</vt:lpstr>
      <vt:lpstr>Составляющие здорового образа жизни</vt:lpstr>
      <vt:lpstr>Составляющие здорового образа жизни</vt:lpstr>
      <vt:lpstr>Составляющие здорового образа жизни</vt:lpstr>
      <vt:lpstr>Составляющие здорового образа жизни</vt:lpstr>
      <vt:lpstr>Составляющие здорового образа жизни</vt:lpstr>
      <vt:lpstr>Что негативно влияет на здоровье ребенка?</vt:lpstr>
      <vt:lpstr>Как избежать травм и несчастных случаев дома?</vt:lpstr>
      <vt:lpstr>А самое главное правило:   ЛЮБИТЕ СВОИХ ДЕТЕЙ!!!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 несут ответственность за здоровье своих детей!</dc:title>
  <dc:creator>acer</dc:creator>
  <cp:lastModifiedBy>acer</cp:lastModifiedBy>
  <cp:revision>25</cp:revision>
  <dcterms:created xsi:type="dcterms:W3CDTF">2013-09-12T10:37:20Z</dcterms:created>
  <dcterms:modified xsi:type="dcterms:W3CDTF">2013-09-13T11:44:40Z</dcterms:modified>
</cp:coreProperties>
</file>