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2855CC-50B1-46E8-BAB8-58627697F614}" type="datetimeFigureOut">
              <a:rPr lang="ru-RU" smtClean="0"/>
              <a:t>04.12.2012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59A42-21AB-463D-97D8-CF9BEE4825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141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1" dirty="0" smtClean="0"/>
              <a:t>ОПРЕДЕЛЕНИЯ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59A42-21AB-463D-97D8-CF9BEE48252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388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99FA0-3C71-471A-BCE7-ABCD1F5445CF}" type="datetimeFigureOut">
              <a:rPr lang="ru-RU" smtClean="0"/>
              <a:t>04.12.2012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6D7D76-D63D-4153-A210-DE8CBCBCA74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99FA0-3C71-471A-BCE7-ABCD1F5445CF}" type="datetimeFigureOut">
              <a:rPr lang="ru-RU" smtClean="0"/>
              <a:t>04.12.2012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7D76-D63D-4153-A210-DE8CBCBCA7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99FA0-3C71-471A-BCE7-ABCD1F5445CF}" type="datetimeFigureOut">
              <a:rPr lang="ru-RU" smtClean="0"/>
              <a:t>04.12.2012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7D76-D63D-4153-A210-DE8CBCBCA7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99FA0-3C71-471A-BCE7-ABCD1F5445CF}" type="datetimeFigureOut">
              <a:rPr lang="ru-RU" smtClean="0"/>
              <a:t>04.12.2012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6D7D76-D63D-4153-A210-DE8CBCBCA744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99FA0-3C71-471A-BCE7-ABCD1F5445CF}" type="datetimeFigureOut">
              <a:rPr lang="ru-RU" smtClean="0"/>
              <a:t>04.12.2012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6D7D76-D63D-4153-A210-DE8CBCBCA74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99FA0-3C71-471A-BCE7-ABCD1F5445CF}" type="datetimeFigureOut">
              <a:rPr lang="ru-RU" smtClean="0"/>
              <a:t>04.12.2012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6D7D76-D63D-4153-A210-DE8CBCBCA74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99FA0-3C71-471A-BCE7-ABCD1F5445CF}" type="datetimeFigureOut">
              <a:rPr lang="ru-RU" smtClean="0"/>
              <a:t>04.12.2012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6D7D76-D63D-4153-A210-DE8CBCBCA744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99FA0-3C71-471A-BCE7-ABCD1F5445CF}" type="datetimeFigureOut">
              <a:rPr lang="ru-RU" smtClean="0"/>
              <a:t>04.12.2012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6D7D76-D63D-4153-A210-DE8CBCBCA74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99FA0-3C71-471A-BCE7-ABCD1F5445CF}" type="datetimeFigureOut">
              <a:rPr lang="ru-RU" smtClean="0"/>
              <a:t>04.12.2012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6D7D76-D63D-4153-A210-DE8CBCBCA74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99FA0-3C71-471A-BCE7-ABCD1F5445CF}" type="datetimeFigureOut">
              <a:rPr lang="ru-RU" smtClean="0"/>
              <a:t>04.12.2012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6D7D76-D63D-4153-A210-DE8CBCBCA74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99FA0-3C71-471A-BCE7-ABCD1F5445CF}" type="datetimeFigureOut">
              <a:rPr lang="ru-RU" smtClean="0"/>
              <a:t>04.12.2012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6D7D76-D63D-4153-A210-DE8CBCBCA744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AF399FA0-3C71-471A-BCE7-ABCD1F5445CF}" type="datetimeFigureOut">
              <a:rPr lang="ru-RU" smtClean="0"/>
              <a:t>04.12.2012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596D7D76-D63D-4153-A210-DE8CBCBCA744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" y="0"/>
            <a:ext cx="91355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22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928992" cy="6971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i="1" dirty="0" smtClean="0">
                <a:solidFill>
                  <a:srgbClr val="FFFF00"/>
                </a:solidFill>
              </a:rPr>
              <a:t>         Программы </a:t>
            </a:r>
            <a:r>
              <a:rPr lang="ru-RU" sz="1700" b="1" i="1" dirty="0">
                <a:solidFill>
                  <a:srgbClr val="FFFF00"/>
                </a:solidFill>
              </a:rPr>
              <a:t>для </a:t>
            </a:r>
            <a:r>
              <a:rPr lang="ru-RU" sz="1700" b="1" i="1" dirty="0" err="1">
                <a:solidFill>
                  <a:srgbClr val="FFFF00"/>
                </a:solidFill>
              </a:rPr>
              <a:t>сайтостроения</a:t>
            </a:r>
            <a:r>
              <a:rPr lang="ru-RU" sz="1700" b="1" i="1" dirty="0">
                <a:solidFill>
                  <a:srgbClr val="FFFF00"/>
                </a:solidFill>
              </a:rPr>
              <a:t>. </a:t>
            </a:r>
            <a:endParaRPr lang="ru-RU" sz="1700" dirty="0">
              <a:solidFill>
                <a:srgbClr val="FFFF00"/>
              </a:solidFill>
            </a:endParaRPr>
          </a:p>
          <a:p>
            <a:r>
              <a:rPr lang="ru-RU" sz="1700" dirty="0" smtClean="0"/>
              <a:t>     Остановимся </a:t>
            </a:r>
            <a:r>
              <a:rPr lang="ru-RU" sz="1700" dirty="0"/>
              <a:t>на двух - это </a:t>
            </a:r>
            <a:r>
              <a:rPr lang="ru-RU" sz="1700" dirty="0" err="1"/>
              <a:t>Dreamweaver</a:t>
            </a:r>
            <a:r>
              <a:rPr lang="ru-RU" sz="1700" dirty="0"/>
              <a:t> (</a:t>
            </a:r>
            <a:r>
              <a:rPr lang="ru-RU" sz="1700" dirty="0" err="1"/>
              <a:t>Драмвьювер</a:t>
            </a:r>
            <a:r>
              <a:rPr lang="ru-RU" sz="1700" dirty="0"/>
              <a:t>) и  </a:t>
            </a:r>
            <a:r>
              <a:rPr lang="ru-RU" sz="1700" dirty="0" err="1"/>
              <a:t>Microsoft</a:t>
            </a:r>
            <a:r>
              <a:rPr lang="ru-RU" sz="1700" dirty="0"/>
              <a:t> </a:t>
            </a:r>
            <a:r>
              <a:rPr lang="ru-RU" sz="1700" dirty="0" err="1"/>
              <a:t>Office</a:t>
            </a:r>
            <a:r>
              <a:rPr lang="ru-RU" sz="1700" dirty="0"/>
              <a:t> </a:t>
            </a:r>
            <a:r>
              <a:rPr lang="ru-RU" sz="1700" dirty="0" err="1"/>
              <a:t>FrontPage</a:t>
            </a:r>
            <a:r>
              <a:rPr lang="ru-RU" sz="1700" dirty="0"/>
              <a:t> (</a:t>
            </a:r>
            <a:r>
              <a:rPr lang="ru-RU" sz="1700" dirty="0" err="1"/>
              <a:t>Фронтпейдж</a:t>
            </a:r>
            <a:r>
              <a:rPr lang="ru-RU" sz="1700" dirty="0"/>
              <a:t>). Эти программы легки для понимания и эксплуатации. </a:t>
            </a:r>
          </a:p>
          <a:p>
            <a:r>
              <a:rPr lang="ru-RU" sz="1700" dirty="0"/>
              <a:t>В процессе разработки сайта и наполнения его контентом (от англ. "</a:t>
            </a:r>
            <a:r>
              <a:rPr lang="ru-RU" sz="1700" dirty="0" err="1"/>
              <a:t>content</a:t>
            </a:r>
            <a:r>
              <a:rPr lang="ru-RU" sz="1700" dirty="0"/>
              <a:t>" - "содержимое"), нам может понадобиться умение общаться с такими программами, как </a:t>
            </a:r>
            <a:r>
              <a:rPr lang="ru-RU" sz="1700" dirty="0" err="1"/>
              <a:t>Photoshop</a:t>
            </a:r>
            <a:r>
              <a:rPr lang="ru-RU" sz="1700" dirty="0"/>
              <a:t> (</a:t>
            </a:r>
            <a:r>
              <a:rPr lang="ru-RU" sz="1700" dirty="0" err="1"/>
              <a:t>фотошоп</a:t>
            </a:r>
            <a:r>
              <a:rPr lang="ru-RU" sz="1700" dirty="0"/>
              <a:t>), </a:t>
            </a:r>
            <a:r>
              <a:rPr lang="ru-RU" sz="1700" dirty="0" err="1"/>
              <a:t>Paint</a:t>
            </a:r>
            <a:r>
              <a:rPr lang="ru-RU" sz="1700" dirty="0"/>
              <a:t> (</a:t>
            </a:r>
            <a:r>
              <a:rPr lang="ru-RU" sz="1700" dirty="0" err="1"/>
              <a:t>паинтбраш</a:t>
            </a:r>
            <a:r>
              <a:rPr lang="ru-RU" sz="1700" dirty="0"/>
              <a:t>), </a:t>
            </a:r>
            <a:r>
              <a:rPr lang="ru-RU" sz="1700" dirty="0" err="1"/>
              <a:t>Word</a:t>
            </a:r>
            <a:r>
              <a:rPr lang="ru-RU" sz="1700" dirty="0"/>
              <a:t> (</a:t>
            </a:r>
            <a:r>
              <a:rPr lang="ru-RU" sz="1700" dirty="0" err="1"/>
              <a:t>верд</a:t>
            </a:r>
            <a:r>
              <a:rPr lang="ru-RU" sz="1700" dirty="0"/>
              <a:t>) и др. </a:t>
            </a:r>
          </a:p>
          <a:p>
            <a:r>
              <a:rPr lang="ru-RU" sz="1700" dirty="0" smtClean="0"/>
              <a:t>     Понятно </a:t>
            </a:r>
            <a:r>
              <a:rPr lang="ru-RU" sz="1700" dirty="0"/>
              <a:t>и то, что общение с компьютером "на ты", достигается не сразу, но все же настоящее время говорит нам, что все-таки нужно овладевать все новым и необходимым - тратить на это свое время, учиться. </a:t>
            </a:r>
          </a:p>
          <a:p>
            <a:r>
              <a:rPr lang="ru-RU" sz="1700" dirty="0" smtClean="0"/>
              <a:t>     В </a:t>
            </a:r>
            <a:r>
              <a:rPr lang="ru-RU" sz="1700" dirty="0"/>
              <a:t>том случае, если Вы по какой-то причине, не можете создать свой сайт - не беда, есть люди, которые помогут Вам. За определенную плату, профессиональный </a:t>
            </a:r>
            <a:r>
              <a:rPr lang="ru-RU" sz="1700" dirty="0" err="1"/>
              <a:t>вебдизайнер</a:t>
            </a:r>
            <a:r>
              <a:rPr lang="ru-RU" sz="1700" dirty="0"/>
              <a:t> выполнит эту работу за Вас. </a:t>
            </a:r>
          </a:p>
          <a:p>
            <a:r>
              <a:rPr lang="ru-RU" sz="1700" dirty="0"/>
              <a:t>Цена на услугу зависит от сложности самого проекта, понятно, что сложный сайт будет стоить довольно дорого, но простой, скажем так базовый обойдется в размере 30 - 50 долларов. </a:t>
            </a:r>
            <a:endParaRPr lang="ru-RU" sz="1700" dirty="0" smtClean="0"/>
          </a:p>
          <a:p>
            <a:r>
              <a:rPr lang="ru-RU" sz="1700" dirty="0" smtClean="0"/>
              <a:t>     В </a:t>
            </a:r>
            <a:r>
              <a:rPr lang="ru-RU" sz="1700" dirty="0"/>
              <a:t>заключении, обязательно стоит поговорить об администрировании. </a:t>
            </a:r>
          </a:p>
          <a:p>
            <a:r>
              <a:rPr lang="ru-RU" sz="1700" dirty="0"/>
              <a:t>Администрирование сайта - это его обслуживание. Мало создать сайт, нужно уметь его наполнить, внести изменения и пр., вот для этого нужно определиться с вопросом - кто же будет заниматься этим. Если самостоятельно - это одно, если будет сторонний администратор сайта, то это также может потребовать дополнительных материальных вливаний. </a:t>
            </a:r>
          </a:p>
          <a:p>
            <a:r>
              <a:rPr lang="ru-RU" sz="1700" dirty="0" smtClean="0"/>
              <a:t>     В </a:t>
            </a:r>
            <a:r>
              <a:rPr lang="ru-RU" sz="1700" dirty="0"/>
              <a:t>среднем, </a:t>
            </a:r>
            <a:r>
              <a:rPr lang="ru-RU" sz="1700" dirty="0" smtClean="0"/>
              <a:t>администрирование сайта стоит от </a:t>
            </a:r>
            <a:r>
              <a:rPr lang="ru-RU" sz="1700" dirty="0"/>
              <a:t>1000 рублей в месяц, сложного сайта - </a:t>
            </a:r>
            <a:r>
              <a:rPr lang="ru-RU" sz="1700" dirty="0" smtClean="0"/>
              <a:t>от </a:t>
            </a:r>
            <a:r>
              <a:rPr lang="ru-RU" sz="1700" dirty="0"/>
              <a:t>3000 - 5000. </a:t>
            </a:r>
            <a:r>
              <a:rPr lang="ru-RU" sz="1700" dirty="0" smtClean="0"/>
              <a:t> </a:t>
            </a:r>
            <a:endParaRPr lang="ru-RU" sz="1700" dirty="0"/>
          </a:p>
          <a:p>
            <a:r>
              <a:rPr lang="ru-RU" sz="1700" dirty="0"/>
              <a:t> </a:t>
            </a:r>
          </a:p>
          <a:p>
            <a:endParaRPr lang="ru-RU" sz="1700" dirty="0" smtClean="0"/>
          </a:p>
          <a:p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347656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12968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Ну, </a:t>
            </a:r>
            <a:r>
              <a:rPr lang="ru-RU" dirty="0"/>
              <a:t>и подытожить лекцию нужно самым главным, то есть материальным. </a:t>
            </a:r>
          </a:p>
          <a:p>
            <a:r>
              <a:rPr lang="ru-RU" dirty="0" smtClean="0"/>
              <a:t>     Если </a:t>
            </a:r>
            <a:r>
              <a:rPr lang="ru-RU" dirty="0"/>
              <a:t>сайт Вы будете строить самостоятельно, то в среднем в год он потребует от Вас  (если не бесплатный) следующих денежных вливаний:</a:t>
            </a:r>
          </a:p>
          <a:p>
            <a:r>
              <a:rPr lang="ru-RU" dirty="0" smtClean="0"/>
              <a:t>        </a:t>
            </a:r>
            <a:r>
              <a:rPr lang="ru-RU" b="1" dirty="0" smtClean="0"/>
              <a:t>Домен</a:t>
            </a:r>
            <a:r>
              <a:rPr lang="ru-RU" dirty="0" smtClean="0"/>
              <a:t> </a:t>
            </a:r>
            <a:r>
              <a:rPr lang="ru-RU" dirty="0"/>
              <a:t>(доменное имя): 600 </a:t>
            </a:r>
            <a:r>
              <a:rPr lang="ru-RU" dirty="0" smtClean="0"/>
              <a:t>– 800 руб.</a:t>
            </a:r>
            <a:endParaRPr lang="ru-RU" dirty="0"/>
          </a:p>
          <a:p>
            <a:r>
              <a:rPr lang="ru-RU" dirty="0" smtClean="0"/>
              <a:t>        </a:t>
            </a:r>
            <a:r>
              <a:rPr lang="ru-RU" b="1" dirty="0" smtClean="0"/>
              <a:t>Хостинг</a:t>
            </a:r>
            <a:r>
              <a:rPr lang="ru-RU" dirty="0"/>
              <a:t>: 1000 </a:t>
            </a:r>
            <a:r>
              <a:rPr lang="ru-RU" dirty="0" smtClean="0"/>
              <a:t>– 1200 руб.</a:t>
            </a:r>
            <a:endParaRPr lang="ru-RU" dirty="0"/>
          </a:p>
          <a:p>
            <a:r>
              <a:rPr lang="ru-RU" b="1" dirty="0" smtClean="0"/>
              <a:t>Итого</a:t>
            </a:r>
            <a:r>
              <a:rPr lang="ru-RU" dirty="0"/>
              <a:t>:</a:t>
            </a:r>
            <a:r>
              <a:rPr lang="ru-RU" dirty="0" smtClean="0"/>
              <a:t>  </a:t>
            </a:r>
            <a:r>
              <a:rPr lang="ru-RU" dirty="0"/>
              <a:t>1600 - 2000 руб. 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В том случае, если Вы будете пользоваться услугами сторонних лиц:</a:t>
            </a:r>
          </a:p>
          <a:p>
            <a:r>
              <a:rPr lang="ru-RU" b="1" dirty="0"/>
              <a:t>Домен</a:t>
            </a:r>
            <a:r>
              <a:rPr lang="ru-RU" dirty="0"/>
              <a:t>: 600 </a:t>
            </a:r>
            <a:r>
              <a:rPr lang="ru-RU" dirty="0" smtClean="0"/>
              <a:t>– 800 руб.</a:t>
            </a:r>
            <a:endParaRPr lang="ru-RU" dirty="0"/>
          </a:p>
          <a:p>
            <a:r>
              <a:rPr lang="ru-RU" b="1" dirty="0"/>
              <a:t>Хостинг</a:t>
            </a:r>
            <a:r>
              <a:rPr lang="ru-RU" dirty="0"/>
              <a:t>: 1000 </a:t>
            </a:r>
            <a:r>
              <a:rPr lang="ru-RU" dirty="0" smtClean="0"/>
              <a:t>– 1200 руб.</a:t>
            </a:r>
            <a:endParaRPr lang="ru-RU" dirty="0"/>
          </a:p>
          <a:p>
            <a:r>
              <a:rPr lang="ru-RU" b="1" dirty="0"/>
              <a:t>Администрирование</a:t>
            </a:r>
            <a:r>
              <a:rPr lang="ru-RU" b="1" dirty="0" smtClean="0"/>
              <a:t>: </a:t>
            </a:r>
            <a:r>
              <a:rPr lang="ru-RU" dirty="0" smtClean="0"/>
              <a:t>5000 – 10000 руб.</a:t>
            </a:r>
            <a:endParaRPr lang="ru-RU" dirty="0"/>
          </a:p>
          <a:p>
            <a:r>
              <a:rPr lang="ru-RU" b="1" dirty="0"/>
              <a:t>Создание шаблона сайта</a:t>
            </a:r>
            <a:r>
              <a:rPr lang="ru-RU" dirty="0"/>
              <a:t>: 2000 </a:t>
            </a:r>
            <a:r>
              <a:rPr lang="ru-RU" dirty="0" smtClean="0"/>
              <a:t>– 4000 руб.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b="1" dirty="0"/>
              <a:t>Без создания шаблона </a:t>
            </a:r>
            <a:r>
              <a:rPr lang="ru-RU" b="1" dirty="0" smtClean="0"/>
              <a:t>сайта:</a:t>
            </a:r>
            <a:r>
              <a:rPr lang="ru-RU" dirty="0" smtClean="0"/>
              <a:t> </a:t>
            </a:r>
            <a:r>
              <a:rPr lang="ru-RU" dirty="0"/>
              <a:t>6600 </a:t>
            </a:r>
            <a:r>
              <a:rPr lang="ru-RU" dirty="0" smtClean="0"/>
              <a:t>– 12000 руб.</a:t>
            </a:r>
            <a:endParaRPr lang="ru-RU" dirty="0"/>
          </a:p>
          <a:p>
            <a:r>
              <a:rPr lang="ru-RU" b="1" dirty="0"/>
              <a:t>С созданием шаблона сайта: </a:t>
            </a:r>
            <a:r>
              <a:rPr lang="ru-RU" b="1" dirty="0" smtClean="0"/>
              <a:t> </a:t>
            </a:r>
            <a:r>
              <a:rPr lang="ru-RU" dirty="0" smtClean="0"/>
              <a:t>8600 – 16000 руб.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dirty="0"/>
              <a:t>Анализируя цифры, думаю, что выгоднее выбрать первый вариант, заплатить только за домен  и тарифный план хостинга. Остальное сделать своими силами, но понятно и то, что это требует времени и сил. </a:t>
            </a:r>
          </a:p>
          <a:p>
            <a:r>
              <a:rPr lang="ru-RU" dirty="0"/>
              <a:t> </a:t>
            </a:r>
          </a:p>
          <a:p>
            <a:pPr algn="ctr"/>
            <a:r>
              <a:rPr lang="ru-RU" sz="2200" b="1" i="1" dirty="0">
                <a:solidFill>
                  <a:srgbClr val="FFFF00"/>
                </a:solidFill>
              </a:rPr>
              <a:t>Удачи Вам стать профессиональными </a:t>
            </a:r>
            <a:r>
              <a:rPr lang="ru-RU" sz="2200" b="1" i="1" dirty="0" err="1">
                <a:solidFill>
                  <a:srgbClr val="FFFF00"/>
                </a:solidFill>
              </a:rPr>
              <a:t>сайтостроителями</a:t>
            </a:r>
            <a:r>
              <a:rPr lang="ru-RU" sz="2200" b="1" i="1" dirty="0">
                <a:solidFill>
                  <a:srgbClr val="FFFF00"/>
                </a:solidFill>
              </a:rPr>
              <a:t>!</a:t>
            </a:r>
          </a:p>
          <a:p>
            <a:pPr algn="ctr"/>
            <a:r>
              <a:rPr lang="ru-RU" sz="2200" b="1" i="1" dirty="0">
                <a:solidFill>
                  <a:srgbClr val="FFFF00"/>
                </a:solidFill>
              </a:rPr>
              <a:t>До встречи в сети!</a:t>
            </a:r>
            <a:endParaRPr lang="ru-RU" sz="2200" b="1" i="1" dirty="0">
              <a:solidFill>
                <a:srgbClr val="FFFF00"/>
              </a:solidFill>
              <a:effectLst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0593">
            <a:off x="5414395" y="2945878"/>
            <a:ext cx="2729880" cy="1187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0966">
            <a:off x="5611334" y="3116878"/>
            <a:ext cx="2729880" cy="1187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4149">
            <a:off x="5606729" y="2945877"/>
            <a:ext cx="2729880" cy="1187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119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64096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ru-RU" sz="2000" b="1" i="1" dirty="0" smtClean="0"/>
              <a:t>          </a:t>
            </a:r>
            <a:r>
              <a:rPr lang="ru-RU" sz="3000" b="1" i="1" dirty="0" smtClean="0">
                <a:solidFill>
                  <a:srgbClr val="FFFF00"/>
                </a:solidFill>
                <a:latin typeface="+mj-lt"/>
              </a:rPr>
              <a:t>ВСТУПЛЕНИЕ</a:t>
            </a:r>
            <a:endParaRPr lang="en-US" sz="3000" b="1" i="1" dirty="0">
              <a:solidFill>
                <a:srgbClr val="FFFF00"/>
              </a:solidFill>
              <a:latin typeface="+mj-lt"/>
            </a:endParaRPr>
          </a:p>
          <a:p>
            <a:pPr algn="just"/>
            <a:endParaRPr lang="en-US" sz="2000" dirty="0" smtClean="0">
              <a:latin typeface="+mj-lt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ru-RU" sz="2000" dirty="0" smtClean="0">
                <a:latin typeface="+mj-lt"/>
                <a:ea typeface="Verdana" pitchFamily="34" charset="0"/>
                <a:cs typeface="Verdana" pitchFamily="34" charset="0"/>
              </a:rPr>
              <a:t>     Я </a:t>
            </a:r>
            <a:r>
              <a:rPr lang="ru-RU" sz="2000" dirty="0">
                <a:latin typeface="+mj-lt"/>
                <a:ea typeface="Verdana" pitchFamily="34" charset="0"/>
                <a:cs typeface="Verdana" pitchFamily="34" charset="0"/>
              </a:rPr>
              <a:t>Вам постараюсь рассказать, что же такое сайт и как его построить, а также мы коснемся некоторых определений: что же такое интернет, сайт и др. По понятной причине, охватить в полном объеме все то, что касается сайта, интернета, в рамках данного проекта попросту нереально.  По этой тематике уже написано множество книг и статей, думаю, что и в дальнейшем, эта тема будет привлекать людей и побуждать их к написанию все новых и новых материалов. </a:t>
            </a:r>
          </a:p>
          <a:p>
            <a:pPr algn="just"/>
            <a:r>
              <a:rPr lang="ru-RU" sz="2000" dirty="0">
                <a:latin typeface="+mj-lt"/>
                <a:ea typeface="Verdana" pitchFamily="34" charset="0"/>
                <a:cs typeface="Verdana" pitchFamily="34" charset="0"/>
              </a:rPr>
              <a:t>Несмотря на это, я постараюсь донести до Вас главные узловые моменты, определения, которые в дальнейшем помогут Вам понимать и разбираться, хотя бы на начальной стадии в тематике интернета, веб программирования, дизайна </a:t>
            </a:r>
            <a:r>
              <a:rPr lang="ru-RU" sz="2000" dirty="0" err="1">
                <a:latin typeface="+mj-lt"/>
                <a:ea typeface="Verdana" pitchFamily="34" charset="0"/>
                <a:cs typeface="Verdana" pitchFamily="34" charset="0"/>
              </a:rPr>
              <a:t>etc</a:t>
            </a:r>
            <a:r>
              <a:rPr lang="ru-RU" sz="2000" dirty="0">
                <a:latin typeface="+mj-lt"/>
                <a:ea typeface="Verdana" pitchFamily="34" charset="0"/>
                <a:cs typeface="Verdana" pitchFamily="34" charset="0"/>
              </a:rPr>
              <a:t>.</a:t>
            </a:r>
          </a:p>
          <a:p>
            <a:pPr algn="just"/>
            <a:r>
              <a:rPr lang="ru-RU" dirty="0">
                <a:latin typeface="+mj-lt"/>
                <a:ea typeface="Verdana" pitchFamily="34" charset="0"/>
                <a:cs typeface="Verdana" pitchFamily="34" charset="0"/>
              </a:rPr>
              <a:t> </a:t>
            </a:r>
            <a:endParaRPr lang="ru-RU" dirty="0">
              <a:effectLst/>
              <a:latin typeface="+mj-lt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22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i="1" dirty="0" smtClean="0"/>
              <a:t>          </a:t>
            </a:r>
            <a:r>
              <a:rPr lang="ru-RU" sz="3000" b="1" i="1" dirty="0" smtClean="0">
                <a:solidFill>
                  <a:srgbClr val="FFFF00"/>
                </a:solidFill>
              </a:rPr>
              <a:t>ОПРЕДЕЛЕНИЯ</a:t>
            </a:r>
            <a:endParaRPr lang="ru-RU" sz="3000" dirty="0">
              <a:solidFill>
                <a:srgbClr val="FFFF00"/>
              </a:solidFill>
            </a:endParaRPr>
          </a:p>
          <a:p>
            <a:r>
              <a:rPr lang="ru-RU" dirty="0"/>
              <a:t> </a:t>
            </a:r>
          </a:p>
          <a:p>
            <a:pPr algn="just"/>
            <a:r>
              <a:rPr lang="ru-RU" i="1" dirty="0"/>
              <a:t>     </a:t>
            </a:r>
            <a:r>
              <a:rPr lang="ru-RU" i="1" dirty="0" smtClean="0"/>
              <a:t>   </a:t>
            </a:r>
            <a:r>
              <a:rPr lang="ru-RU" sz="2000" i="1" dirty="0" smtClean="0"/>
              <a:t>Что </a:t>
            </a:r>
            <a:r>
              <a:rPr lang="ru-RU" sz="2000" i="1" dirty="0"/>
              <a:t>же такое интернет?</a:t>
            </a:r>
            <a:endParaRPr lang="ru-RU" sz="2000" dirty="0"/>
          </a:p>
          <a:p>
            <a:pPr algn="just"/>
            <a:r>
              <a:rPr lang="ru-RU" dirty="0" smtClean="0"/>
              <a:t>     Думаю</a:t>
            </a:r>
            <a:r>
              <a:rPr lang="ru-RU" dirty="0"/>
              <a:t>, что Вы слышали и/или знаете, что это всемирная паутина. Это определение к нам пришло из английского языка, от сокращенного названия, аббревиатуры</a:t>
            </a:r>
            <a:r>
              <a:rPr lang="ru-RU" b="1" i="1" dirty="0"/>
              <a:t> </a:t>
            </a:r>
            <a:r>
              <a:rPr lang="ru-RU" b="1" i="1" dirty="0">
                <a:solidFill>
                  <a:srgbClr val="FF0000"/>
                </a:solidFill>
              </a:rPr>
              <a:t>WWW</a:t>
            </a:r>
            <a:r>
              <a:rPr lang="ru-RU" dirty="0"/>
              <a:t> или полностью - </a:t>
            </a:r>
            <a:r>
              <a:rPr lang="ru-RU" i="1" dirty="0" err="1">
                <a:solidFill>
                  <a:srgbClr val="FFFF00"/>
                </a:solidFill>
              </a:rPr>
              <a:t>World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Wide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Web</a:t>
            </a:r>
            <a:r>
              <a:rPr lang="ru-RU" dirty="0"/>
              <a:t>.  </a:t>
            </a:r>
          </a:p>
          <a:p>
            <a:pPr algn="just"/>
            <a:r>
              <a:rPr lang="ru-RU" dirty="0"/>
              <a:t>Можно сказать, что </a:t>
            </a:r>
            <a:r>
              <a:rPr lang="ru-RU" b="1" i="1" dirty="0">
                <a:solidFill>
                  <a:srgbClr val="FF0000"/>
                </a:solidFill>
              </a:rPr>
              <a:t>WWW</a:t>
            </a:r>
            <a:r>
              <a:rPr lang="ru-RU" dirty="0"/>
              <a:t> или всемирная паутина - это информационная система, работающая по принципу «клиент - сервер». Вы, набирая со своего компьютера  какой-либо запрос, например, детский  сад "Звездочка", нажимая кнопку "</a:t>
            </a:r>
            <a:r>
              <a:rPr lang="ru-RU" dirty="0" err="1"/>
              <a:t>энтер</a:t>
            </a:r>
            <a:r>
              <a:rPr lang="ru-RU" dirty="0"/>
              <a:t>" отправляете его на сервер, сервер, в свою очередь, обрабатывает Ваше сообщение и выдает страничку (сайт), которую Вы в дальнейшем видите на экране. </a:t>
            </a:r>
            <a:endParaRPr lang="ru-RU" dirty="0" smtClean="0"/>
          </a:p>
          <a:p>
            <a:pPr algn="just"/>
            <a:r>
              <a:rPr lang="ru-RU" b="1" i="1" dirty="0" smtClean="0"/>
              <a:t>     </a:t>
            </a:r>
            <a:r>
              <a:rPr lang="ru-RU" b="1" i="1" dirty="0" smtClean="0">
                <a:solidFill>
                  <a:srgbClr val="FF0000"/>
                </a:solidFill>
              </a:rPr>
              <a:t>Сайт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/>
              <a:t>(от англ. </a:t>
            </a:r>
            <a:r>
              <a:rPr lang="ru-RU" i="1" dirty="0" err="1">
                <a:solidFill>
                  <a:srgbClr val="FFFF00"/>
                </a:solidFill>
              </a:rPr>
              <a:t>website</a:t>
            </a:r>
            <a:r>
              <a:rPr lang="ru-RU" dirty="0"/>
              <a:t>: </a:t>
            </a:r>
            <a:r>
              <a:rPr lang="ru-RU" dirty="0" err="1">
                <a:solidFill>
                  <a:srgbClr val="FFFF00"/>
                </a:solidFill>
              </a:rPr>
              <a:t>web</a:t>
            </a:r>
            <a:r>
              <a:rPr lang="ru-RU" dirty="0"/>
              <a:t> - "паутина, сеть" и </a:t>
            </a:r>
            <a:r>
              <a:rPr lang="ru-RU" i="1" dirty="0" err="1">
                <a:solidFill>
                  <a:srgbClr val="FFFF00"/>
                </a:solidFill>
              </a:rPr>
              <a:t>site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/>
              <a:t>- "место", буквально "место, сегмент, часть в сети") - совокупность электронных документов (файлов) частного лица или организации в компьютерной сети, объединённых под одним адресом (доменным именем или IP-адресом</a:t>
            </a:r>
            <a:r>
              <a:rPr lang="ru-RU" dirty="0" smtClean="0"/>
              <a:t>).</a:t>
            </a:r>
          </a:p>
          <a:p>
            <a:pPr algn="just"/>
            <a:r>
              <a:rPr lang="ru-RU" b="1" i="1" dirty="0">
                <a:solidFill>
                  <a:srgbClr val="FF0000"/>
                </a:solidFill>
              </a:rPr>
              <a:t>Доменное имя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- это уникальный идентификатор пользователя. Работает эта функция благодаря </a:t>
            </a:r>
            <a:r>
              <a:rPr lang="ru-RU" dirty="0">
                <a:solidFill>
                  <a:srgbClr val="FF0000"/>
                </a:solidFill>
              </a:rPr>
              <a:t>DNS</a:t>
            </a:r>
            <a:r>
              <a:rPr lang="ru-RU" dirty="0"/>
              <a:t> (англ. </a:t>
            </a:r>
            <a:r>
              <a:rPr lang="ru-RU" dirty="0" err="1">
                <a:solidFill>
                  <a:srgbClr val="FFFF00"/>
                </a:solidFill>
              </a:rPr>
              <a:t>Domain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Name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System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/>
              <a:t>- система доменных имён) - компьютерная распределённая система для получения информации о доменах. </a:t>
            </a:r>
            <a:r>
              <a:rPr lang="ru-RU" dirty="0" smtClean="0"/>
              <a:t> </a:t>
            </a:r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3236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64096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Доменное </a:t>
            </a:r>
            <a:r>
              <a:rPr lang="ru-RU" dirty="0"/>
              <a:t>имя, подразделяется на уровни и состоит из домена и доменных имен, например, мой сайт 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dsad.tw1.ru </a:t>
            </a:r>
            <a:r>
              <a:rPr lang="ru-RU" dirty="0"/>
              <a:t>- мой уникальный домен или доменное имя </a:t>
            </a:r>
            <a:r>
              <a:rPr lang="ru-RU" b="1" i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dsad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/>
              <a:t>(третьего уровня) + </a:t>
            </a:r>
            <a:r>
              <a:rPr lang="ru-RU" b="1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tw1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/>
              <a:t>(домен второго </a:t>
            </a:r>
            <a:r>
              <a:rPr lang="ru-RU" dirty="0" smtClean="0"/>
              <a:t>уровня</a:t>
            </a:r>
            <a:r>
              <a:rPr lang="ru-RU" dirty="0"/>
              <a:t>) + домен </a:t>
            </a:r>
            <a:r>
              <a:rPr lang="ru-RU" b="1" i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ru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/>
              <a:t>(домен первого уровня). Для простоты, принято считать, доменом или доменным именем всю строку без градации на уровни, т.е., мое доменное имя - </a:t>
            </a:r>
            <a:r>
              <a:rPr lang="ru-RU" b="1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dsad.tw1.ru</a:t>
            </a:r>
            <a:r>
              <a:rPr lang="ru-RU" b="1" i="1" dirty="0"/>
              <a:t> </a:t>
            </a:r>
            <a:r>
              <a:rPr lang="ru-RU" dirty="0"/>
              <a:t>. </a:t>
            </a:r>
          </a:p>
          <a:p>
            <a:pPr algn="just"/>
            <a:r>
              <a:rPr lang="ru-RU" dirty="0" smtClean="0"/>
              <a:t>     Забегая </a:t>
            </a:r>
            <a:r>
              <a:rPr lang="ru-RU" dirty="0"/>
              <a:t>немного вперед, скажу, что домен - это важная  составляющая при </a:t>
            </a:r>
            <a:r>
              <a:rPr lang="ru-RU" dirty="0" err="1"/>
              <a:t>сайтостроительстве</a:t>
            </a:r>
            <a:r>
              <a:rPr lang="ru-RU" dirty="0"/>
              <a:t>. От того, насколько удачно выбрано доменное имя, зависит очень многое, также </a:t>
            </a:r>
            <a:r>
              <a:rPr lang="ru-RU" dirty="0" err="1"/>
              <a:t>уровневость</a:t>
            </a:r>
            <a:r>
              <a:rPr lang="ru-RU" dirty="0"/>
              <a:t> домена нужно обязательно учитывать. Понятно, что домен третьего уровня, будет уступать домену второго уровня. Поисковые системы будут сначала обрабатывать приоритетные домены</a:t>
            </a:r>
            <a:r>
              <a:rPr lang="ru-RU" dirty="0" smtClean="0"/>
              <a:t>.</a:t>
            </a:r>
          </a:p>
          <a:p>
            <a:r>
              <a:rPr lang="ru-RU" sz="3000" b="1" i="1" dirty="0" smtClean="0">
                <a:solidFill>
                  <a:srgbClr val="FFFF00"/>
                </a:solidFill>
              </a:rPr>
              <a:t>           Выбор </a:t>
            </a:r>
            <a:r>
              <a:rPr lang="ru-RU" sz="3000" b="1" i="1" dirty="0">
                <a:solidFill>
                  <a:srgbClr val="FFFF00"/>
                </a:solidFill>
              </a:rPr>
              <a:t>доменного имени.</a:t>
            </a:r>
            <a:endParaRPr lang="ru-RU" sz="3000" dirty="0">
              <a:solidFill>
                <a:srgbClr val="FFFF00"/>
              </a:solidFill>
            </a:endParaRPr>
          </a:p>
          <a:p>
            <a:pPr algn="just"/>
            <a:r>
              <a:rPr lang="ru-RU" dirty="0" smtClean="0"/>
              <a:t>     Лучше </a:t>
            </a:r>
            <a:r>
              <a:rPr lang="ru-RU" dirty="0"/>
              <a:t>всего выбрать доменное имя, чтобы оно соответствовало начинке будущего сайта. Было простым, не содержало много символов.  Учитывая это и тот факт, что в сети интернет уже существуют миллиарды доменных имен, подобрать желаемое, вряд ли получится - по причине занятости. Но, несмотря на это, все - равно пытайтесь, пробуйте. </a:t>
            </a:r>
          </a:p>
          <a:p>
            <a:pPr algn="just"/>
            <a:r>
              <a:rPr lang="ru-RU" dirty="0"/>
              <a:t>Домены подразделяются на платные и бесплатные.</a:t>
            </a:r>
          </a:p>
          <a:p>
            <a:r>
              <a:rPr lang="ru-RU" dirty="0"/>
              <a:t>Лучшим решением станет купить домен, и он уже будет числиться за Вами. На период написания этой лекции - доменное имя в диапазоне </a:t>
            </a:r>
            <a:r>
              <a:rPr lang="ru-RU" dirty="0" err="1"/>
              <a:t>ру</a:t>
            </a:r>
            <a:r>
              <a:rPr lang="ru-RU" dirty="0"/>
              <a:t>, </a:t>
            </a:r>
            <a:r>
              <a:rPr lang="ru-RU" dirty="0" err="1"/>
              <a:t>ru</a:t>
            </a:r>
            <a:r>
              <a:rPr lang="ru-RU" dirty="0"/>
              <a:t>, </a:t>
            </a:r>
            <a:r>
              <a:rPr lang="ru-RU" dirty="0" err="1"/>
              <a:t>cоm</a:t>
            </a:r>
            <a:r>
              <a:rPr lang="ru-RU" dirty="0"/>
              <a:t> и пр., обойдется Вам в пределах 600 - 800 рублей за год. </a:t>
            </a:r>
            <a:r>
              <a:rPr lang="ru-RU" dirty="0" smtClean="0"/>
              <a:t> 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568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6409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          </a:t>
            </a:r>
            <a:r>
              <a:rPr lang="ru-RU" sz="3000" b="1" i="1" dirty="0" smtClean="0">
                <a:solidFill>
                  <a:srgbClr val="FFFF00"/>
                </a:solidFill>
              </a:rPr>
              <a:t>Дисковое </a:t>
            </a:r>
            <a:r>
              <a:rPr lang="ru-RU" sz="3000" b="1" i="1" dirty="0">
                <a:solidFill>
                  <a:srgbClr val="FFFF00"/>
                </a:solidFill>
              </a:rPr>
              <a:t>пространство.</a:t>
            </a:r>
            <a:endParaRPr lang="ru-RU" sz="3000" dirty="0">
              <a:solidFill>
                <a:srgbClr val="FFFF00"/>
              </a:solidFill>
            </a:endParaRPr>
          </a:p>
          <a:p>
            <a:r>
              <a:rPr lang="ru-RU" i="1" dirty="0" smtClean="0"/>
              <a:t>    Дисковое </a:t>
            </a:r>
            <a:r>
              <a:rPr lang="ru-RU" i="1" dirty="0"/>
              <a:t>пространство</a:t>
            </a:r>
            <a:r>
              <a:rPr lang="ru-RU" dirty="0"/>
              <a:t> - это то место в </a:t>
            </a:r>
            <a:r>
              <a:rPr lang="ru-RU" b="1" i="1" dirty="0" err="1"/>
              <a:t>www</a:t>
            </a:r>
            <a:r>
              <a:rPr lang="ru-RU" dirty="0"/>
              <a:t>, где будет храниться вся начинка сайта - его страницы, файлы и пр. </a:t>
            </a:r>
          </a:p>
          <a:p>
            <a:r>
              <a:rPr lang="ru-RU" dirty="0"/>
              <a:t>Дисковое пространство и домен предоставляют компании </a:t>
            </a:r>
            <a:r>
              <a:rPr lang="ru-RU" dirty="0" err="1"/>
              <a:t>хостеры</a:t>
            </a:r>
            <a:r>
              <a:rPr lang="ru-RU" dirty="0"/>
              <a:t>. Их  в сети интернет очень много, думаю, что у Вас не возникнет проблемы с этим.   </a:t>
            </a:r>
          </a:p>
          <a:p>
            <a:r>
              <a:rPr lang="ru-RU" b="1" i="1" dirty="0"/>
              <a:t>Хостинг</a:t>
            </a:r>
            <a:r>
              <a:rPr lang="ru-RU" dirty="0"/>
              <a:t> (англ. </a:t>
            </a:r>
            <a:r>
              <a:rPr lang="ru-RU" i="1" dirty="0" err="1"/>
              <a:t>hosting</a:t>
            </a:r>
            <a:r>
              <a:rPr lang="ru-RU" dirty="0"/>
              <a:t>) - услуга по предоставлению вычислительных мощностей для физического размещения информации на сервере, постоянно находящемся в сети интернет.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 Правильным будет закончить этот раздел лекции адресами популярнейших </a:t>
            </a:r>
            <a:r>
              <a:rPr lang="ru-RU" dirty="0" err="1"/>
              <a:t>хостеров</a:t>
            </a:r>
            <a:r>
              <a:rPr lang="ru-RU" dirty="0"/>
              <a:t> сети. </a:t>
            </a:r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 </a:t>
            </a:r>
            <a:endParaRPr lang="ru-RU" dirty="0">
              <a:effectLst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210409"/>
              </p:ext>
            </p:extLst>
          </p:nvPr>
        </p:nvGraphicFramePr>
        <p:xfrm>
          <a:off x="3131840" y="3717032"/>
          <a:ext cx="5472608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5573"/>
                <a:gridCol w="3867035"/>
              </a:tblGrid>
              <a:tr h="4132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</a:rPr>
                        <a:t>Хостер</a:t>
                      </a:r>
                      <a:r>
                        <a:rPr lang="ru-RU" sz="1400" dirty="0" smtClean="0">
                          <a:effectLst/>
                        </a:rPr>
                        <a:t>/Адрес </a:t>
                      </a:r>
                      <a:r>
                        <a:rPr lang="en-US" sz="1400" dirty="0">
                          <a:effectLst/>
                        </a:rPr>
                        <a:t>www</a:t>
                      </a:r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Описание</a:t>
                      </a:r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18027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Яндекс  www.narod. </a:t>
                      </a:r>
                      <a:r>
                        <a:rPr lang="ru-RU" sz="1400" dirty="0" err="1">
                          <a:effectLst/>
                        </a:rPr>
                        <a:t>ru</a:t>
                      </a:r>
                      <a:r>
                        <a:rPr lang="ru-RU" sz="1400" dirty="0">
                          <a:effectLst/>
                        </a:rPr>
                        <a:t>  </a:t>
                      </a:r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Бесплатный хостинг, доменное имя третьего уровня также бесплатно - ваше имя.narod2.ru, возможность построения сайта путем создания его в конструкторе, техподдержка, помощь по строительству, учебники и пр. Множество дополнительных сервисов - в том числе при регистрации Вы получаете кошелек Яндекс.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93096"/>
            <a:ext cx="2525174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629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317967"/>
              </p:ext>
            </p:extLst>
          </p:nvPr>
        </p:nvGraphicFramePr>
        <p:xfrm>
          <a:off x="2520636" y="620689"/>
          <a:ext cx="6408712" cy="18001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0623"/>
                <a:gridCol w="4438089"/>
              </a:tblGrid>
              <a:tr h="18001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UCOZ 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(</a:t>
                      </a:r>
                      <a:r>
                        <a:rPr lang="ru-RU" sz="1400" dirty="0" err="1">
                          <a:effectLst/>
                        </a:rPr>
                        <a:t>Укоз</a:t>
                      </a:r>
                      <a:r>
                        <a:rPr lang="ru-RU" sz="1400" dirty="0">
                          <a:effectLst/>
                        </a:rPr>
                        <a:t>)  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www.ucoz.ru</a:t>
                      </a:r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Бесплатный и платный хостинг с возможностью выбора домена типа ваше имя.ucoz.ru . Создание сайта конструктором, а также множество готовых шаблонов, которые при минимальном изменении могут служить для Вашего сайта. Техподдержка, учебники, множество дополнительных сервисов.</a:t>
                      </a:r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135694" y="24208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2878088"/>
            <a:ext cx="8784976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Бесплатных </a:t>
            </a:r>
            <a:r>
              <a:rPr lang="ru-RU" dirty="0" err="1"/>
              <a:t>хостеров</a:t>
            </a:r>
            <a:r>
              <a:rPr lang="ru-RU" dirty="0"/>
              <a:t> очень много, но остановимся на двух, думаю, что самых популярных. В том случае, если Вам нужно будет найти их или других, то это без проблем, можете сделать через поиск.</a:t>
            </a:r>
          </a:p>
          <a:p>
            <a:pPr algn="just"/>
            <a:r>
              <a:rPr lang="ru-RU" dirty="0"/>
              <a:t> </a:t>
            </a:r>
          </a:p>
          <a:p>
            <a:pPr algn="just"/>
            <a:r>
              <a:rPr lang="ru-RU" b="1" i="1" dirty="0"/>
              <a:t>     </a:t>
            </a:r>
            <a:r>
              <a:rPr lang="ru-RU" sz="3000" b="1" i="1" dirty="0">
                <a:solidFill>
                  <a:srgbClr val="FFFF00"/>
                </a:solidFill>
              </a:rPr>
              <a:t>Достоинства и Недостатки.</a:t>
            </a:r>
            <a:endParaRPr lang="ru-RU" sz="3000" dirty="0">
              <a:solidFill>
                <a:srgbClr val="FFFF00"/>
              </a:solidFill>
            </a:endParaRPr>
          </a:p>
          <a:p>
            <a:pPr algn="just"/>
            <a:r>
              <a:rPr lang="ru-RU" dirty="0"/>
              <a:t>Достоинства бесплатного хостинга - это понятно, что его бесплатность, требуется минимальные знания веб  программирования и языков. </a:t>
            </a:r>
          </a:p>
          <a:p>
            <a:pPr algn="just"/>
            <a:r>
              <a:rPr lang="ru-RU" dirty="0"/>
              <a:t> </a:t>
            </a:r>
          </a:p>
          <a:p>
            <a:pPr algn="just"/>
            <a:r>
              <a:rPr lang="ru-RU" dirty="0" smtClean="0"/>
              <a:t>     Бесплатный </a:t>
            </a:r>
            <a:r>
              <a:rPr lang="ru-RU" dirty="0"/>
              <a:t>хостинг имеет ряд недостатков. Главным из них является то, что он очень ограничен в возможностях, нет поддержки многих языков, скриптов и в большинстве случаев - выделяется минимальное место под сайт. Домен третьего уровня (бесплатный) лишает возможности продвижению сайта. Рекламный баннер на Вашей странице - хотите ли Вы или нет. </a:t>
            </a:r>
            <a:endParaRPr lang="ru-RU" dirty="0"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220027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918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1"/>
            <a:ext cx="878497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/>
              <a:t> </a:t>
            </a:r>
            <a:r>
              <a:rPr lang="ru-RU" b="1" i="1" dirty="0" smtClean="0"/>
              <a:t>     </a:t>
            </a:r>
          </a:p>
          <a:p>
            <a:pPr algn="just"/>
            <a:r>
              <a:rPr lang="ru-RU" sz="3000" b="1" i="1" dirty="0" smtClean="0">
                <a:solidFill>
                  <a:srgbClr val="FFFF00"/>
                </a:solidFill>
              </a:rPr>
              <a:t>        Платные </a:t>
            </a:r>
            <a:r>
              <a:rPr lang="ru-RU" sz="3000" b="1" i="1" dirty="0" err="1">
                <a:solidFill>
                  <a:srgbClr val="FFFF00"/>
                </a:solidFill>
              </a:rPr>
              <a:t>хостеры</a:t>
            </a:r>
            <a:r>
              <a:rPr lang="ru-RU" sz="3000" b="1" i="1" dirty="0" smtClean="0">
                <a:solidFill>
                  <a:srgbClr val="FFFF00"/>
                </a:solidFill>
              </a:rPr>
              <a:t>.</a:t>
            </a:r>
            <a:endParaRPr lang="ru-RU" sz="3000" dirty="0" smtClean="0">
              <a:solidFill>
                <a:srgbClr val="FFFF00"/>
              </a:solidFill>
            </a:endParaRPr>
          </a:p>
          <a:p>
            <a:pPr algn="just"/>
            <a:r>
              <a:rPr lang="ru-RU" dirty="0" smtClean="0"/>
              <a:t>     В </a:t>
            </a:r>
            <a:r>
              <a:rPr lang="ru-RU" dirty="0"/>
              <a:t>сети интернет - этот сегмент представлен основательно. Найти их также очень просто - через поиск поисковых систем - </a:t>
            </a:r>
            <a:r>
              <a:rPr lang="ru-RU" dirty="0" err="1"/>
              <a:t>гугл</a:t>
            </a:r>
            <a:r>
              <a:rPr lang="ru-RU" dirty="0"/>
              <a:t> (google.ru), </a:t>
            </a:r>
            <a:r>
              <a:rPr lang="ru-RU" dirty="0" err="1"/>
              <a:t>рамблер</a:t>
            </a:r>
            <a:r>
              <a:rPr lang="ru-RU" dirty="0"/>
              <a:t> (rambler.ru), Яндекс (yandex.ru или ya.ru), </a:t>
            </a:r>
            <a:r>
              <a:rPr lang="ru-RU" dirty="0" err="1"/>
              <a:t>яххо</a:t>
            </a:r>
            <a:r>
              <a:rPr lang="ru-RU" dirty="0"/>
              <a:t> (yahoo.ru) и др. </a:t>
            </a:r>
          </a:p>
          <a:p>
            <a:pPr algn="just"/>
            <a:r>
              <a:rPr lang="ru-RU" dirty="0"/>
              <a:t>Все эти компании представляют качественный хостинг, включая весь спектр интернет технологий и языков, которые могут поддерживаться сайтом, а также  красивые и выгодные домены, включая домены второго уровня, выделенные сервера и пр. </a:t>
            </a:r>
          </a:p>
          <a:p>
            <a:pPr algn="just"/>
            <a:r>
              <a:rPr lang="ru-RU" dirty="0" smtClean="0"/>
              <a:t>     Для </a:t>
            </a:r>
            <a:r>
              <a:rPr lang="ru-RU" dirty="0"/>
              <a:t>удобства создания сайта, большинство </a:t>
            </a:r>
            <a:r>
              <a:rPr lang="ru-RU" dirty="0" err="1"/>
              <a:t>хостеров</a:t>
            </a:r>
            <a:r>
              <a:rPr lang="ru-RU" dirty="0"/>
              <a:t> в своем арсенале имеют встроенные </a:t>
            </a:r>
            <a:r>
              <a:rPr lang="ru-RU" b="1" i="1" dirty="0"/>
              <a:t>CMS</a:t>
            </a:r>
            <a:r>
              <a:rPr lang="ru-RU" dirty="0"/>
              <a:t> - или попросту двигатели (движки) сайта. Что не маловажно Вы получаете дисковое пространство (место)  под строительство одного сайта или более, а также электронный ящик (от 1 до 1000 шт.), но уже не на бесплатном, полном неожиданностей и спама  сервере, к примеру, </a:t>
            </a:r>
            <a:r>
              <a:rPr lang="ru-RU" dirty="0" err="1"/>
              <a:t>мэил</a:t>
            </a:r>
            <a:r>
              <a:rPr lang="ru-RU" dirty="0"/>
              <a:t> (</a:t>
            </a:r>
            <a:r>
              <a:rPr lang="ru-RU" dirty="0" err="1"/>
              <a:t>mail</a:t>
            </a:r>
            <a:r>
              <a:rPr lang="ru-RU" dirty="0"/>
              <a:t>), а на качественном сервере. </a:t>
            </a:r>
          </a:p>
          <a:p>
            <a:pPr algn="just"/>
            <a:r>
              <a:rPr lang="ru-RU" dirty="0" smtClean="0"/>
              <a:t>     Все </a:t>
            </a:r>
            <a:r>
              <a:rPr lang="ru-RU" dirty="0"/>
              <a:t>технологии, опции, предложения, описания содержатся в тарифных планах, Вам только остается ознакомиться и выбрать подходящий, оплатить его и пользоваться услугами. </a:t>
            </a:r>
          </a:p>
          <a:p>
            <a:pPr algn="just"/>
            <a:r>
              <a:rPr lang="ru-RU" dirty="0" smtClean="0"/>
              <a:t>     После </a:t>
            </a:r>
            <a:r>
              <a:rPr lang="ru-RU" dirty="0"/>
              <a:t>определения вышеуказанных сегментов, можно переходить уже к информации, которая непосредственно связана с </a:t>
            </a:r>
            <a:r>
              <a:rPr lang="ru-RU" dirty="0" err="1"/>
              <a:t>сайтостроительством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264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38"/>
            <a:ext cx="87129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Для </a:t>
            </a:r>
            <a:r>
              <a:rPr lang="ru-RU" dirty="0"/>
              <a:t>простоты понимания, сайты бывают простые и сложные. Простые сайты - это те сайты, которые построены при помощи языка разметки текста </a:t>
            </a:r>
            <a:r>
              <a:rPr lang="ru-RU" dirty="0" err="1"/>
              <a:t>html</a:t>
            </a:r>
            <a:r>
              <a:rPr lang="ru-RU" dirty="0"/>
              <a:t> и каскадных таблиц </a:t>
            </a:r>
            <a:r>
              <a:rPr lang="ru-RU" dirty="0" err="1"/>
              <a:t>css</a:t>
            </a:r>
            <a:r>
              <a:rPr lang="ru-RU" dirty="0"/>
              <a:t>. А к сложным сайтам можно отнести сайты, </a:t>
            </a:r>
            <a:r>
              <a:rPr lang="ru-RU" dirty="0" err="1"/>
              <a:t>построеные</a:t>
            </a:r>
            <a:r>
              <a:rPr lang="ru-RU" dirty="0"/>
              <a:t> при помощи сочетания различных технологий и языков </a:t>
            </a:r>
            <a:r>
              <a:rPr lang="ru-RU" dirty="0" err="1"/>
              <a:t>вебпрограммирования</a:t>
            </a:r>
            <a:r>
              <a:rPr lang="ru-RU" dirty="0"/>
              <a:t> - таких как </a:t>
            </a:r>
            <a:r>
              <a:rPr lang="ru-RU" dirty="0" err="1"/>
              <a:t>php</a:t>
            </a:r>
            <a:r>
              <a:rPr lang="ru-RU" dirty="0"/>
              <a:t>, </a:t>
            </a:r>
            <a:r>
              <a:rPr lang="ru-RU" dirty="0" err="1"/>
              <a:t>perl</a:t>
            </a:r>
            <a:r>
              <a:rPr lang="ru-RU" dirty="0"/>
              <a:t> и других.</a:t>
            </a:r>
          </a:p>
          <a:p>
            <a:r>
              <a:rPr lang="ru-RU" dirty="0" smtClean="0"/>
              <a:t>     Стоит </a:t>
            </a:r>
            <a:r>
              <a:rPr lang="ru-RU" dirty="0"/>
              <a:t>отметить, что для </a:t>
            </a:r>
            <a:r>
              <a:rPr lang="ru-RU" dirty="0" err="1"/>
              <a:t>вебстроителя</a:t>
            </a:r>
            <a:r>
              <a:rPr lang="ru-RU" dirty="0"/>
              <a:t> - базовое знание языка разметки текста </a:t>
            </a:r>
            <a:r>
              <a:rPr lang="ru-RU" dirty="0" err="1"/>
              <a:t>html</a:t>
            </a:r>
            <a:r>
              <a:rPr lang="ru-RU" dirty="0"/>
              <a:t>, </a:t>
            </a:r>
            <a:r>
              <a:rPr lang="ru-RU" dirty="0" err="1"/>
              <a:t>css</a:t>
            </a:r>
            <a:r>
              <a:rPr lang="ru-RU" dirty="0"/>
              <a:t> просто необходимо, даже при условии создания сайта конструктором, найдутся моменты, когда что-то нужно поменять, изменить, подправить.</a:t>
            </a:r>
          </a:p>
          <a:p>
            <a:r>
              <a:rPr lang="ru-RU" dirty="0" smtClean="0"/>
              <a:t>     Думаю</a:t>
            </a:r>
            <a:r>
              <a:rPr lang="ru-RU" dirty="0"/>
              <a:t>, что языков </a:t>
            </a:r>
            <a:r>
              <a:rPr lang="ru-RU" dirty="0" err="1"/>
              <a:t>профвебпрограммирования</a:t>
            </a:r>
            <a:r>
              <a:rPr lang="ru-RU" dirty="0"/>
              <a:t> мы касаться не будем - это </a:t>
            </a:r>
            <a:r>
              <a:rPr lang="ru-RU" dirty="0" smtClean="0"/>
              <a:t>отдельная специальная область </a:t>
            </a:r>
            <a:r>
              <a:rPr lang="ru-RU" dirty="0" err="1"/>
              <a:t>вебстроительства</a:t>
            </a:r>
            <a:r>
              <a:rPr lang="ru-RU" dirty="0"/>
              <a:t>.</a:t>
            </a:r>
          </a:p>
          <a:p>
            <a:r>
              <a:rPr lang="ru-RU" dirty="0" smtClean="0"/>
              <a:t>     Для </a:t>
            </a:r>
            <a:r>
              <a:rPr lang="ru-RU" dirty="0"/>
              <a:t>ознакомления с языком </a:t>
            </a:r>
            <a:r>
              <a:rPr lang="ru-RU" dirty="0" smtClean="0"/>
              <a:t>разметки </a:t>
            </a:r>
            <a:r>
              <a:rPr lang="ru-RU" dirty="0"/>
              <a:t>текста </a:t>
            </a:r>
            <a:r>
              <a:rPr lang="ru-RU" dirty="0" err="1"/>
              <a:t>html</a:t>
            </a:r>
            <a:r>
              <a:rPr lang="ru-RU" dirty="0"/>
              <a:t> и каскадных таблиц </a:t>
            </a:r>
            <a:r>
              <a:rPr lang="ru-RU" dirty="0" err="1"/>
              <a:t>css</a:t>
            </a:r>
            <a:r>
              <a:rPr lang="ru-RU" dirty="0"/>
              <a:t>, могу посоветовать следующий перечень книг. Их можно скачать, купить электронную версию, купить  книжку в магазине. </a:t>
            </a:r>
            <a:endParaRPr lang="ru-RU" dirty="0">
              <a:effectLst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891900"/>
              </p:ext>
            </p:extLst>
          </p:nvPr>
        </p:nvGraphicFramePr>
        <p:xfrm>
          <a:off x="2555776" y="4158956"/>
          <a:ext cx="6077585" cy="25889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38475"/>
                <a:gridCol w="3039110"/>
              </a:tblGrid>
              <a:tr h="8629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Хоган</a:t>
                      </a:r>
                      <a:r>
                        <a:rPr lang="ru-RU" sz="1400" dirty="0">
                          <a:effectLst/>
                        </a:rPr>
                        <a:t> Б. 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«HTML5 и CSS3: </a:t>
                      </a:r>
                      <a:r>
                        <a:rPr lang="ru-RU" sz="1400" dirty="0" err="1">
                          <a:effectLst/>
                        </a:rPr>
                        <a:t>Вебразработка</a:t>
                      </a:r>
                      <a:r>
                        <a:rPr lang="ru-RU" sz="1400" dirty="0">
                          <a:effectLst/>
                        </a:rPr>
                        <a:t> с по стандартам нового поколения»  12</a:t>
                      </a:r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Дэйв Ши  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«Философия CSS-дизайна.»  2005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10787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Полонская Е.Л. 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«Самоучитель. Язык НТМL» 2003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Гончаров Алексей  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«Самоучитель HTML»</a:t>
                      </a:r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Молли </a:t>
                      </a:r>
                      <a:r>
                        <a:rPr lang="ru-RU" sz="1400" dirty="0" err="1">
                          <a:effectLst/>
                        </a:rPr>
                        <a:t>Хольцшлаг</a:t>
                      </a:r>
                      <a:r>
                        <a:rPr lang="ru-RU" sz="1400" dirty="0">
                          <a:effectLst/>
                        </a:rPr>
                        <a:t>  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«Языки HTML и CSS для создания WEB-сайтов.» 2007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6472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Ломов А. Ю.  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«HTML CSS Скрипты Практика создания сайтов.» 2006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Матросов А.В. «HTML 4.0» 2003</a:t>
                      </a:r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Пятно 1 5"/>
          <p:cNvSpPr/>
          <p:nvPr/>
        </p:nvSpPr>
        <p:spPr>
          <a:xfrm>
            <a:off x="189321" y="4382081"/>
            <a:ext cx="2339752" cy="230425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FFFF00"/>
                </a:solidFill>
              </a:rPr>
              <a:t>КНИГИ</a:t>
            </a:r>
            <a:endParaRPr lang="ru-RU" sz="24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80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1"/>
            <a:ext cx="885698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just"/>
            <a:r>
              <a:rPr lang="ru-RU" dirty="0" smtClean="0"/>
              <a:t>     </a:t>
            </a:r>
          </a:p>
          <a:p>
            <a:pPr algn="just"/>
            <a:r>
              <a:rPr lang="ru-RU" dirty="0" smtClean="0"/>
              <a:t>     Подытожить </a:t>
            </a:r>
            <a:r>
              <a:rPr lang="ru-RU" dirty="0"/>
              <a:t>вышесказанное хочу следующим. </a:t>
            </a:r>
          </a:p>
          <a:p>
            <a:pPr algn="just"/>
            <a:r>
              <a:rPr lang="ru-RU" dirty="0" smtClean="0"/>
              <a:t>     Начинать </a:t>
            </a:r>
            <a:r>
              <a:rPr lang="ru-RU" dirty="0"/>
              <a:t>надо с простого, не нужно браться и создавать портал, для первого времени достаточно создать простой сайт, без лишних наворотов. Затем, если будет нужным, можно двигаться дальше и обращать внимание на сложное. </a:t>
            </a:r>
          </a:p>
          <a:p>
            <a:pPr algn="just"/>
            <a:r>
              <a:rPr lang="ru-RU" dirty="0"/>
              <a:t>Думаю, что для сайта, главным будет место, куда можно выложить статьи, поделиться своими наработками, выложить фотографии и т.п. Чтобы поделиться мнением, дать оценку увиденному, вполне достаточно гостевой книги или электронной почты. Когда материала наберется достаточно, то можно открыть форум и уже на этой площадке, обсуждать далее.  </a:t>
            </a:r>
          </a:p>
          <a:p>
            <a:pPr algn="just"/>
            <a:r>
              <a:rPr lang="ru-RU" dirty="0"/>
              <a:t> </a:t>
            </a:r>
          </a:p>
          <a:p>
            <a:pPr algn="just"/>
            <a:r>
              <a:rPr lang="ru-RU" dirty="0" smtClean="0"/>
              <a:t>     Пришла </a:t>
            </a:r>
            <a:r>
              <a:rPr lang="ru-RU" dirty="0"/>
              <a:t>очередь, поговорить о том, как же и какими способами можно создать сайт. </a:t>
            </a:r>
          </a:p>
          <a:p>
            <a:pPr algn="just"/>
            <a:r>
              <a:rPr lang="ru-RU" dirty="0" smtClean="0"/>
              <a:t>    1</a:t>
            </a:r>
            <a:r>
              <a:rPr lang="ru-RU" dirty="0"/>
              <a:t>. </a:t>
            </a:r>
            <a:r>
              <a:rPr lang="ru-RU" dirty="0" err="1"/>
              <a:t>Самописные</a:t>
            </a:r>
            <a:r>
              <a:rPr lang="ru-RU" dirty="0"/>
              <a:t> - самостоятельно в блокноте - используя  код </a:t>
            </a:r>
            <a:r>
              <a:rPr lang="ru-RU" dirty="0" err="1"/>
              <a:t>хтмл</a:t>
            </a:r>
            <a:r>
              <a:rPr lang="ru-RU" dirty="0"/>
              <a:t>, таблицы стилей и пр., а также совмещая эти действия со специальными программами, которые разработаны для </a:t>
            </a:r>
            <a:r>
              <a:rPr lang="ru-RU" dirty="0" err="1"/>
              <a:t>сайтостроения</a:t>
            </a:r>
            <a:r>
              <a:rPr lang="ru-RU" dirty="0"/>
              <a:t>. </a:t>
            </a:r>
          </a:p>
          <a:p>
            <a:pPr algn="just"/>
            <a:r>
              <a:rPr lang="ru-RU" dirty="0" smtClean="0"/>
              <a:t>    2</a:t>
            </a:r>
            <a:r>
              <a:rPr lang="ru-RU" dirty="0"/>
              <a:t>. Профессиональные - заказать сайт у </a:t>
            </a:r>
            <a:r>
              <a:rPr lang="ru-RU" dirty="0" err="1"/>
              <a:t>профвебмастера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 </a:t>
            </a:r>
          </a:p>
          <a:p>
            <a:pPr algn="just"/>
            <a:r>
              <a:rPr lang="ru-RU" dirty="0" smtClean="0"/>
              <a:t>      Первый </a:t>
            </a:r>
            <a:r>
              <a:rPr lang="ru-RU" dirty="0"/>
              <a:t>пункт, то есть самостоятельно выполненные сайты требуют базовой подготовки, если используется  вместе и программа или программы, то умения в них работать. 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3540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173</TotalTime>
  <Words>1473</Words>
  <Application>Microsoft Office PowerPoint</Application>
  <PresentationFormat>Экран (4:3)</PresentationFormat>
  <Paragraphs>119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Калашников</dc:creator>
  <cp:lastModifiedBy>Калашников</cp:lastModifiedBy>
  <cp:revision>17</cp:revision>
  <dcterms:created xsi:type="dcterms:W3CDTF">2012-12-04T06:13:58Z</dcterms:created>
  <dcterms:modified xsi:type="dcterms:W3CDTF">2012-12-04T12:56:13Z</dcterms:modified>
</cp:coreProperties>
</file>