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79" r:id="rId5"/>
    <p:sldId id="261" r:id="rId6"/>
    <p:sldId id="264" r:id="rId7"/>
    <p:sldId id="282" r:id="rId8"/>
    <p:sldId id="266" r:id="rId9"/>
    <p:sldId id="267" r:id="rId10"/>
    <p:sldId id="268" r:id="rId11"/>
    <p:sldId id="269" r:id="rId12"/>
    <p:sldId id="276" r:id="rId13"/>
    <p:sldId id="275" r:id="rId14"/>
    <p:sldId id="277" r:id="rId15"/>
    <p:sldId id="278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159A-7C23-40F3-9AA9-88DF3F515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571F-44D2-4120-A5AA-92179B9FA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E29F-79FD-45DE-9937-9B693496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F69E5-3967-41F7-B62C-9327DC96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B1B2F-939B-4F9D-91FA-9F1D26AAA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2865-BFCD-4C4B-9A76-1465C966E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D7BA-44D0-4D43-A51C-0EE4C44BE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D18E-0319-47D9-B156-2288B3B2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A55A-0FF2-41C8-A7A6-2DE0FBA6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2379-1E5B-4FD6-90DD-A27F7061F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A14D-7CCB-48DE-82EC-EF7492938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AC27-E813-475D-88E6-813155E68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6C1360-3319-4118-B95B-A0004CCB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audio" Target="file:///E:\&#1087;&#1088;&#1077;&#1079;&#1077;&#1085;&#1090;&#1072;&#1094;&#1080;&#1103;%20&#1053;&#1080;&#1090;&#1082;&#1086;&#1075;&#1088;&#1072;&#1092;&#1080;&#1103;\&#1063;&#1072;&#1081;&#1082;&#1086;&#1074;&#1089;&#1082;&#1080;&#1081;%20-%20&#1055;&#1086;&#1076;&#1089;&#1085;&#1077;&#1078;&#1085;&#1080;&#1082;.%20&#1040;&#1087;&#1088;&#1077;&#1083;&#1100;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3"/>
          <p:cNvSpPr>
            <a:spLocks noGrp="1" noChangeArrowheads="1"/>
          </p:cNvSpPr>
          <p:nvPr>
            <p:ph type="title"/>
          </p:nvPr>
        </p:nvSpPr>
        <p:spPr>
          <a:xfrm>
            <a:off x="1042988" y="4221163"/>
            <a:ext cx="7705725" cy="230346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200" smtClean="0">
                <a:latin typeface="Century Schoolbook" pitchFamily="18" charset="0"/>
              </a:rPr>
              <a:t>Техника</a:t>
            </a:r>
            <a:r>
              <a:rPr lang="ru-RU" smtClean="0">
                <a:latin typeface="Century Schoolbook" pitchFamily="18" charset="0"/>
              </a:rPr>
              <a:t/>
            </a:r>
            <a:br>
              <a:rPr lang="ru-RU" smtClean="0">
                <a:latin typeface="Century Schoolbook" pitchFamily="18" charset="0"/>
              </a:rPr>
            </a:br>
            <a:r>
              <a:rPr lang="ru-RU" b="1" smtClean="0">
                <a:solidFill>
                  <a:srgbClr val="0070C0"/>
                </a:solidFill>
                <a:latin typeface="Century Schoolbook" pitchFamily="18" charset="0"/>
              </a:rPr>
              <a:t>НИТКОГРАФИЯ</a:t>
            </a:r>
            <a:br>
              <a:rPr lang="ru-RU" b="1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Century Schoolbook" pitchFamily="18" charset="0"/>
              </a:rPr>
              <a:t>ГБОУ СОШ №86</a:t>
            </a:r>
            <a:r>
              <a:rPr lang="ru-RU" b="1" smtClean="0">
                <a:solidFill>
                  <a:srgbClr val="0070C0"/>
                </a:solidFill>
                <a:latin typeface="Century Schoolbook" pitchFamily="18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Century Schoolbook" pitchFamily="18" charset="0"/>
              </a:rPr>
              <a:t>Воспитатели: Смирнова Н.Н. ,</a:t>
            </a:r>
            <a:r>
              <a:rPr lang="ru-RU" sz="2800" b="1" smtClean="0">
                <a:solidFill>
                  <a:srgbClr val="0070C0"/>
                </a:solidFill>
              </a:rPr>
              <a:t/>
            </a:r>
            <a:br>
              <a:rPr lang="ru-RU" sz="2800" b="1" smtClean="0">
                <a:solidFill>
                  <a:srgbClr val="0070C0"/>
                </a:solidFill>
              </a:rPr>
            </a:br>
            <a:r>
              <a:rPr lang="ru-RU" sz="2800" b="1" smtClean="0">
                <a:solidFill>
                  <a:srgbClr val="0070C0"/>
                </a:solidFill>
              </a:rPr>
              <a:t>                     </a:t>
            </a:r>
            <a:r>
              <a:rPr lang="ru-RU" sz="2800" b="1" smtClean="0">
                <a:solidFill>
                  <a:srgbClr val="0070C0"/>
                </a:solidFill>
                <a:latin typeface="Century Schoolbook" pitchFamily="18" charset="0"/>
              </a:rPr>
              <a:t>Соцкая В.Н.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>
            <p:ph idx="1"/>
          </p:nvPr>
        </p:nvGraphicFramePr>
        <p:xfrm>
          <a:off x="7839075" y="2997200"/>
          <a:ext cx="1304925" cy="1304925"/>
        </p:xfrm>
        <a:graphic>
          <a:graphicData uri="http://schemas.openxmlformats.org/presentationml/2006/ole">
            <p:oleObj spid="_x0000_s1026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7164388" y="3068638"/>
          <a:ext cx="800100" cy="800100"/>
        </p:xfrm>
        <a:graphic>
          <a:graphicData uri="http://schemas.openxmlformats.org/presentationml/2006/ole">
            <p:oleObj spid="_x0000_s1027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6300788" y="3068638"/>
          <a:ext cx="655637" cy="655637"/>
        </p:xfrm>
        <a:graphic>
          <a:graphicData uri="http://schemas.openxmlformats.org/presentationml/2006/ole">
            <p:oleObj spid="_x0000_s1028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1029" name="Object 18"/>
          <p:cNvGraphicFramePr>
            <a:graphicFrameLocks noChangeAspect="1"/>
          </p:cNvGraphicFramePr>
          <p:nvPr/>
        </p:nvGraphicFramePr>
        <p:xfrm>
          <a:off x="5651500" y="3141663"/>
          <a:ext cx="439738" cy="439737"/>
        </p:xfrm>
        <a:graphic>
          <a:graphicData uri="http://schemas.openxmlformats.org/presentationml/2006/ole">
            <p:oleObj spid="_x0000_s1029" name="Document" r:id="rId8" imgW="1304942" imgH="1305176" progId="XaraX.Document">
              <p:embed/>
            </p:oleObj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5148263" y="3213100"/>
          <a:ext cx="296862" cy="296863"/>
        </p:xfrm>
        <a:graphic>
          <a:graphicData uri="http://schemas.openxmlformats.org/presentationml/2006/ole">
            <p:oleObj spid="_x0000_s1030" name="Document" r:id="rId9" imgW="1304942" imgH="1305176" progId="XaraX.Document">
              <p:embed/>
            </p:oleObj>
          </a:graphicData>
        </a:graphic>
      </p:graphicFrame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4643438" y="3357563"/>
          <a:ext cx="225425" cy="225425"/>
        </p:xfrm>
        <a:graphic>
          <a:graphicData uri="http://schemas.openxmlformats.org/presentationml/2006/ole">
            <p:oleObj spid="_x0000_s1031" name="Document" r:id="rId10" imgW="1304942" imgH="1305176" progId="XaraX.Document">
              <p:embed/>
            </p:oleObj>
          </a:graphicData>
        </a:graphic>
      </p:graphicFrame>
      <p:graphicFrame>
        <p:nvGraphicFramePr>
          <p:cNvPr id="1032" name="Object 23"/>
          <p:cNvGraphicFramePr>
            <a:graphicFrameLocks noChangeAspect="1"/>
          </p:cNvGraphicFramePr>
          <p:nvPr/>
        </p:nvGraphicFramePr>
        <p:xfrm>
          <a:off x="4211638" y="3429000"/>
          <a:ext cx="225425" cy="225425"/>
        </p:xfrm>
        <a:graphic>
          <a:graphicData uri="http://schemas.openxmlformats.org/presentationml/2006/ole">
            <p:oleObj spid="_x0000_s1032" name="Document" r:id="rId11" imgW="1304942" imgH="1305176" progId="XaraX.Document">
              <p:embed/>
            </p:oleObj>
          </a:graphicData>
        </a:graphic>
      </p:graphicFrame>
      <p:graphicFrame>
        <p:nvGraphicFramePr>
          <p:cNvPr id="1033" name="Object 24"/>
          <p:cNvGraphicFramePr>
            <a:graphicFrameLocks noChangeAspect="1"/>
          </p:cNvGraphicFramePr>
          <p:nvPr/>
        </p:nvGraphicFramePr>
        <p:xfrm>
          <a:off x="3708400" y="3573463"/>
          <a:ext cx="225425" cy="225425"/>
        </p:xfrm>
        <a:graphic>
          <a:graphicData uri="http://schemas.openxmlformats.org/presentationml/2006/ole">
            <p:oleObj spid="_x0000_s1033" name="Document" r:id="rId12" imgW="1304942" imgH="1305176" progId="XaraX.Document">
              <p:embed/>
            </p:oleObj>
          </a:graphicData>
        </a:graphic>
      </p:graphicFrame>
      <p:graphicFrame>
        <p:nvGraphicFramePr>
          <p:cNvPr id="1034" name="Object 25"/>
          <p:cNvGraphicFramePr>
            <a:graphicFrameLocks noChangeAspect="1"/>
          </p:cNvGraphicFramePr>
          <p:nvPr/>
        </p:nvGraphicFramePr>
        <p:xfrm>
          <a:off x="3276600" y="3716338"/>
          <a:ext cx="225425" cy="225425"/>
        </p:xfrm>
        <a:graphic>
          <a:graphicData uri="http://schemas.openxmlformats.org/presentationml/2006/ole">
            <p:oleObj spid="_x0000_s1034" name="Document" r:id="rId13" imgW="1304942" imgH="1305176" progId="XaraX.Document">
              <p:embed/>
            </p:oleObj>
          </a:graphicData>
        </a:graphic>
      </p:graphicFrame>
      <p:pic>
        <p:nvPicPr>
          <p:cNvPr id="13" name="Рисунок 12" descr="10308_Gotovcev_Aleksandr_Oseny_Oseny_nitkografiya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20732278">
            <a:off x="370830" y="760867"/>
            <a:ext cx="5040560" cy="3609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Чайковский - Подснежник. Апрел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50825" y="6165850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908050"/>
            <a:ext cx="4679950" cy="7302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endParaRPr lang="ru-RU" smtClean="0">
              <a:latin typeface="Century Schoolbook" pitchFamily="18" charset="0"/>
            </a:endParaRPr>
          </a:p>
        </p:txBody>
      </p:sp>
      <p:sp>
        <p:nvSpPr>
          <p:cNvPr id="82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353425" cy="4537075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819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819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819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8197" name="Document" r:id="rId7" imgW="1304942" imgH="1305176" progId="XaraX.Document">
              <p:embed/>
            </p:oleObj>
          </a:graphicData>
        </a:graphic>
      </p:graphicFrame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327089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-432556" y="1664804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327089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5400000">
            <a:off x="4029142" y="1667602"/>
            <a:ext cx="5400600" cy="402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>
          <a:xfrm>
            <a:off x="2159000" y="0"/>
            <a:ext cx="6985000" cy="64770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entury Schoolbook" pitchFamily="18" charset="0"/>
              </a:rPr>
              <a:t>«Наседка с цыплятами»</a:t>
            </a:r>
          </a:p>
        </p:txBody>
      </p:sp>
      <p:sp>
        <p:nvSpPr>
          <p:cNvPr id="92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9218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9219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9220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9221" name="Document" r:id="rId7" imgW="1304942" imgH="1305176" progId="XaraX.Document">
              <p:embed/>
            </p:oleObj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327089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6138873">
            <a:off x="-414014" y="1487180"/>
            <a:ext cx="5965298" cy="44729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7" name="Рисунок 10" descr="P328090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27538" y="692150"/>
            <a:ext cx="4473575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3382962" cy="57610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smtClean="0">
                <a:solidFill>
                  <a:srgbClr val="FF0000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Комбинирование </a:t>
            </a:r>
            <a:br>
              <a:rPr lang="ru-RU" sz="2800" b="1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 2 способов выкладывания нитей:</a:t>
            </a:r>
            <a:br>
              <a:rPr lang="ru-RU" sz="2800" b="1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целой пряжи  в разных направлениях</a:t>
            </a:r>
            <a:br>
              <a:rPr lang="ru-RU" sz="2800" b="1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и мелконарезанной </a:t>
            </a:r>
            <a:br>
              <a:rPr lang="ru-RU" sz="2800" b="1" smtClean="0">
                <a:solidFill>
                  <a:srgbClr val="FF0000"/>
                </a:solidFill>
                <a:cs typeface="Arial" charset="0"/>
              </a:rPr>
            </a:br>
            <a:r>
              <a:rPr lang="ru-RU" sz="2800" b="1" smtClean="0">
                <a:solidFill>
                  <a:srgbClr val="FF0000"/>
                </a:solidFill>
                <a:cs typeface="Arial" charset="0"/>
              </a:rPr>
              <a:t>для фона</a:t>
            </a:r>
          </a:p>
        </p:txBody>
      </p:sp>
      <p:sp>
        <p:nvSpPr>
          <p:cNvPr id="102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2133600"/>
            <a:ext cx="4897437" cy="36004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024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024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024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0245" name="Document" r:id="rId7" imgW="1304942" imgH="1305176" progId="XaraX.Document">
              <p:embed/>
            </p:oleObj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402091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5400000">
            <a:off x="3481294" y="1351354"/>
            <a:ext cx="5790305" cy="447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6985000" cy="719137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cs typeface="Arial" charset="0"/>
              </a:rPr>
              <a:t>Комбинированный способ</a:t>
            </a:r>
          </a:p>
        </p:txBody>
      </p:sp>
      <p:sp>
        <p:nvSpPr>
          <p:cNvPr id="112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126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126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126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1269" name="Document" r:id="rId7" imgW="1304942" imgH="1305176" progId="XaraX.Document">
              <p:embed/>
            </p:oleObj>
          </a:graphicData>
        </a:graphic>
      </p:graphicFrame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104086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3528" y="1052736"/>
            <a:ext cx="8496944" cy="5499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1484313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Коллективные работы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«Цветы для мамы»</a:t>
            </a:r>
          </a:p>
        </p:txBody>
      </p:sp>
      <p:sp>
        <p:nvSpPr>
          <p:cNvPr id="122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8313" y="765175"/>
          <a:ext cx="873125" cy="873125"/>
        </p:xfrm>
        <a:graphic>
          <a:graphicData uri="http://schemas.openxmlformats.org/presentationml/2006/ole">
            <p:oleObj spid="_x0000_s1229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331913" y="692150"/>
          <a:ext cx="584200" cy="584200"/>
        </p:xfrm>
        <a:graphic>
          <a:graphicData uri="http://schemas.openxmlformats.org/presentationml/2006/ole">
            <p:oleObj spid="_x0000_s1229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908175" y="692150"/>
          <a:ext cx="368300" cy="368300"/>
        </p:xfrm>
        <a:graphic>
          <a:graphicData uri="http://schemas.openxmlformats.org/presentationml/2006/ole">
            <p:oleObj spid="_x0000_s1229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411413" y="620713"/>
          <a:ext cx="223837" cy="223837"/>
        </p:xfrm>
        <a:graphic>
          <a:graphicData uri="http://schemas.openxmlformats.org/presentationml/2006/ole">
            <p:oleObj spid="_x0000_s12293" name="Document" r:id="rId7" imgW="1304942" imgH="1305176" progId="XaraX.Document">
              <p:embed/>
            </p:oleObj>
          </a:graphicData>
        </a:graphic>
      </p:graphicFrame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1040875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16200000">
            <a:off x="4233177" y="2471679"/>
            <a:ext cx="4680520" cy="3426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P104087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39552" y="1844824"/>
            <a:ext cx="3325633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96300" cy="64770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Детские работы «Львёнок»</a:t>
            </a:r>
          </a:p>
        </p:txBody>
      </p:sp>
      <p:sp>
        <p:nvSpPr>
          <p:cNvPr id="133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331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331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331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3317" name="Document" r:id="rId7" imgW="1304942" imgH="1305176" progId="XaraX.Document">
              <p:embed/>
            </p:oleObj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402091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rot="16200000">
            <a:off x="-288235" y="1880523"/>
            <a:ext cx="5327982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P4020914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5400000">
            <a:off x="4139848" y="1844928"/>
            <a:ext cx="5328592" cy="4032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76375" y="-1627188"/>
            <a:ext cx="69119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ru-RU" sz="2800" b="1">
              <a:solidFill>
                <a:srgbClr val="0070C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800" b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Занятие с податливой, мягкой, </a:t>
            </a:r>
          </a:p>
          <a:p>
            <a:pPr algn="ctr" eaLnBrk="0" hangingPunct="0"/>
            <a:r>
              <a:rPr lang="ru-RU" sz="2800" b="1">
                <a:solidFill>
                  <a:srgbClr val="0070C0"/>
                </a:solidFill>
                <a:latin typeface="Arial" charset="0"/>
                <a:ea typeface="Times New Roman" pitchFamily="18" charset="0"/>
                <a:cs typeface="Arial" charset="0"/>
              </a:rPr>
              <a:t>       пушистой нитью успокаивает детей, развивает речь, а также вызывает  интерес к декоративно-прикладному искусству.</a:t>
            </a:r>
            <a:endParaRPr lang="ru-RU" sz="2800" b="1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70" y="4221088"/>
            <a:ext cx="919354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" name="Рисунок 6" descr="i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229200"/>
            <a:ext cx="2286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32708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-360041" y="548680"/>
            <a:ext cx="2880322" cy="2160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allAtOnce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3898900" cy="85725"/>
          </a:xfrm>
        </p:spPr>
        <p:txBody>
          <a:bodyPr/>
          <a:lstStyle/>
          <a:p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420938"/>
            <a:ext cx="8137525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0070C0"/>
                </a:solidFill>
                <a:latin typeface="+mn-lt"/>
              </a:rPr>
              <a:t>Ниткография</a:t>
            </a:r>
            <a:r>
              <a:rPr lang="ru-RU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— 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выкладывание 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с помощью 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шнурка или толстой 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нити контурных 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изображений различных 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предметов, то есть «рисование»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</a:rPr>
              <a:t> с помощью нити. 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4" descr="8423217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260648"/>
            <a:ext cx="2134317" cy="3113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6" name="Рисунок 7" descr="anim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628775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0a2c30608daf1f02672c18257a345d2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2292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848600" cy="158432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Метод ниткографии позволяет решать сразу несколько дидактических задач: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16113"/>
            <a:ext cx="7273925" cy="38893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>
              <a:latin typeface="Century Schoolbook" pitchFamily="18" charset="0"/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smtClean="0">
                <a:solidFill>
                  <a:srgbClr val="0070C0"/>
                </a:solidFill>
              </a:rPr>
              <a:t>совершенствовать зрительное восприятие детей;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smtClean="0">
                <a:solidFill>
                  <a:srgbClr val="0070C0"/>
                </a:solidFill>
              </a:rPr>
              <a:t>развивать зрительно-моторную координацию;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smtClean="0">
                <a:solidFill>
                  <a:srgbClr val="0070C0"/>
                </a:solidFill>
              </a:rPr>
              <a:t>формировать плавность, ритмичность и точность движений;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800" smtClean="0">
                <a:solidFill>
                  <a:srgbClr val="0070C0"/>
                </a:solidFill>
              </a:rPr>
              <a:t>подготавливать руку ребенка к письму.</a:t>
            </a:r>
          </a:p>
          <a:p>
            <a:pPr eaLnBrk="1" hangingPunct="1">
              <a:buFontTx/>
              <a:buBlip>
                <a:blip r:embed="rId4"/>
              </a:buBlip>
            </a:pPr>
            <a:endParaRPr lang="ru-RU" sz="2800" smtClean="0"/>
          </a:p>
          <a:p>
            <a:pPr eaLnBrk="1" hangingPunct="1">
              <a:buFontTx/>
              <a:buBlip>
                <a:blip r:embed="rId4"/>
              </a:buBlip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050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051" name="Document" r:id="rId6" imgW="1304942" imgH="1305176" progId="XaraX.Document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15252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Значение ниткографии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для развития детей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8569325" cy="439261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ru-RU" b="1" smtClean="0">
                <a:solidFill>
                  <a:srgbClr val="0070C0"/>
                </a:solidFill>
              </a:rPr>
              <a:t>   </a:t>
            </a:r>
            <a:r>
              <a:rPr lang="ru-RU" smtClean="0">
                <a:solidFill>
                  <a:srgbClr val="0070C0"/>
                </a:solidFill>
              </a:rPr>
              <a:t>Физиологи  доказали, что «есть все основания рассматривать кисть руки как орган речи — такой же, как артикуляционный аппарат». Иначе говоря, чем более ловки и умелые пальчики малыша, тем успешнее будет формироваться его речь и письменные навыки. </a:t>
            </a:r>
            <a:endParaRPr lang="ru-RU" smtClean="0">
              <a:solidFill>
                <a:srgbClr val="0070C0"/>
              </a:solidFill>
              <a:latin typeface="Century Schoolbook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07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07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07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077" name="Document" r:id="rId7" imgW="1304942" imgH="1305176" progId="XaraX.Document">
              <p:embed/>
            </p:oleObj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913563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Подготовка материала: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5329238" cy="4176713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ru-RU" sz="2400" smtClean="0">
                <a:solidFill>
                  <a:srgbClr val="0070C0"/>
                </a:solidFill>
              </a:rPr>
              <a:t>Хлопчатобумажная или шерстяная нить (не синтетика) длиной до  30мм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400" smtClean="0">
                <a:solidFill>
                  <a:srgbClr val="0070C0"/>
                </a:solidFill>
              </a:rPr>
              <a:t>Основа – шероховатая поверхность (бархатная бумага, натянутая фланелевая ткань, ковролин)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sz="2400" smtClean="0">
                <a:solidFill>
                  <a:srgbClr val="0070C0"/>
                </a:solidFill>
              </a:rPr>
              <a:t>Ножницы,  клей, зубочистка</a:t>
            </a:r>
          </a:p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098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099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100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101" name="Document" r:id="rId8" imgW="1304942" imgH="1305176" progId="XaraX.Document">
              <p:embed/>
            </p:oleObj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1348980443_foto-1_640x48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076056" y="1412776"/>
            <a:ext cx="3696072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85225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1 способ изготовления картины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 в технике ниткографии  </a:t>
            </a:r>
          </a:p>
        </p:txBody>
      </p:sp>
      <p:sp>
        <p:nvSpPr>
          <p:cNvPr id="51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820150" cy="504031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  <a:cs typeface="Arial" charset="0"/>
              </a:rPr>
              <a:t> Нарисовать изображение  или использовать готовый рисунок, приклеенный  к основе;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  <a:cs typeface="Arial" charset="0"/>
              </a:rPr>
              <a:t>Нанести клей по контуру изображения ,используя зубочистку;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  <a:cs typeface="Arial" charset="0"/>
              </a:rPr>
              <a:t>Прижать нитку, постепенно прикладывая к рисунку по контуру;</a:t>
            </a: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995738" y="3789363"/>
          <a:ext cx="873125" cy="873125"/>
        </p:xfrm>
        <a:graphic>
          <a:graphicData uri="http://schemas.openxmlformats.org/presentationml/2006/ole">
            <p:oleObj spid="_x0000_s512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859338" y="3357563"/>
          <a:ext cx="584200" cy="584200"/>
        </p:xfrm>
        <a:graphic>
          <a:graphicData uri="http://schemas.openxmlformats.org/presentationml/2006/ole">
            <p:oleObj spid="_x0000_s512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795963" y="3213100"/>
          <a:ext cx="368300" cy="368300"/>
        </p:xfrm>
        <a:graphic>
          <a:graphicData uri="http://schemas.openxmlformats.org/presentationml/2006/ole">
            <p:oleObj spid="_x0000_s512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588125" y="3284538"/>
          <a:ext cx="223838" cy="223837"/>
        </p:xfrm>
        <a:graphic>
          <a:graphicData uri="http://schemas.openxmlformats.org/presentationml/2006/ole">
            <p:oleObj spid="_x0000_s5125" name="Document" r:id="rId7" imgW="1304942" imgH="1305176" progId="XaraX.Document">
              <p:embed/>
            </p:oleObj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0_25990_4e87e34_XL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7544" y="3717032"/>
            <a:ext cx="3600400" cy="27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68898487_1294413394_0_25992_62ec0657_XL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44008" y="3645024"/>
            <a:ext cx="3672408" cy="2754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Содержимое 6" descr="0_613d4_dd0bf759_XL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8200" y="2141538"/>
            <a:ext cx="4038600" cy="3443287"/>
          </a:xfrm>
        </p:spPr>
      </p:pic>
      <p:pic>
        <p:nvPicPr>
          <p:cNvPr id="16389" name="Picture 5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052513"/>
            <a:ext cx="56515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Arial" charset="0"/>
              </a:rPr>
              <a:t>Приступить к заполнению внутреннего пространства:</a:t>
            </a:r>
          </a:p>
          <a:p>
            <a:pPr lvl="1"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Arial" charset="0"/>
              </a:rPr>
              <a:t>нитки можно закрутить по спирали или уложить в ряд в любом направлении , главное, чтобы были уложены как можно плотнее к друг другу;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Arial" charset="0"/>
              </a:rPr>
              <a:t>Высушить картину;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Arial" charset="0"/>
              </a:rPr>
              <a:t> Прогладить ее утюгом через мокрую ткань.</a:t>
            </a:r>
          </a:p>
        </p:txBody>
      </p:sp>
      <p:pic>
        <p:nvPicPr>
          <p:cNvPr id="9" name="Рисунок 8" descr="0_613d4_dd0bf759_X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404665"/>
            <a:ext cx="331236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0_a9a10_921500a1_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3573016"/>
            <a:ext cx="3462155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476250"/>
            <a:ext cx="6048375" cy="64928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entury Schoolbook" pitchFamily="18" charset="0"/>
              </a:rPr>
              <a:t>«Парусник»</a:t>
            </a:r>
          </a:p>
        </p:txBody>
      </p:sp>
      <p:sp>
        <p:nvSpPr>
          <p:cNvPr id="61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8893175" cy="5445125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0" y="4365625"/>
          <a:ext cx="873125" cy="873125"/>
        </p:xfrm>
        <a:graphic>
          <a:graphicData uri="http://schemas.openxmlformats.org/presentationml/2006/ole">
            <p:oleObj spid="_x0000_s614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650" y="3429000"/>
          <a:ext cx="584200" cy="584200"/>
        </p:xfrm>
        <a:graphic>
          <a:graphicData uri="http://schemas.openxmlformats.org/presentationml/2006/ole">
            <p:oleObj spid="_x0000_s614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132138" y="1268413"/>
          <a:ext cx="368300" cy="368300"/>
        </p:xfrm>
        <a:graphic>
          <a:graphicData uri="http://schemas.openxmlformats.org/presentationml/2006/ole">
            <p:oleObj spid="_x0000_s614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211638" y="1196975"/>
          <a:ext cx="223837" cy="223838"/>
        </p:xfrm>
        <a:graphic>
          <a:graphicData uri="http://schemas.openxmlformats.org/presentationml/2006/ole">
            <p:oleObj spid="_x0000_s6149" name="Document" r:id="rId7" imgW="1304942" imgH="1305176" progId="XaraX.Document">
              <p:embed/>
            </p:oleObj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6154" name="Рисунок 10" descr="P104087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813" y="1484313"/>
            <a:ext cx="6624637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632700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2 способ</a:t>
            </a:r>
          </a:p>
        </p:txBody>
      </p:sp>
      <p:sp>
        <p:nvSpPr>
          <p:cNvPr id="71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2350" cy="53292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400" smtClean="0">
              <a:latin typeface="Century Schoolbook" pitchFamily="18" charset="0"/>
            </a:endParaRPr>
          </a:p>
          <a:p>
            <a:pPr lvl="1" eaLnBrk="1" hangingPunct="1">
              <a:buFontTx/>
              <a:buNone/>
            </a:pPr>
            <a:endParaRPr lang="ru-RU" sz="240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</a:rPr>
              <a:t>Подготовить фон с выбранным рисунком;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</a:rPr>
              <a:t>Мелко нарезать нити в несколько сложений нужного цвета;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</a:rPr>
              <a:t> Заполнить  мелко нарезанными нитями</a:t>
            </a:r>
          </a:p>
          <a:p>
            <a:pPr lvl="1"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каждую деталь рисунка, предварительно </a:t>
            </a:r>
          </a:p>
          <a:p>
            <a:pPr lvl="1"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промазав клеем;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2400" smtClean="0">
                <a:solidFill>
                  <a:srgbClr val="0070C0"/>
                </a:solidFill>
              </a:rPr>
              <a:t>Прижать на сколько секунд</a:t>
            </a:r>
          </a:p>
          <a:p>
            <a:pPr lvl="1"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чистой бумагой для </a:t>
            </a:r>
          </a:p>
          <a:p>
            <a:pPr lvl="1" eaLnBrk="1" hangingPunct="1">
              <a:buFontTx/>
              <a:buNone/>
            </a:pPr>
            <a:r>
              <a:rPr lang="ru-RU" sz="2400" smtClean="0">
                <a:solidFill>
                  <a:srgbClr val="0070C0"/>
                </a:solidFill>
              </a:rPr>
              <a:t>прочного приклеивания.</a:t>
            </a:r>
          </a:p>
          <a:p>
            <a:pPr lvl="1" eaLnBrk="1" hangingPunct="1">
              <a:buFontTx/>
              <a:buNone/>
            </a:pPr>
            <a:endParaRPr lang="ru-RU" smtClean="0">
              <a:latin typeface="Century Schoolbook" pitchFamily="18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17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17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172" name="Document" r:id="rId6" imgW="1304942" imgH="1305176" progId="XaraX.Document">
              <p:embed/>
            </p:oleObj>
          </a:graphicData>
        </a:graphic>
      </p:graphicFrame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5651500" y="5516563"/>
            <a:ext cx="33845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10" name="Рисунок 9" descr="P104087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364088" y="4653136"/>
            <a:ext cx="3203848" cy="1667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8" name="Содержимое 10"/>
          <p:cNvSpPr>
            <a:spLocks noGrp="1"/>
          </p:cNvSpPr>
          <p:nvPr>
            <p:ph sz="half" idx="2"/>
          </p:nvPr>
        </p:nvSpPr>
        <p:spPr>
          <a:xfrm>
            <a:off x="8243888" y="1600200"/>
            <a:ext cx="442912" cy="460375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297</Words>
  <Application>Microsoft Office PowerPoint</Application>
  <PresentationFormat>Экран (4:3)</PresentationFormat>
  <Paragraphs>58</Paragraphs>
  <Slides>16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Century Schoolbook</vt:lpstr>
      <vt:lpstr>Arial</vt:lpstr>
      <vt:lpstr>Calibri</vt:lpstr>
      <vt:lpstr>Wingdings</vt:lpstr>
      <vt:lpstr>Times New Roman</vt:lpstr>
      <vt:lpstr>Оформление по умолчанию</vt:lpstr>
      <vt:lpstr>XaraX Document</vt:lpstr>
      <vt:lpstr>Техника НИТКОГРАФИЯ ГБОУ СОШ №86 Воспитатели: Смирнова Н.Н. ,                      Соцкая В.Н.</vt:lpstr>
      <vt:lpstr>Слайд 2</vt:lpstr>
      <vt:lpstr>Метод ниткографии позволяет решать сразу несколько дидактических задач:</vt:lpstr>
      <vt:lpstr>Значение ниткографии для развития детей</vt:lpstr>
      <vt:lpstr>Подготовка материала:</vt:lpstr>
      <vt:lpstr>1 способ изготовления картины  в технике ниткографии  </vt:lpstr>
      <vt:lpstr>Слайд 7</vt:lpstr>
      <vt:lpstr>«Парусник»</vt:lpstr>
      <vt:lpstr>2 способ</vt:lpstr>
      <vt:lpstr>Слайд 10</vt:lpstr>
      <vt:lpstr>«Наседка с цыплятами»</vt:lpstr>
      <vt:lpstr>  Комбинирование   2 способов выкладывания нитей: целой пряжи  в разных направлениях и мелконарезанной  для фона</vt:lpstr>
      <vt:lpstr>Комбинированный способ</vt:lpstr>
      <vt:lpstr>Коллективные работы «Цветы для мамы»</vt:lpstr>
      <vt:lpstr>Детские работы «Львёнок»</vt:lpstr>
      <vt:lpstr>Слайд 16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1</cp:lastModifiedBy>
  <cp:revision>51</cp:revision>
  <dcterms:created xsi:type="dcterms:W3CDTF">2011-07-05T13:38:56Z</dcterms:created>
  <dcterms:modified xsi:type="dcterms:W3CDTF">2013-06-26T18:58:27Z</dcterms:modified>
</cp:coreProperties>
</file>