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0"/>
  </p:notesMasterIdLst>
  <p:sldIdLst>
    <p:sldId id="307" r:id="rId2"/>
    <p:sldId id="257" r:id="rId3"/>
    <p:sldId id="258" r:id="rId4"/>
    <p:sldId id="260" r:id="rId5"/>
    <p:sldId id="263" r:id="rId6"/>
    <p:sldId id="264" r:id="rId7"/>
    <p:sldId id="281" r:id="rId8"/>
    <p:sldId id="309" r:id="rId9"/>
    <p:sldId id="282" r:id="rId10"/>
    <p:sldId id="308" r:id="rId11"/>
    <p:sldId id="283" r:id="rId12"/>
    <p:sldId id="310" r:id="rId13"/>
    <p:sldId id="284" r:id="rId14"/>
    <p:sldId id="311" r:id="rId15"/>
    <p:sldId id="286" r:id="rId16"/>
    <p:sldId id="312" r:id="rId17"/>
    <p:sldId id="288" r:id="rId18"/>
    <p:sldId id="313" r:id="rId19"/>
    <p:sldId id="289" r:id="rId20"/>
    <p:sldId id="314" r:id="rId21"/>
    <p:sldId id="292" r:id="rId22"/>
    <p:sldId id="293" r:id="rId23"/>
    <p:sldId id="316" r:id="rId24"/>
    <p:sldId id="294" r:id="rId25"/>
    <p:sldId id="315" r:id="rId26"/>
    <p:sldId id="295" r:id="rId27"/>
    <p:sldId id="305" r:id="rId28"/>
    <p:sldId id="306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BD8F32C-CC7C-4B60-882C-2E13508127A9}" type="datetimeFigureOut">
              <a:rPr lang="ru-RU"/>
              <a:pPr>
                <a:defRPr/>
              </a:pPr>
              <a:t>30.07.2013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90C00D2-4611-4F00-AA4D-D3F84E9D77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22B650-E04D-448F-88B3-BB5235CBFAD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949530-F4F8-4411-9981-4346D32A103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041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C3CCA6B0-0A7C-472E-B3E2-2168CC6FB59F}" type="slidenum">
              <a:rPr lang="ru-RU" sz="1200">
                <a:latin typeface="+mn-lt"/>
              </a:rPr>
              <a:pPr algn="r">
                <a:defRPr/>
              </a:pPr>
              <a:t>12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C01EEC-B972-4DE4-8BB2-868AEEF836D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246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B6BEE961-2582-4AFD-8CEF-8D999A238793}" type="slidenum">
              <a:rPr lang="ru-RU" sz="1200">
                <a:latin typeface="+mn-lt"/>
              </a:rPr>
              <a:pPr algn="r">
                <a:defRPr/>
              </a:pPr>
              <a:t>14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F57072-3088-4461-9850-BE4A57FB0E0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6323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45F09D4-4AAA-4A54-833D-853D1B2304A8}" type="slidenum">
              <a:rPr lang="ru-RU" sz="1200">
                <a:latin typeface="+mn-lt"/>
              </a:rPr>
              <a:pPr algn="r">
                <a:defRPr/>
              </a:pPr>
              <a:t>16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D10572-2276-464A-975F-D3B51D128B6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4275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9D22479-674A-425D-9D9F-7BAD4066933E}" type="slidenum">
              <a:rPr lang="ru-RU" sz="1200">
                <a:latin typeface="+mn-lt"/>
              </a:rPr>
              <a:pPr algn="r">
                <a:defRPr/>
              </a:pPr>
              <a:t>18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993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7501AC-3613-468C-AE82-58FC95FA782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8371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088CB97-ED0B-4297-9B5E-0DA9458E8421}" type="slidenum">
              <a:rPr lang="ru-RU" sz="1200">
                <a:latin typeface="+mn-lt"/>
              </a:rPr>
              <a:pPr algn="r">
                <a:defRPr/>
              </a:pPr>
              <a:t>20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B33715-AA6F-476D-9D71-92B05703C17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34C2FB-F30C-4FB1-ACDF-7EC7475C760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403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A5C89B-7038-4F07-A5BD-075B8C39572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6563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0DB7EF8-EDFF-495F-B89A-5C5F68A29166}" type="slidenum">
              <a:rPr lang="ru-RU" sz="1200">
                <a:latin typeface="+mn-lt"/>
              </a:rPr>
              <a:pPr algn="r">
                <a:defRPr/>
              </a:pPr>
              <a:t>23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608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A69137-EE9E-407F-9F8A-3AB7ACAD2C0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4515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A0E768CA-F15F-4DD9-8B54-032C57F3E832}" type="slidenum">
              <a:rPr lang="ru-RU" sz="1200">
                <a:latin typeface="+mn-lt"/>
              </a:rPr>
              <a:pPr algn="r">
                <a:defRPr/>
              </a:pPr>
              <a:t>25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813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72D56B-AA4B-4D6C-BFEF-EF306431570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861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C368C9-4AFA-4458-A4CB-90D91B75F41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06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86C8FC-974E-4A86-A5AF-2ADC57D172F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D30E60-77C7-4842-89A7-C0E5A46FC15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8526F4-B337-4C80-82F4-DC4D2C64D95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4D6632-B461-47DC-86EF-98B2A605B64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62ABEC-DA5D-4010-8EF5-28CF59A3B1B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222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AABB0721-3E80-4B8B-9D35-4512D27425C1}" type="slidenum">
              <a:rPr lang="ru-RU" sz="1200">
                <a:latin typeface="+mn-lt"/>
              </a:rPr>
              <a:pPr algn="r">
                <a:defRPr/>
              </a:pPr>
              <a:t>8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090B73-0423-4BC2-93CF-639418D4216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017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522EEDB-6A89-4D4E-ACF1-8B8A612D98F4}" type="slidenum">
              <a:rPr lang="ru-RU" sz="1200">
                <a:latin typeface="+mn-lt"/>
              </a:rPr>
              <a:pPr algn="r">
                <a:defRPr/>
              </a:pPr>
              <a:t>10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8CD71F-2660-4322-B72C-4D8456E65A2E}" type="datetimeFigureOut">
              <a:rPr lang="ru-RU"/>
              <a:pPr>
                <a:defRPr/>
              </a:pPr>
              <a:t>30.07.2013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707886-7194-4408-B282-266C0001B9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BE0EC-C01F-4441-9F31-A250C9EFC0A6}" type="datetimeFigureOut">
              <a:rPr lang="ru-RU"/>
              <a:pPr>
                <a:defRPr/>
              </a:pPr>
              <a:t>30.07.2013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5991D-1452-4253-844C-1FD1AB14D6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D88C1-36B9-439B-ABEA-D90F4D57EF41}" type="datetimeFigureOut">
              <a:rPr lang="ru-RU"/>
              <a:pPr>
                <a:defRPr/>
              </a:pPr>
              <a:t>30.07.2013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02252-139C-4FC2-B99E-175ED1A578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93136-8377-4368-81D6-58A2CC81F9D3}" type="datetimeFigureOut">
              <a:rPr lang="ru-RU"/>
              <a:pPr>
                <a:defRPr/>
              </a:pPr>
              <a:t>30.07.2013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3834B-97E3-4E04-8C79-B6F9AA745A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350A7-05D4-486D-92EA-8EBE6E543EEB}" type="datetimeFigureOut">
              <a:rPr lang="ru-RU"/>
              <a:pPr>
                <a:defRPr/>
              </a:pPr>
              <a:t>30.07.2013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9A8E2-C8D4-4F57-A5A9-C38E249ADE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F94719-E747-4B8C-BDB5-2100A036EF6A}" type="datetimeFigureOut">
              <a:rPr lang="ru-RU"/>
              <a:pPr>
                <a:defRPr/>
              </a:pPr>
              <a:t>30.07.2013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F5CDD9-C7D0-423F-A8A8-6F2F38F86D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0F9B7-90B4-4A0B-96A3-127DFECA634C}" type="datetimeFigureOut">
              <a:rPr lang="ru-RU"/>
              <a:pPr>
                <a:defRPr/>
              </a:pPr>
              <a:t>30.07.2013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35275-AD04-4B0B-8F90-FD6C3196DB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242799E-5B78-4788-BE78-6700245B4C55}" type="datetimeFigureOut">
              <a:rPr lang="ru-RU"/>
              <a:pPr>
                <a:defRPr/>
              </a:pPr>
              <a:t>30.07.2013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FBDABF8-9F5F-431E-AE2D-D34F4D16B6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3E49C-3F4F-4965-BCA9-E0EAF83A9542}" type="datetimeFigureOut">
              <a:rPr lang="ru-RU"/>
              <a:pPr>
                <a:defRPr/>
              </a:pPr>
              <a:t>30.07.2013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1CE01-42DA-4139-B1CD-0947CC4580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7386774-9BB8-4CA5-8916-3C302358F815}" type="datetimeFigureOut">
              <a:rPr lang="ru-RU"/>
              <a:pPr>
                <a:defRPr/>
              </a:pPr>
              <a:t>30.07.2013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AD0986-1D49-4B4E-8BFE-351A3A8EE1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82ADBE6-0EDD-4A94-B730-C06088398538}" type="datetimeFigureOut">
              <a:rPr lang="ru-RU"/>
              <a:pPr>
                <a:defRPr/>
              </a:pPr>
              <a:t>30.07.2013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880FC45-99C0-49F2-A754-F775D7F9F1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Прямоугольник 7"/>
          <p:cNvGrpSpPr>
            <a:grpSpLocks/>
          </p:cNvGrpSpPr>
          <p:nvPr/>
        </p:nvGrpSpPr>
        <p:grpSpPr bwMode="auto">
          <a:xfrm>
            <a:off x="646113" y="969963"/>
            <a:ext cx="4803775" cy="4802187"/>
            <a:chOff x="407" y="611"/>
            <a:chExt cx="3026" cy="3025"/>
          </a:xfrm>
        </p:grpSpPr>
        <p:pic>
          <p:nvPicPr>
            <p:cNvPr id="6" name="Прямоугольник 7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7" y="611"/>
              <a:ext cx="3026" cy="3025"/>
            </a:xfrm>
            <a:prstGeom prst="rect">
              <a:avLst/>
            </a:prstGeom>
            <a:noFill/>
          </p:spPr>
        </p:pic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480" y="672"/>
              <a:ext cx="2880" cy="2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274320"/>
            <a:lstStyle/>
            <a:p>
              <a:pPr indent="-282575">
                <a:lnSpc>
                  <a:spcPts val="3000"/>
                </a:lnSpc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itchFamily="18" charset="2"/>
                <a:buNone/>
              </a:pPr>
              <a:endParaRPr lang="en-US" sz="3200">
                <a:latin typeface="Gill Sans MT" pitchFamily="34" charset="0"/>
              </a:endParaRPr>
            </a:p>
          </p:txBody>
        </p:sp>
      </p:grpSp>
      <p:sp>
        <p:nvSpPr>
          <p:cNvPr id="8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889773E-343E-44CC-90EF-FCAF873B683D}" type="datetimeFigureOut">
              <a:rPr lang="ru-RU"/>
              <a:pPr>
                <a:defRPr/>
              </a:pPr>
              <a:t>30.07.2013</a:t>
            </a:fld>
            <a:endParaRPr lang="ru-RU"/>
          </a:p>
        </p:txBody>
      </p:sp>
      <p:sp>
        <p:nvSpPr>
          <p:cNvPr id="11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DF6D9A3-DDBA-47DD-8984-547B84E487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145F0CA-BCEF-46D0-8701-5125D6808416}" type="datetimeFigureOut">
              <a:rPr lang="ru-RU"/>
              <a:pPr>
                <a:defRPr/>
              </a:pPr>
              <a:t>30.07.2013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81A049C8-57AA-4A4C-BD8C-CFB4FAC5F7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8" r:id="rId3"/>
    <p:sldLayoutId id="2147483695" r:id="rId4"/>
    <p:sldLayoutId id="2147483699" r:id="rId5"/>
    <p:sldLayoutId id="2147483694" r:id="rId6"/>
    <p:sldLayoutId id="2147483700" r:id="rId7"/>
    <p:sldLayoutId id="2147483701" r:id="rId8"/>
    <p:sldLayoutId id="2147483702" r:id="rId9"/>
    <p:sldLayoutId id="2147483693" r:id="rId10"/>
    <p:sldLayoutId id="2147483692" r:id="rId11"/>
    <p:sldLayoutId id="214748369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1644650" y="620713"/>
            <a:ext cx="7499350" cy="850900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mtClean="0">
                <a:effectLst/>
                <a:latin typeface="Arial" charset="0"/>
              </a:rPr>
              <a:t>Исследовательская работа</a:t>
            </a:r>
          </a:p>
        </p:txBody>
      </p:sp>
      <p:sp>
        <p:nvSpPr>
          <p:cNvPr id="77827" name="Rectangle 3"/>
          <p:cNvSpPr>
            <a:spLocks noGrp="1"/>
          </p:cNvSpPr>
          <p:nvPr>
            <p:ph type="body" idx="4294967295"/>
          </p:nvPr>
        </p:nvSpPr>
        <p:spPr>
          <a:xfrm>
            <a:off x="1252538" y="2060575"/>
            <a:ext cx="7891462" cy="2808288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 2" pitchFamily="18" charset="2"/>
              <a:buNone/>
              <a:defRPr/>
            </a:pPr>
            <a:endParaRPr lang="ru-RU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ru-RU" sz="24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тема исследования</a:t>
            </a:r>
            <a:r>
              <a:rPr lang="ru-RU" sz="24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ru-RU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ru-RU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«Педагогические условия коррекции речевых нарушений средствами изобразительной деятельности»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363" name="Rectangle 4"/>
          <p:cNvSpPr>
            <a:spLocks/>
          </p:cNvSpPr>
          <p:nvPr/>
        </p:nvSpPr>
        <p:spPr bwMode="auto">
          <a:xfrm>
            <a:off x="3203575" y="5300663"/>
            <a:ext cx="5664200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ru-RU" sz="3200"/>
              <a:t>Самойленко Н.Н.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G:\SAM_3378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Содержимое 3" descr="Развитие мелкой моторики рук у учащихся с детским церебральным параличом на занятиях изобразительным искусством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258888" y="2349500"/>
            <a:ext cx="7632700" cy="3816350"/>
          </a:xfrm>
        </p:spPr>
      </p:pic>
      <p:sp>
        <p:nvSpPr>
          <p:cNvPr id="34818" name="Rectangle 1"/>
          <p:cNvSpPr>
            <a:spLocks noChangeArrowheads="1"/>
          </p:cNvSpPr>
          <p:nvPr/>
        </p:nvSpPr>
        <p:spPr bwMode="auto">
          <a:xfrm>
            <a:off x="1476375" y="492125"/>
            <a:ext cx="73437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400" b="1" i="1">
                <a:ea typeface="Times New Roman" pitchFamily="18" charset="0"/>
                <a:cs typeface="Arial" charset="0"/>
              </a:rPr>
              <a:t>Диаграмма 3. </a:t>
            </a:r>
          </a:p>
          <a:p>
            <a:pPr algn="ctr"/>
            <a:r>
              <a:rPr lang="ru-RU" sz="2400" b="1" i="1">
                <a:ea typeface="Times New Roman" pitchFamily="18" charset="0"/>
                <a:cs typeface="Arial" charset="0"/>
              </a:rPr>
              <a:t>Начальный уровень развития мелкой моторики у детей второй группы.</a:t>
            </a:r>
            <a:endParaRPr lang="ru-RU" sz="240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29" name="Picture 2" descr="G:\SAM_4180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2700" dirty="0" smtClean="0">
                <a:solidFill>
                  <a:schemeClr val="tx2">
                    <a:satMod val="130000"/>
                  </a:schemeClr>
                </a:solidFill>
              </a:rPr>
              <a:t>Т</a:t>
            </a:r>
            <a:br>
              <a:rPr lang="ru-RU" sz="27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700" dirty="0" smtClean="0">
                <a:solidFill>
                  <a:schemeClr val="tx2">
                    <a:satMod val="130000"/>
                  </a:schemeClr>
                </a:solidFill>
              </a:rPr>
              <a:t>Таблица </a:t>
            </a:r>
            <a:r>
              <a:rPr lang="en-US" sz="2700" dirty="0" smtClean="0">
                <a:solidFill>
                  <a:schemeClr val="tx2">
                    <a:satMod val="130000"/>
                  </a:schemeClr>
                </a:solidFill>
              </a:rPr>
              <a:t>1</a:t>
            </a:r>
            <a:r>
              <a:rPr lang="ru-RU" sz="2700" dirty="0" smtClean="0">
                <a:solidFill>
                  <a:schemeClr val="tx2">
                    <a:satMod val="130000"/>
                  </a:schemeClr>
                </a:solidFill>
              </a:rPr>
              <a:t>.</a:t>
            </a:r>
            <a:br>
              <a:rPr lang="ru-RU" sz="27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700" b="1" dirty="0" smtClean="0">
                <a:solidFill>
                  <a:schemeClr val="tx2">
                    <a:satMod val="130000"/>
                  </a:schemeClr>
                </a:solidFill>
              </a:rPr>
              <a:t>Степень развития мелкой моторики на основе исследования изобразительных умений и навыков у детей первой и второй групп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773238"/>
          <a:ext cx="7499350" cy="4662487"/>
        </p:xfrm>
        <a:graphic>
          <a:graphicData uri="http://schemas.openxmlformats.org/drawingml/2006/table">
            <a:tbl>
              <a:tblPr/>
              <a:tblGrid>
                <a:gridCol w="1874838"/>
                <a:gridCol w="1874837"/>
                <a:gridCol w="1874838"/>
                <a:gridCol w="1874837"/>
              </a:tblGrid>
              <a:tr h="12969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Группа</a:t>
                      </a:r>
                    </a:p>
                  </a:txBody>
                  <a:tcPr marL="76200" marR="76200" marT="76200" marB="76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развития мелкой моторики</a:t>
                      </a:r>
                    </a:p>
                  </a:txBody>
                  <a:tcPr marL="76200" marR="76200" marT="76200" marB="76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6200" marR="76200" marT="76200" marB="76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6200" marR="76200" marT="76200" marB="76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39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6200" marR="76200" marT="76200" marB="76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высокий</a:t>
                      </a:r>
                    </a:p>
                  </a:txBody>
                  <a:tcPr marL="76200" marR="76200" marT="76200" marB="76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</a:t>
                      </a:r>
                    </a:p>
                  </a:txBody>
                  <a:tcPr marL="76200" marR="76200" marT="76200" marB="76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низкий</a:t>
                      </a:r>
                    </a:p>
                  </a:txBody>
                  <a:tcPr marL="76200" marR="76200" marT="76200" marB="76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</a:tr>
              <a:tr h="8397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Первая группа</a:t>
                      </a:r>
                    </a:p>
                  </a:txBody>
                  <a:tcPr marL="76200" marR="76200" marT="76200" marB="76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33%</a:t>
                      </a:r>
                    </a:p>
                  </a:txBody>
                  <a:tcPr marL="76200" marR="76200" marT="76200" marB="76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33%</a:t>
                      </a:r>
                    </a:p>
                  </a:txBody>
                  <a:tcPr marL="76200" marR="76200" marT="76200" marB="76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33%</a:t>
                      </a:r>
                    </a:p>
                  </a:txBody>
                  <a:tcPr marL="76200" marR="76200" marT="76200" marB="76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  <a:tr h="8397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Вторая группа</a:t>
                      </a:r>
                    </a:p>
                  </a:txBody>
                  <a:tcPr marL="76200" marR="76200" marT="76200" marB="76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</a:p>
                  </a:txBody>
                  <a:tcPr marL="76200" marR="76200" marT="76200" marB="76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33%</a:t>
                      </a:r>
                    </a:p>
                  </a:txBody>
                  <a:tcPr marL="76200" marR="76200" marT="76200" marB="76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17%</a:t>
                      </a:r>
                    </a:p>
                  </a:txBody>
                  <a:tcPr marL="76200" marR="76200" marT="76200" marB="762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2" descr="G:\SAM_4189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tx2">
                    <a:satMod val="130000"/>
                  </a:schemeClr>
                </a:solidFill>
              </a:rPr>
              <a:t>Таблица 2.</a:t>
            </a:r>
            <a:br>
              <a:rPr lang="ru-RU" sz="20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000" b="1" dirty="0" smtClean="0">
                <a:solidFill>
                  <a:schemeClr val="tx2">
                    <a:satMod val="130000"/>
                  </a:schemeClr>
                </a:solidFill>
              </a:rPr>
              <a:t>Примерный перспективный план интегрированных коррекционно-развивающих занятий с элементами изобразительной деятельности "Приключения Ватного Шарика и его друзей".</a:t>
            </a:r>
            <a:r>
              <a:rPr lang="ru-RU" sz="20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sz="2000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5491163"/>
        </p:xfrm>
        <a:graphic>
          <a:graphicData uri="http://schemas.openxmlformats.org/drawingml/2006/table">
            <a:tbl>
              <a:tblPr/>
              <a:tblGrid>
                <a:gridCol w="976313"/>
                <a:gridCol w="792162"/>
                <a:gridCol w="1584325"/>
                <a:gridCol w="2160588"/>
                <a:gridCol w="1985962"/>
              </a:tblGrid>
              <a:tr h="449263">
                <a:tc>
                  <a:txBody>
                    <a:bodyPr/>
                    <a:lstStyle/>
                    <a:p>
                      <a:pPr marL="66675" marR="0" lvl="0" indent="2222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Месяц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1270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Неделя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5400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 занятия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5400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 занятия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-52388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Дыхательная гимнастика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49263">
                <a:tc rowSpan="4">
                  <a:txBody>
                    <a:bodyPr/>
                    <a:lstStyle/>
                    <a:p>
                      <a:pPr marL="66675" marR="0" lvl="0" indent="2222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5400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222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Конструирование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5397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"Футбольные ворота"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-52388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Футбол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</a:tr>
              <a:tr h="3952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6675" marR="0" lvl="0" indent="25400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222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Лепка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5397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"Одуванчик"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-52388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Одуванчик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  <a:tr h="3952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6675" marR="0" lvl="0" indent="25400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222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Аппликация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5397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"Облачко"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-52388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Облачко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</a:tr>
              <a:tr h="3952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6675" marR="0" lvl="0" indent="25400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IV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222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Рисование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5397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"Мыльная феерия"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-52388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Мыльные пузыри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  <a:tr h="449263">
                <a:tc rowSpan="4">
                  <a:txBody>
                    <a:bodyPr/>
                    <a:lstStyle/>
                    <a:p>
                      <a:pPr marL="66675" marR="0" lvl="0" indent="2222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октябрь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5400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222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Конструирование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5397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"Ветряная мельница"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-52388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Вертушка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</a:tr>
              <a:tr h="3952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6675" marR="0" lvl="0" indent="25400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222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Аппликация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5397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"Осенний ковёр"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-52388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Листопад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  <a:tr h="3952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6675" marR="0" lvl="0" indent="25400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222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Рисование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5397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"Кисть рябины"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-52388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Сорви ягодки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</a:tr>
              <a:tr h="3952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6675" marR="0" lvl="0" indent="25400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IV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222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Лепка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5397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"Мухомор"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-52388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Костёр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  <a:tr h="395288">
                <a:tc rowSpan="4">
                  <a:txBody>
                    <a:bodyPr/>
                    <a:lstStyle/>
                    <a:p>
                      <a:pPr marL="66675" marR="0" lvl="0" indent="2222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ноябрь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5400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222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Конструирование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5397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"Мобайлы для игры"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-52388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Ветер, ветрище!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</a:tr>
              <a:tr h="4492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6675" marR="0" lvl="0" indent="25400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222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Рисование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5397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"Зайка серенький стал беленьким"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-52388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Заячьи бега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  <a:tr h="3952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6675" marR="0" lvl="0" indent="25400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222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Аппликация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5397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"Листопад"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-52388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Осенние листья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</a:tr>
              <a:tr h="4492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6675" marR="0" lvl="0" indent="25400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IV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2222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Лепка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5397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"Мышонок"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-52388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Страшный сон мышонка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2" descr="G:\SAM_3385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95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65" name="Объект 1"/>
          <p:cNvGraphicFramePr>
            <a:graphicFrameLocks noGrp="1"/>
          </p:cNvGraphicFramePr>
          <p:nvPr>
            <p:ph idx="1"/>
          </p:nvPr>
        </p:nvGraphicFramePr>
        <p:xfrm>
          <a:off x="1187450" y="1557338"/>
          <a:ext cx="7747000" cy="4967287"/>
        </p:xfrm>
        <a:graphic>
          <a:graphicData uri="http://schemas.openxmlformats.org/presentationml/2006/ole">
            <p:oleObj spid="_x0000_s36865" r:id="rId4" imgW="7748688" imgH="4968671" progId="Excel.Chart.8">
              <p:embed/>
            </p:oleObj>
          </a:graphicData>
        </a:graphic>
      </p:graphicFrame>
      <p:sp>
        <p:nvSpPr>
          <p:cNvPr id="36866" name="Rectangle 1"/>
          <p:cNvSpPr>
            <a:spLocks noChangeArrowheads="1"/>
          </p:cNvSpPr>
          <p:nvPr/>
        </p:nvSpPr>
        <p:spPr bwMode="auto">
          <a:xfrm>
            <a:off x="0" y="239713"/>
            <a:ext cx="9144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133350" algn="ctr"/>
            <a:r>
              <a:rPr lang="ru-RU" b="1" i="1">
                <a:ea typeface="Times New Roman" pitchFamily="18" charset="0"/>
                <a:cs typeface="Arial" charset="0"/>
              </a:rPr>
              <a:t>Диаграмма. 4. </a:t>
            </a:r>
          </a:p>
          <a:p>
            <a:pPr indent="133350" algn="r"/>
            <a:r>
              <a:rPr lang="ru-RU" b="1" i="1">
                <a:ea typeface="Times New Roman" pitchFamily="18" charset="0"/>
                <a:cs typeface="Arial" charset="0"/>
              </a:rPr>
              <a:t>Уровни развития устной речи в результате контрольного эксперимента</a:t>
            </a:r>
            <a:endParaRPr lang="ru-RU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Picture 2" descr="G:\SAM_3384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3" name="Объект 3"/>
          <p:cNvGraphicFramePr>
            <a:graphicFrameLocks noGrp="1"/>
          </p:cNvGraphicFramePr>
          <p:nvPr>
            <p:ph idx="1"/>
          </p:nvPr>
        </p:nvGraphicFramePr>
        <p:xfrm>
          <a:off x="1042988" y="1844675"/>
          <a:ext cx="7891462" cy="5013325"/>
        </p:xfrm>
        <a:graphic>
          <a:graphicData uri="http://schemas.openxmlformats.org/presentationml/2006/ole">
            <p:oleObj spid="_x0000_s38913" r:id="rId4" imgW="7895004" imgH="5011346" progId="Excel.Chart.8">
              <p:embed/>
            </p:oleObj>
          </a:graphicData>
        </a:graphic>
      </p:graphicFrame>
      <p:sp>
        <p:nvSpPr>
          <p:cNvPr id="38914" name="Rectangle 1"/>
          <p:cNvSpPr>
            <a:spLocks noChangeArrowheads="1"/>
          </p:cNvSpPr>
          <p:nvPr/>
        </p:nvSpPr>
        <p:spPr bwMode="auto">
          <a:xfrm>
            <a:off x="1258888" y="568325"/>
            <a:ext cx="75612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ctr"/>
            <a:r>
              <a:rPr lang="ru-RU" sz="2400" b="1" i="1">
                <a:ea typeface="Times New Roman" pitchFamily="18" charset="0"/>
                <a:cs typeface="Arial" charset="0"/>
              </a:rPr>
              <a:t>Диаграмма 5. Сопоставление уровней развития устной речи в констатирующем и контрольном экспериментах</a:t>
            </a:r>
            <a:endParaRPr lang="ru-RU" sz="240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61785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Исследованиям в области сенсорного развития ребенка дошкольного возраста уделяли многие ученые (Б.Г. Ананьев, М.Э. </a:t>
            </a:r>
            <a:r>
              <a:rPr lang="ru-RU" sz="2400" dirty="0" err="1" smtClean="0">
                <a:solidFill>
                  <a:schemeClr val="tx2">
                    <a:satMod val="130000"/>
                  </a:schemeClr>
                </a:solidFill>
              </a:rPr>
              <a:t>Бернадская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 и И.В. Блинникова, А.В. Запорожец, О.Г. Солнцева и мн. др.). В отечественной педагогике систему сенсорного воспитания разрабатывали Л.А. </a:t>
            </a:r>
            <a:r>
              <a:rPr lang="ru-RU" sz="2400" dirty="0" err="1" smtClean="0">
                <a:solidFill>
                  <a:schemeClr val="tx2">
                    <a:satMod val="130000"/>
                  </a:schemeClr>
                </a:solidFill>
              </a:rPr>
              <a:t>Венгер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, Э.Г. Пилюгина, А.П. Усова, и др. Этот вопрос рассматривался в исследованиях зарубежных и отечественных ученых: известного русского физиолога В. М. Бехтерева, искусствоведа А. В. </a:t>
            </a:r>
            <a:r>
              <a:rPr lang="ru-RU" sz="2400" dirty="0" err="1" smtClean="0">
                <a:solidFill>
                  <a:schemeClr val="tx2">
                    <a:satMod val="130000"/>
                  </a:schemeClr>
                </a:solidFill>
              </a:rPr>
              <a:t>Бакушинского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, педагогов Г. В. </a:t>
            </a:r>
            <a:r>
              <a:rPr lang="ru-RU" sz="2400" dirty="0" err="1" smtClean="0">
                <a:solidFill>
                  <a:schemeClr val="tx2">
                    <a:satMod val="130000"/>
                  </a:schemeClr>
                </a:solidFill>
              </a:rPr>
              <a:t>Лабунской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, Е. А. </a:t>
            </a:r>
            <a:r>
              <a:rPr lang="ru-RU" sz="2400" dirty="0" err="1" smtClean="0">
                <a:solidFill>
                  <a:schemeClr val="tx2">
                    <a:satMod val="130000"/>
                  </a:schemeClr>
                </a:solidFill>
              </a:rPr>
              <a:t>Флериной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, Н. П. </a:t>
            </a:r>
            <a:r>
              <a:rPr lang="ru-RU" sz="2400" dirty="0" err="1" smtClean="0">
                <a:solidFill>
                  <a:schemeClr val="tx2">
                    <a:satMod val="130000"/>
                  </a:schemeClr>
                </a:solidFill>
              </a:rPr>
              <a:t>Сакулиной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, Т. С. Комаровой, Т. Г. Казаковой и других, психологов Е. И. Игнатьева, В. И. Кириенко, В. С. Мухиной, О. М. Дьяченко.</a:t>
            </a:r>
            <a:b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7" name="Picture 2" descr="G:\SAM_3387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95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Содержимое 2"/>
          <p:cNvSpPr>
            <a:spLocks noGrp="1"/>
          </p:cNvSpPr>
          <p:nvPr>
            <p:ph idx="1"/>
          </p:nvPr>
        </p:nvSpPr>
        <p:spPr>
          <a:xfrm>
            <a:off x="1116013" y="333375"/>
            <a:ext cx="7818437" cy="6335713"/>
          </a:xfrm>
        </p:spPr>
        <p:txBody>
          <a:bodyPr/>
          <a:lstStyle/>
          <a:p>
            <a:pPr algn="r" eaLnBrk="1" hangingPunct="1">
              <a:buFont typeface="Wingdings 2" pitchFamily="18" charset="2"/>
              <a:buNone/>
            </a:pPr>
            <a:r>
              <a:rPr lang="ru-RU" sz="1800" b="1" smtClean="0"/>
              <a:t>Диаграмма 6.</a:t>
            </a:r>
          </a:p>
          <a:p>
            <a:pPr algn="r" eaLnBrk="1" hangingPunct="1">
              <a:buFont typeface="Wingdings 2" pitchFamily="18" charset="2"/>
              <a:buNone/>
            </a:pPr>
            <a:r>
              <a:rPr lang="ru-RU" sz="1800" b="1" smtClean="0"/>
              <a:t>Сравнение результатов диагностики уровня развития мелкой моторики рук у детей экспериментальной группы на стадии констатирующего и контрольного этапов эксперимента.</a:t>
            </a:r>
          </a:p>
          <a:p>
            <a:pPr eaLnBrk="1" hangingPunct="1">
              <a:buFont typeface="Wingdings 2" pitchFamily="18" charset="2"/>
              <a:buNone/>
            </a:pPr>
            <a:endParaRPr lang="ru-RU" b="1" smtClean="0"/>
          </a:p>
        </p:txBody>
      </p:sp>
      <p:pic>
        <p:nvPicPr>
          <p:cNvPr id="57346" name="Рисунок 3" descr="Развитие мелкой моторики рук у учащихся с детским церебральным параличом на занятиях изобразительным искусством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2060575"/>
            <a:ext cx="7848600" cy="386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Содержимое 2"/>
          <p:cNvSpPr>
            <a:spLocks noGrp="1"/>
          </p:cNvSpPr>
          <p:nvPr>
            <p:ph idx="1"/>
          </p:nvPr>
        </p:nvSpPr>
        <p:spPr>
          <a:xfrm>
            <a:off x="1042988" y="260350"/>
            <a:ext cx="7891462" cy="6264275"/>
          </a:xfrm>
        </p:spPr>
        <p:txBody>
          <a:bodyPr/>
          <a:lstStyle/>
          <a:p>
            <a:pPr algn="r" eaLnBrk="1" hangingPunct="1">
              <a:buFont typeface="Wingdings 2" pitchFamily="18" charset="2"/>
              <a:buNone/>
            </a:pPr>
            <a:r>
              <a:rPr lang="ru-RU" sz="2400" b="1" smtClean="0"/>
              <a:t>Диаграмма 7. </a:t>
            </a:r>
          </a:p>
          <a:p>
            <a:pPr algn="r" eaLnBrk="1" hangingPunct="1">
              <a:buFont typeface="Wingdings 2" pitchFamily="18" charset="2"/>
              <a:buNone/>
            </a:pPr>
            <a:r>
              <a:rPr lang="ru-RU" sz="2400" b="1" smtClean="0"/>
              <a:t>Сравнение уровня развития мелкой моторики у детей контрольной группы на стадии констатирующего и контрольного этапов эксперимента.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pic>
        <p:nvPicPr>
          <p:cNvPr id="59394" name="Рисунок 3" descr="Развитие мелкой моторики рук у учащихся с детским церебральным параличом на занятиях изобразительным искусством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0938" y="2060575"/>
            <a:ext cx="7993062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Picture 2" descr="G:\SAM_4204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Содержимое 2"/>
          <p:cNvSpPr>
            <a:spLocks noGrp="1"/>
          </p:cNvSpPr>
          <p:nvPr>
            <p:ph idx="1"/>
          </p:nvPr>
        </p:nvSpPr>
        <p:spPr>
          <a:xfrm>
            <a:off x="1042988" y="188913"/>
            <a:ext cx="7891462" cy="6480175"/>
          </a:xfrm>
        </p:spPr>
        <p:txBody>
          <a:bodyPr/>
          <a:lstStyle/>
          <a:p>
            <a:pPr algn="r" eaLnBrk="1" hangingPunct="1">
              <a:buFont typeface="Wingdings 2" pitchFamily="18" charset="2"/>
              <a:buNone/>
            </a:pPr>
            <a:r>
              <a:rPr lang="ru-RU" sz="2400" smtClean="0"/>
              <a:t>Диаграмма 8. </a:t>
            </a:r>
          </a:p>
          <a:p>
            <a:pPr algn="r" eaLnBrk="1" hangingPunct="1">
              <a:buFont typeface="Wingdings 2" pitchFamily="18" charset="2"/>
              <a:buNone/>
            </a:pPr>
            <a:r>
              <a:rPr lang="ru-RU" sz="2400" b="1" smtClean="0"/>
              <a:t>Результат развития мелкой моторики в экспериментальной группе на основе повышения уровня сформированности изобразительных умений и навыков</a:t>
            </a: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pic>
        <p:nvPicPr>
          <p:cNvPr id="63490" name="Рисунок 3" descr="Развитие мелкой моторики рук у учащихся с детским церебральным параличом на занятиях изобразительным искусством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7450" y="2133600"/>
            <a:ext cx="7586663" cy="453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7" name="Picture 2" descr="G:\SAM_4201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2268538" y="0"/>
            <a:ext cx="5472112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Содержимое 2"/>
          <p:cNvSpPr>
            <a:spLocks noGrp="1"/>
          </p:cNvSpPr>
          <p:nvPr>
            <p:ph idx="1"/>
          </p:nvPr>
        </p:nvSpPr>
        <p:spPr>
          <a:xfrm>
            <a:off x="1116013" y="333375"/>
            <a:ext cx="7818437" cy="6264275"/>
          </a:xfrm>
        </p:spPr>
        <p:txBody>
          <a:bodyPr/>
          <a:lstStyle/>
          <a:p>
            <a:pPr algn="r" eaLnBrk="1" hangingPunct="1">
              <a:buFont typeface="Wingdings 2" pitchFamily="18" charset="2"/>
              <a:buNone/>
            </a:pPr>
            <a:r>
              <a:rPr lang="ru-RU" sz="2400" smtClean="0"/>
              <a:t>Диаграмма 9. </a:t>
            </a:r>
          </a:p>
          <a:p>
            <a:pPr algn="r" eaLnBrk="1" hangingPunct="1">
              <a:buFont typeface="Wingdings 2" pitchFamily="18" charset="2"/>
              <a:buNone/>
            </a:pPr>
            <a:r>
              <a:rPr lang="ru-RU" sz="2400" b="1" smtClean="0"/>
              <a:t>Результат развития мелкой моторики в контрольной группе на основе повышения уровня сформированности изобразительных умений и навыков </a:t>
            </a: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pic>
        <p:nvPicPr>
          <p:cNvPr id="67586" name="Рисунок 3" descr="Развитие мелкой моторики рук у учащихся с детским церебральным параличом на занятиях изобразительным искусством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04975" y="2276475"/>
            <a:ext cx="6754813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3" name="Picture 2" descr="G:\SAM_4207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555875" y="0"/>
            <a:ext cx="5141913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Содержимое 2"/>
          <p:cNvSpPr>
            <a:spLocks noGrp="1"/>
          </p:cNvSpPr>
          <p:nvPr>
            <p:ph idx="1"/>
          </p:nvPr>
        </p:nvSpPr>
        <p:spPr>
          <a:xfrm>
            <a:off x="1116013" y="1052513"/>
            <a:ext cx="7786687" cy="554513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latin typeface="Arial" charset="0"/>
              </a:rPr>
              <a:t>         </a:t>
            </a:r>
            <a:r>
              <a:rPr lang="ru-RU" b="1" smtClean="0"/>
              <a:t>Таким образом, в ходе нашего исследования была доказана гипотеза о том, что использование на логопедических занятиях и коррекционных занятиях с воспитателем элементов изобразительной деятельности обусловит эффективность коррекционно-развивающей работы со старшими дошкольниками с ОНР.</a:t>
            </a:r>
            <a:r>
              <a:rPr lang="ru-RU" smtClean="0"/>
              <a:t> </a:t>
            </a:r>
          </a:p>
        </p:txBody>
      </p:sp>
      <p:sp>
        <p:nvSpPr>
          <p:cNvPr id="71682" name="Rectangle 4"/>
          <p:cNvSpPr>
            <a:spLocks noChangeArrowheads="1"/>
          </p:cNvSpPr>
          <p:nvPr/>
        </p:nvSpPr>
        <p:spPr bwMode="auto">
          <a:xfrm>
            <a:off x="2339975" y="333375"/>
            <a:ext cx="4895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/>
              <a:t>Вывод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404813"/>
            <a:ext cx="7499350" cy="5843587"/>
          </a:xfrm>
        </p:spPr>
        <p:txBody>
          <a:bodyPr>
            <a:normAutofit fontScale="85000"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Методическую и теоретическую основу исследования составляют исследования и разработки Н.А. Ветлугиной, Т.И. Пантелеевой, Р. М. </a:t>
            </a:r>
            <a:r>
              <a:rPr lang="ru-RU" dirty="0" err="1" smtClean="0"/>
              <a:t>Чумичевой</a:t>
            </a:r>
            <a:r>
              <a:rPr lang="ru-RU" dirty="0" smtClean="0"/>
              <a:t>, Т.И. </a:t>
            </a:r>
            <a:r>
              <a:rPr lang="ru-RU" dirty="0" err="1" smtClean="0"/>
              <a:t>Халезовой</a:t>
            </a:r>
            <a:r>
              <a:rPr lang="ru-RU" dirty="0" smtClean="0"/>
              <a:t>, О.О. Дроновой, Т.И. Смирновой, Г. Г. Григорьевой.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Исключительно большое значение занятий рисованием подчеркивали А.Н. Грабаров, Т.Н. Головина, Г.М. </a:t>
            </a:r>
            <a:r>
              <a:rPr lang="ru-RU" dirty="0" err="1" smtClean="0"/>
              <a:t>Дульнев</a:t>
            </a:r>
            <a:r>
              <a:rPr lang="ru-RU" dirty="0" smtClean="0"/>
              <a:t>, </a:t>
            </a:r>
            <a:r>
              <a:rPr lang="ru-RU" dirty="0" err="1" smtClean="0"/>
              <a:t>Л.В.Занков</a:t>
            </a:r>
            <a:r>
              <a:rPr lang="ru-RU" dirty="0" smtClean="0"/>
              <a:t>, И.М. Соловьев, Ж.И. </a:t>
            </a:r>
            <a:r>
              <a:rPr lang="ru-RU" dirty="0" err="1" smtClean="0"/>
              <a:t>Шиф</a:t>
            </a:r>
            <a:r>
              <a:rPr lang="ru-RU" dirty="0" smtClean="0"/>
              <a:t> и др.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Современными исследователями проблемы изобразительной деятельности в системе воспитания и обучения дошкольников с отклонениями в развитии являются Е.Л. Гончарова, Е.А. </a:t>
            </a:r>
            <a:r>
              <a:rPr lang="ru-RU" dirty="0" err="1" smtClean="0"/>
              <a:t>Екжанова</a:t>
            </a:r>
            <a:r>
              <a:rPr lang="ru-RU" dirty="0" smtClean="0"/>
              <a:t> и др.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476250"/>
            <a:ext cx="7499350" cy="5772150"/>
          </a:xfrm>
        </p:spPr>
        <p:txBody>
          <a:bodyPr>
            <a:normAutofit fontScale="850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/>
              <a:t>Цель исследования: </a:t>
            </a:r>
            <a:r>
              <a:rPr lang="ru-RU" dirty="0" smtClean="0"/>
              <a:t>разработать систему коррекционной работы</a:t>
            </a:r>
            <a:r>
              <a:rPr lang="ru-RU" b="1" dirty="0" smtClean="0"/>
              <a:t> </a:t>
            </a:r>
            <a:r>
              <a:rPr lang="ru-RU" dirty="0" smtClean="0"/>
              <a:t>с детьми старшего дошкольного возраста с речевыми нарушениями с использованием средств изобразительной деятельности и доказать опытно-экспериментальным путем условия ее эффективности.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/>
              <a:t>Гипотеза исследования</a:t>
            </a:r>
            <a:r>
              <a:rPr lang="ru-RU" dirty="0" smtClean="0"/>
              <a:t>: учитывая взаимосвязь развития сенсорных функций и речи, можно предположить, что использование на логопедических занятиях и коррекционных занятиях с воспитателем элементов изобразительной деятельности обусловит эффективность коррекционно-развивающей работы со старшими дошкольниками с речевыми нарушениями.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Задачи исследования: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1. Изучение психолого-педагогической, логопедической, лингвистической, психолингвистической и методической литературы по проблеме исследования.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2. Определение содержания методики констатирующего эксперимента Разработка методики и проведение исследования.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3. Сравнительный анализ сенсорного развития детей без патологии речи и детей с общим недоразвитием речи.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4. Разработка программы коррекционных занятий по развитию речи и мелкой моторики рук у старших дошкольников с использованием элементов изобразительной деятельности.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404813"/>
            <a:ext cx="7499350" cy="6119812"/>
          </a:xfrm>
        </p:spPr>
        <p:txBody>
          <a:bodyPr>
            <a:normAutofit fontScale="775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/>
              <a:t>Теоретическая значимость исследования</a:t>
            </a:r>
            <a:r>
              <a:rPr lang="ru-RU" dirty="0" smtClean="0"/>
              <a:t> определяется тем, что его результаты позволяют расширить и углубить научные представления о возможности использования изобразительной деятельности в коррекционно-развивающей работе с детьми с речевыми нарушениями.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/>
              <a:t>Практическая значимость исследования </a:t>
            </a:r>
            <a:r>
              <a:rPr lang="ru-RU" dirty="0" smtClean="0"/>
              <a:t>заключается в том, что на основе полученных результатов и рекомендаций, имеющихся в общей и специальной литературе, были определены пути коррекции общего недоразвития речи у старших дошкольников с использованием элементов изобразительной деятельности. Описанный методический материал может использоваться в практической деятельности логопедических групп дошкольных образовательных учреждений.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1258888" y="260350"/>
            <a:ext cx="7675562" cy="640873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2400" smtClean="0"/>
              <a:t>Результаты диагностического обследования устной речи представлены на диаграмме 1. 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graphicFrame>
        <p:nvGraphicFramePr>
          <p:cNvPr id="26626" name="Диаграмма 4"/>
          <p:cNvGraphicFramePr>
            <a:graphicFrameLocks/>
          </p:cNvGraphicFramePr>
          <p:nvPr/>
        </p:nvGraphicFramePr>
        <p:xfrm>
          <a:off x="1828800" y="1828800"/>
          <a:ext cx="6488113" cy="4408488"/>
        </p:xfrm>
        <a:graphic>
          <a:graphicData uri="http://schemas.openxmlformats.org/presentationml/2006/ole">
            <p:oleObj spid="_x0000_s26626" name="Диаграмма" r:id="rId4" imgW="6458102" imgH="4229100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G:\SAM_3383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Содержимое 3" descr="Развитие мелкой моторики рук у учащихся с детским церебральным параличом на занятиях изобразительным искусством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763713" y="1268413"/>
            <a:ext cx="6911975" cy="3752850"/>
          </a:xfrm>
        </p:spPr>
      </p:pic>
      <p:sp>
        <p:nvSpPr>
          <p:cNvPr id="30722" name="Rectangle 1"/>
          <p:cNvSpPr>
            <a:spLocks noChangeArrowheads="1"/>
          </p:cNvSpPr>
          <p:nvPr/>
        </p:nvSpPr>
        <p:spPr bwMode="auto">
          <a:xfrm>
            <a:off x="1116013" y="477838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 i="1">
                <a:ea typeface="Times New Roman" pitchFamily="18" charset="0"/>
                <a:cs typeface="Arial" charset="0"/>
              </a:rPr>
              <a:t>Диаграмма 2. Начальный уровень развития мелкой </a:t>
            </a:r>
          </a:p>
          <a:p>
            <a:pPr algn="ctr"/>
            <a:r>
              <a:rPr lang="ru-RU" sz="2000" b="1" i="1">
                <a:ea typeface="Times New Roman" pitchFamily="18" charset="0"/>
                <a:cs typeface="Arial" charset="0"/>
              </a:rPr>
              <a:t>моторики у детей первой группы</a:t>
            </a:r>
            <a:endParaRPr lang="ru-RU" sz="200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4F4F4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196</TotalTime>
  <Words>685</Words>
  <Application>Microsoft Office PowerPoint</Application>
  <PresentationFormat>Экран (4:3)</PresentationFormat>
  <Paragraphs>135</Paragraphs>
  <Slides>28</Slides>
  <Notes>27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7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28</vt:i4>
      </vt:variant>
    </vt:vector>
  </HeadingPairs>
  <TitlesOfParts>
    <vt:vector size="44" baseType="lpstr">
      <vt:lpstr>Arial</vt:lpstr>
      <vt:lpstr>Corbel</vt:lpstr>
      <vt:lpstr>Wingdings 2</vt:lpstr>
      <vt:lpstr>Verdana</vt:lpstr>
      <vt:lpstr>Calibri</vt:lpstr>
      <vt:lpstr>Gill Sans MT</vt:lpstr>
      <vt:lpstr>Times New Roman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Диаграмма Microsoft Office Excel</vt:lpstr>
      <vt:lpstr>Диаграмма Microsoft Excel</vt:lpstr>
      <vt:lpstr>Исследовательская работа</vt:lpstr>
      <vt:lpstr>Исследованиям в области сенсорного развития ребенка дошкольного возраста уделяли многие ученые (Б.Г. Ананьев, М.Э. Бернадская и И.В. Блинникова, А.В. Запорожец, О.Г. Солнцева и мн. др.). В отечественной педагогике систему сенсорного воспитания разрабатывали Л.А. Венгер, Э.Г. Пилюгина, А.П. Усова, и др. Этот вопрос рассматривался в исследованиях зарубежных и отечественных ученых: известного русского физиолога В. М. Бехтерева, искусствоведа А. В. Бакушинского, педагогов Г. В. Лабунской, Е. А. Флериной, Н. П. Сакулиной, Т. С. Комаровой, Т. Г. Казаковой и других, психологов Е. И. Игнатьева, В. И. Кириенко, В. С. Мухиной, О. М. Дьяченко. </vt:lpstr>
      <vt:lpstr>Слайд 3</vt:lpstr>
      <vt:lpstr>Слайд 4</vt:lpstr>
      <vt:lpstr>Задачи исследования: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Т Таблица 1. Степень развития мелкой моторики на основе исследования изобразительных умений и навыков у детей первой и второй групп </vt:lpstr>
      <vt:lpstr>Слайд 14</vt:lpstr>
      <vt:lpstr>Таблица 2. Примерный перспективный план интегрированных коррекционно-развивающих занятий с элементами изобразительной деятельности "Приключения Ватного Шарика и его друзей". 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Оля</dc:creator>
  <cp:lastModifiedBy>Admin</cp:lastModifiedBy>
  <cp:revision>81</cp:revision>
  <dcterms:created xsi:type="dcterms:W3CDTF">2011-04-17T09:13:42Z</dcterms:created>
  <dcterms:modified xsi:type="dcterms:W3CDTF">2013-07-30T13:51:48Z</dcterms:modified>
</cp:coreProperties>
</file>