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27"/>
  </p:notesMasterIdLst>
  <p:sldIdLst>
    <p:sldId id="25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F0F6"/>
    <a:srgbClr val="F579DD"/>
    <a:srgbClr val="CE7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3A123-01BB-42E6-A6FC-55D01470D8D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F74A8E4-CDD1-4AA7-8E57-90A6059E3E1A}">
      <dgm:prSet phldrT="[Текст]" custT="1"/>
      <dgm:spPr>
        <a:solidFill>
          <a:srgbClr val="73C6D7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1.Общие положения</a:t>
          </a:r>
          <a:endParaRPr lang="ru-RU" sz="2000" b="1" dirty="0"/>
        </a:p>
      </dgm:t>
    </dgm:pt>
    <dgm:pt modelId="{71C22CA6-50C1-4718-8729-7C3A1559C647}" type="parTrans" cxnId="{53D74E10-0242-4DCD-A4D8-9DAA3985C4D0}">
      <dgm:prSet/>
      <dgm:spPr/>
      <dgm:t>
        <a:bodyPr/>
        <a:lstStyle/>
        <a:p>
          <a:endParaRPr lang="ru-RU"/>
        </a:p>
      </dgm:t>
    </dgm:pt>
    <dgm:pt modelId="{F4D36CF6-213C-4303-819C-A0E772E314C8}" type="sibTrans" cxnId="{53D74E10-0242-4DCD-A4D8-9DAA3985C4D0}">
      <dgm:prSet/>
      <dgm:spPr/>
      <dgm:t>
        <a:bodyPr/>
        <a:lstStyle/>
        <a:p>
          <a:endParaRPr lang="ru-RU"/>
        </a:p>
      </dgm:t>
    </dgm:pt>
    <dgm:pt modelId="{AD32E96D-D69D-4F70-840C-A2328D8D3616}">
      <dgm:prSet custT="1"/>
      <dgm:spPr>
        <a:solidFill>
          <a:srgbClr val="E73D7A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4.Требования к результатам освоения Программы</a:t>
          </a:r>
        </a:p>
        <a:p>
          <a:pPr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latin typeface="Times New Roman" pitchFamily="18" charset="0"/>
            <a:cs typeface="Times New Roman" pitchFamily="18" charset="0"/>
          </a:endParaRPr>
        </a:p>
      </dgm:t>
    </dgm:pt>
    <dgm:pt modelId="{21AAB5D8-E0B5-4D90-AC27-840340751A0E}" type="parTrans" cxnId="{E7740958-03B7-4431-B58B-347458930F8B}">
      <dgm:prSet/>
      <dgm:spPr/>
      <dgm:t>
        <a:bodyPr/>
        <a:lstStyle/>
        <a:p>
          <a:endParaRPr lang="ru-RU"/>
        </a:p>
      </dgm:t>
    </dgm:pt>
    <dgm:pt modelId="{7DD33B34-B2C1-4941-BC26-0A527E9EDC57}" type="sibTrans" cxnId="{E7740958-03B7-4431-B58B-347458930F8B}">
      <dgm:prSet/>
      <dgm:spPr/>
      <dgm:t>
        <a:bodyPr/>
        <a:lstStyle/>
        <a:p>
          <a:endParaRPr lang="ru-RU"/>
        </a:p>
      </dgm:t>
    </dgm:pt>
    <dgm:pt modelId="{A536F5D3-821F-41D2-B7BE-5BAD1D18957E}">
      <dgm:prSet phldrT="[Текст]" custT="1"/>
      <dgm:spPr>
        <a:solidFill>
          <a:srgbClr val="979CFB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2.Требования к структуре Программы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1ED039F-DF68-4CAB-99E5-70957A1455FF}" type="parTrans" cxnId="{8075DCEC-7300-4535-9BFE-D0947E25E67C}">
      <dgm:prSet/>
      <dgm:spPr/>
      <dgm:t>
        <a:bodyPr/>
        <a:lstStyle/>
        <a:p>
          <a:endParaRPr lang="ru-RU"/>
        </a:p>
      </dgm:t>
    </dgm:pt>
    <dgm:pt modelId="{B6EB784D-7826-4B14-9672-5EB29A080432}" type="sibTrans" cxnId="{8075DCEC-7300-4535-9BFE-D0947E25E67C}">
      <dgm:prSet/>
      <dgm:spPr/>
      <dgm:t>
        <a:bodyPr/>
        <a:lstStyle/>
        <a:p>
          <a:endParaRPr lang="ru-RU"/>
        </a:p>
      </dgm:t>
    </dgm:pt>
    <dgm:pt modelId="{F32557F1-5A44-4FCE-B5D5-6000F792F4F9}">
      <dgm:prSet custT="1"/>
      <dgm:spPr>
        <a:solidFill>
          <a:srgbClr val="D92BB8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3.Требования к условиям реализации Программы</a:t>
          </a:r>
        </a:p>
      </dgm:t>
    </dgm:pt>
    <dgm:pt modelId="{AA842EC5-0BA0-4264-BE6D-84B9C7AC7B6E}" type="parTrans" cxnId="{11AD57CB-5B4D-46B8-AA29-C04F88D0C768}">
      <dgm:prSet/>
      <dgm:spPr/>
      <dgm:t>
        <a:bodyPr/>
        <a:lstStyle/>
        <a:p>
          <a:endParaRPr lang="ru-RU"/>
        </a:p>
      </dgm:t>
    </dgm:pt>
    <dgm:pt modelId="{038ED8B8-83EB-4498-B260-ADC2EB0C25EF}" type="sibTrans" cxnId="{11AD57CB-5B4D-46B8-AA29-C04F88D0C768}">
      <dgm:prSet/>
      <dgm:spPr/>
      <dgm:t>
        <a:bodyPr/>
        <a:lstStyle/>
        <a:p>
          <a:endParaRPr lang="ru-RU"/>
        </a:p>
      </dgm:t>
    </dgm:pt>
    <dgm:pt modelId="{29D0833C-E9DF-4A6A-9307-E2826093CDB1}" type="pres">
      <dgm:prSet presAssocID="{B583A123-01BB-42E6-A6FC-55D01470D8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71CD6-6488-4A1F-9925-78BBC326FB35}" type="pres">
      <dgm:prSet presAssocID="{AF74A8E4-CDD1-4AA7-8E57-90A6059E3E1A}" presName="parentText" presStyleLbl="node1" presStyleIdx="0" presStyleCnt="4" custLinFactY="74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C386A-625E-40F9-AA41-0C40C4864EFB}" type="pres">
      <dgm:prSet presAssocID="{F4D36CF6-213C-4303-819C-A0E772E314C8}" presName="spacer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7C9DC95-15AC-4E24-B632-3321EE5AEC25}" type="pres">
      <dgm:prSet presAssocID="{A536F5D3-821F-41D2-B7BE-5BAD1D18957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3306A-FBEB-4043-89E7-E9804E38172B}" type="pres">
      <dgm:prSet presAssocID="{B6EB784D-7826-4B14-9672-5EB29A080432}" presName="spacer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2C15957B-CF50-4913-8199-A17E860EB64B}" type="pres">
      <dgm:prSet presAssocID="{AD32E96D-D69D-4F70-840C-A2328D8D3616}" presName="parentText" presStyleLbl="node1" presStyleIdx="2" presStyleCnt="4" custLinFactY="9073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B610C-D393-4092-BE5E-2B5D267AE9E0}" type="pres">
      <dgm:prSet presAssocID="{7DD33B34-B2C1-4941-BC26-0A527E9EDC57}" presName="spacer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DB78D261-37A0-41E4-90DA-A618A4905FAA}" type="pres">
      <dgm:prSet presAssocID="{F32557F1-5A44-4FCE-B5D5-6000F792F4F9}" presName="parentText" presStyleLbl="node1" presStyleIdx="3" presStyleCnt="4" custLinFactY="-10361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0D407-6876-4448-BD62-241ADBA9390E}" type="presOf" srcId="{AF74A8E4-CDD1-4AA7-8E57-90A6059E3E1A}" destId="{B9F71CD6-6488-4A1F-9925-78BBC326FB35}" srcOrd="0" destOrd="0" presId="urn:microsoft.com/office/officeart/2005/8/layout/vList2"/>
    <dgm:cxn modelId="{C9D57D66-4644-4D18-B63E-1D5AD6E00805}" type="presOf" srcId="{F32557F1-5A44-4FCE-B5D5-6000F792F4F9}" destId="{DB78D261-37A0-41E4-90DA-A618A4905FAA}" srcOrd="0" destOrd="0" presId="urn:microsoft.com/office/officeart/2005/8/layout/vList2"/>
    <dgm:cxn modelId="{EE244DF4-55F0-4896-86E0-7FE6E0B65366}" type="presOf" srcId="{B583A123-01BB-42E6-A6FC-55D01470D8D9}" destId="{29D0833C-E9DF-4A6A-9307-E2826093CDB1}" srcOrd="0" destOrd="0" presId="urn:microsoft.com/office/officeart/2005/8/layout/vList2"/>
    <dgm:cxn modelId="{8075DCEC-7300-4535-9BFE-D0947E25E67C}" srcId="{B583A123-01BB-42E6-A6FC-55D01470D8D9}" destId="{A536F5D3-821F-41D2-B7BE-5BAD1D18957E}" srcOrd="1" destOrd="0" parTransId="{81ED039F-DF68-4CAB-99E5-70957A1455FF}" sibTransId="{B6EB784D-7826-4B14-9672-5EB29A080432}"/>
    <dgm:cxn modelId="{53D74E10-0242-4DCD-A4D8-9DAA3985C4D0}" srcId="{B583A123-01BB-42E6-A6FC-55D01470D8D9}" destId="{AF74A8E4-CDD1-4AA7-8E57-90A6059E3E1A}" srcOrd="0" destOrd="0" parTransId="{71C22CA6-50C1-4718-8729-7C3A1559C647}" sibTransId="{F4D36CF6-213C-4303-819C-A0E772E314C8}"/>
    <dgm:cxn modelId="{E61C1B2E-C4A6-4998-86F4-A08C9DC47FDA}" type="presOf" srcId="{A536F5D3-821F-41D2-B7BE-5BAD1D18957E}" destId="{B7C9DC95-15AC-4E24-B632-3321EE5AEC25}" srcOrd="0" destOrd="0" presId="urn:microsoft.com/office/officeart/2005/8/layout/vList2"/>
    <dgm:cxn modelId="{750A4358-1F01-489C-9BA3-F85D0B47752B}" type="presOf" srcId="{AD32E96D-D69D-4F70-840C-A2328D8D3616}" destId="{2C15957B-CF50-4913-8199-A17E860EB64B}" srcOrd="0" destOrd="0" presId="urn:microsoft.com/office/officeart/2005/8/layout/vList2"/>
    <dgm:cxn modelId="{E7740958-03B7-4431-B58B-347458930F8B}" srcId="{B583A123-01BB-42E6-A6FC-55D01470D8D9}" destId="{AD32E96D-D69D-4F70-840C-A2328D8D3616}" srcOrd="2" destOrd="0" parTransId="{21AAB5D8-E0B5-4D90-AC27-840340751A0E}" sibTransId="{7DD33B34-B2C1-4941-BC26-0A527E9EDC57}"/>
    <dgm:cxn modelId="{11AD57CB-5B4D-46B8-AA29-C04F88D0C768}" srcId="{B583A123-01BB-42E6-A6FC-55D01470D8D9}" destId="{F32557F1-5A44-4FCE-B5D5-6000F792F4F9}" srcOrd="3" destOrd="0" parTransId="{AA842EC5-0BA0-4264-BE6D-84B9C7AC7B6E}" sibTransId="{038ED8B8-83EB-4498-B260-ADC2EB0C25EF}"/>
    <dgm:cxn modelId="{987A075A-2CE4-4B6C-8350-DAEF9566CDE5}" type="presParOf" srcId="{29D0833C-E9DF-4A6A-9307-E2826093CDB1}" destId="{B9F71CD6-6488-4A1F-9925-78BBC326FB35}" srcOrd="0" destOrd="0" presId="urn:microsoft.com/office/officeart/2005/8/layout/vList2"/>
    <dgm:cxn modelId="{35DBAAB4-5FA0-465B-A98C-4356934401EE}" type="presParOf" srcId="{29D0833C-E9DF-4A6A-9307-E2826093CDB1}" destId="{C94C386A-625E-40F9-AA41-0C40C4864EFB}" srcOrd="1" destOrd="0" presId="urn:microsoft.com/office/officeart/2005/8/layout/vList2"/>
    <dgm:cxn modelId="{A6835242-8381-4479-92C1-142DDE1FD2D7}" type="presParOf" srcId="{29D0833C-E9DF-4A6A-9307-E2826093CDB1}" destId="{B7C9DC95-15AC-4E24-B632-3321EE5AEC25}" srcOrd="2" destOrd="0" presId="urn:microsoft.com/office/officeart/2005/8/layout/vList2"/>
    <dgm:cxn modelId="{BDC17199-457F-43D3-B277-565CE55E4C09}" type="presParOf" srcId="{29D0833C-E9DF-4A6A-9307-E2826093CDB1}" destId="{4483306A-FBEB-4043-89E7-E9804E38172B}" srcOrd="3" destOrd="0" presId="urn:microsoft.com/office/officeart/2005/8/layout/vList2"/>
    <dgm:cxn modelId="{FE4831C1-9EA2-403F-8F19-9BAFB9B2C9D2}" type="presParOf" srcId="{29D0833C-E9DF-4A6A-9307-E2826093CDB1}" destId="{2C15957B-CF50-4913-8199-A17E860EB64B}" srcOrd="4" destOrd="0" presId="urn:microsoft.com/office/officeart/2005/8/layout/vList2"/>
    <dgm:cxn modelId="{0ED28CB8-4994-4325-81AE-6AEB84788AF0}" type="presParOf" srcId="{29D0833C-E9DF-4A6A-9307-E2826093CDB1}" destId="{F17B610C-D393-4092-BE5E-2B5D267AE9E0}" srcOrd="5" destOrd="0" presId="urn:microsoft.com/office/officeart/2005/8/layout/vList2"/>
    <dgm:cxn modelId="{E3D536F7-6410-4E83-97E2-2E66997B4500}" type="presParOf" srcId="{29D0833C-E9DF-4A6A-9307-E2826093CDB1}" destId="{DB78D261-37A0-41E4-90DA-A618A4905FAA}" srcOrd="6" destOrd="0" presId="urn:microsoft.com/office/officeart/2005/8/layout/vList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71CD6-6488-4A1F-9925-78BBC326FB35}">
      <dsp:nvSpPr>
        <dsp:cNvPr id="0" name=""/>
        <dsp:cNvSpPr/>
      </dsp:nvSpPr>
      <dsp:spPr>
        <a:xfrm>
          <a:off x="0" y="18173"/>
          <a:ext cx="7968208" cy="837396"/>
        </a:xfrm>
        <a:prstGeom prst="roundRect">
          <a:avLst/>
        </a:prstGeom>
        <a:solidFill>
          <a:srgbClr val="73C6D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1.Общие положения</a:t>
          </a:r>
          <a:endParaRPr lang="ru-RU" sz="2000" b="1" kern="1200" dirty="0"/>
        </a:p>
      </dsp:txBody>
      <dsp:txXfrm>
        <a:off x="40878" y="59051"/>
        <a:ext cx="7886452" cy="755640"/>
      </dsp:txXfrm>
    </dsp:sp>
    <dsp:sp modelId="{B7C9DC95-15AC-4E24-B632-3321EE5AEC25}">
      <dsp:nvSpPr>
        <dsp:cNvPr id="0" name=""/>
        <dsp:cNvSpPr/>
      </dsp:nvSpPr>
      <dsp:spPr>
        <a:xfrm>
          <a:off x="0" y="849356"/>
          <a:ext cx="7968208" cy="837396"/>
        </a:xfrm>
        <a:prstGeom prst="roundRect">
          <a:avLst/>
        </a:prstGeom>
        <a:solidFill>
          <a:srgbClr val="979CF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2.Требования к структуре Программы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878" y="890234"/>
        <a:ext cx="7886452" cy="755640"/>
      </dsp:txXfrm>
    </dsp:sp>
    <dsp:sp modelId="{2C15957B-CF50-4913-8199-A17E860EB64B}">
      <dsp:nvSpPr>
        <dsp:cNvPr id="0" name=""/>
        <dsp:cNvSpPr/>
      </dsp:nvSpPr>
      <dsp:spPr>
        <a:xfrm>
          <a:off x="0" y="2468296"/>
          <a:ext cx="7968208" cy="837396"/>
        </a:xfrm>
        <a:prstGeom prst="roundRect">
          <a:avLst/>
        </a:prstGeom>
        <a:solidFill>
          <a:srgbClr val="E73D7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4.Требования к результатам освоения Программы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0878" y="2509174"/>
        <a:ext cx="7886452" cy="755640"/>
      </dsp:txXfrm>
    </dsp:sp>
    <dsp:sp modelId="{DB78D261-37A0-41E4-90DA-A618A4905FAA}">
      <dsp:nvSpPr>
        <dsp:cNvPr id="0" name=""/>
        <dsp:cNvSpPr/>
      </dsp:nvSpPr>
      <dsp:spPr>
        <a:xfrm>
          <a:off x="0" y="1656497"/>
          <a:ext cx="7968208" cy="837396"/>
        </a:xfrm>
        <a:prstGeom prst="roundRect">
          <a:avLst/>
        </a:prstGeom>
        <a:solidFill>
          <a:srgbClr val="D92B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3.Требования к условиям реализации Программы</a:t>
          </a:r>
        </a:p>
      </dsp:txBody>
      <dsp:txXfrm>
        <a:off x="40878" y="1697375"/>
        <a:ext cx="7886452" cy="755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D305C-E3D3-4EE5-A1E9-E4C67E2A8DB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A43B9-2B40-49B8-9161-630BBF666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16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Самый</a:t>
            </a:r>
            <a:r>
              <a:rPr lang="ru-RU" baseline="0" dirty="0" smtClean="0"/>
              <a:t> главный вопрос идет от родителей, это укрепление здоровья ребенка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A43B9-2B40-49B8-9161-630BBF66688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2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449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3287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946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993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43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731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86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313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0782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380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6246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07989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2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32030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911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15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6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79634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88292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225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80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384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63358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0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9575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8643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0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5603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29872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09555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625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747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6444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00434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249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15554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870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349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318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35117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65280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955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35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0318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66124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0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913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96980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225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0775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93269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093711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2466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56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6470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16567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5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96038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1937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5864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264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23536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267970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038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103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1832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66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116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29652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91228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333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6222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99008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531029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694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5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64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5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3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1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ADB2D-802A-495A-876E-C97E43055CE7}" type="datetimeFigureOut">
              <a:rPr lang="ru-RU" smtClean="0">
                <a:solidFill>
                  <a:srgbClr val="696464"/>
                </a:solidFill>
              </a:rPr>
              <a:pPr/>
              <a:t>20.10.2014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E4AC0-AB76-4323-96C8-87D732810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7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Федеральный государственный образовательный стандарт дошкольного образования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Детский сад № 377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00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827584" y="1412776"/>
            <a:ext cx="7560840" cy="4572000"/>
          </a:xfrm>
          <a:solidFill>
            <a:srgbClr val="FFFF9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Целевые ориентиры выступают основанием преемственности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дошкольного и начального общего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соблюдении требований к условиям реализации Программы настоящие целевые ориентиры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предполагают формирование у дошкольников предпосылок к учебной деятельности на этапе завершения ими ДО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68144" y="6021288"/>
            <a:ext cx="3059832" cy="504056"/>
          </a:xfrm>
          <a:prstGeom prst="roundRect">
            <a:avLst/>
          </a:prstGeom>
          <a:solidFill>
            <a:srgbClr val="E73D7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4.7.  Требования к результатам  освоения Программы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13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3528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Система мониторинга достижения детьми планируемых результатов освоения</a:t>
            </a:r>
            <a:endParaRPr lang="ru-RU" sz="32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1115616" y="1556792"/>
            <a:ext cx="6840760" cy="4464496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/>
          </a:bodyPr>
          <a:lstStyle/>
          <a:p>
            <a:r>
              <a:rPr lang="ru-RU" dirty="0" smtClean="0"/>
              <a:t>Целевые ориентиры </a:t>
            </a:r>
            <a:r>
              <a:rPr lang="ru-RU" b="1" dirty="0" smtClean="0"/>
              <a:t>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Освоение Программы </a:t>
            </a:r>
            <a:r>
              <a:rPr lang="ru-RU" b="1" dirty="0" smtClean="0"/>
              <a:t>не сопровождается проведением промежуточных аттестаций и итоговой аттестации воспитанников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6021288"/>
            <a:ext cx="3059832" cy="504056"/>
          </a:xfrm>
          <a:prstGeom prst="roundRect">
            <a:avLst/>
          </a:prstGeom>
          <a:solidFill>
            <a:srgbClr val="E73D7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4.1., 4.3  Требования к результатам  освоения Программы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98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67544" y="620688"/>
            <a:ext cx="8204448" cy="5616624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При реализации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может проводиться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индивидуального развития детей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(педагогическим работником в рамках педагогической диагностики для оценки индивидуального  развития детей, связанной с оценкой эффективности педагогических действий  и для дальнейшего планирования)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диагностики используются для решения образовательных задач: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1)индивидуализация образования ( поддержки ребенка,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построения образовательной траектории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профессиональной коррекции особенностей развития);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2)оптимизации работы с группой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6021288"/>
            <a:ext cx="3059832" cy="576064"/>
          </a:xfrm>
          <a:prstGeom prst="roundRect">
            <a:avLst/>
          </a:prstGeom>
          <a:solidFill>
            <a:srgbClr val="D92B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3.2.3 Требования к условиям реализации Программы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469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552" y="404664"/>
            <a:ext cx="8064896" cy="5832648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используется психологическая диагностика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детей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(выявление и изучение индивидуально-психологических особенностей детей),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которую проводят квалифицированные специалисты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(педагоги-психологи, психологи).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ребенка в психологической диагностике допускается только с согласия его родителей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психологической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могут использоваться для решения задач психологического сопровождения и проведения квалифицированной коррекции развития детей.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0152" y="6093296"/>
            <a:ext cx="3059832" cy="504056"/>
          </a:xfrm>
          <a:prstGeom prst="roundRect">
            <a:avLst/>
          </a:prstGeom>
          <a:solidFill>
            <a:srgbClr val="D92B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3.2.3 Требования к условиям реализации Программы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0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6356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Требования к условиям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539552" y="1196752"/>
            <a:ext cx="8424936" cy="4937348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  включают в себя 5 частей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Кадровые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развивающей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предметно-пространственной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среде</a:t>
            </a:r>
          </a:p>
          <a:p>
            <a:pPr marL="45720" indent="0" algn="ctr">
              <a:buNone/>
            </a:pPr>
            <a:endParaRPr lang="ru-RU" sz="2800" i="1" dirty="0" smtClean="0"/>
          </a:p>
          <a:p>
            <a:pPr marL="45720" indent="0" algn="ctr">
              <a:buNone/>
            </a:pPr>
            <a:r>
              <a:rPr lang="ru-RU" sz="2800" b="1" u="sng" dirty="0" smtClean="0"/>
              <a:t>Кадровые условия являются главными</a:t>
            </a:r>
            <a:r>
              <a:rPr lang="ru-RU" sz="2800" b="1" dirty="0" smtClean="0"/>
              <a:t>!</a:t>
            </a:r>
            <a:endParaRPr lang="ru-RU" sz="2800" dirty="0" smtClean="0"/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ВАЖНО!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</a:rPr>
              <a:t>подготовка воспитателя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на базе психолого-педагогического образования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концепции и содержания профессионального стандарта педагога ДОО.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6093296"/>
            <a:ext cx="3059832" cy="576064"/>
          </a:xfrm>
          <a:prstGeom prst="roundRect">
            <a:avLst/>
          </a:prstGeom>
          <a:solidFill>
            <a:srgbClr val="D92B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3.1. Требования к условиям реализации Программы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31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35280" cy="5472608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уважение педагогов к человеческому достоинству детей, формирование и поддержка  положительной самооценки, уверенности в собственных силах и способностях;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форм и методов работы с детьми, соответствующих возрастным и индивидуальным особенностям детей (недопустимость искусственного ускорения или замедления развития детей);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на основе взаимодействия взрослых с детьми;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педагогами положительного, доброжелательного отношения детей друг к другу;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инициативы и самостоятельности;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детей от всех форм физического и психического насилия;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родителей в воспитании детей, укрепление их здоровья, вовлечение семей непосредственно в образовательную деятельность.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0152" y="6237312"/>
            <a:ext cx="3059832" cy="432048"/>
          </a:xfrm>
          <a:prstGeom prst="roundRect">
            <a:avLst/>
          </a:prstGeom>
          <a:solidFill>
            <a:srgbClr val="D92B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3.1. 1Требования к условиям реализации Программы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37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683568" y="476672"/>
            <a:ext cx="8208912" cy="834008"/>
          </a:xfrm>
        </p:spPr>
        <p:txBody>
          <a:bodyPr/>
          <a:lstStyle/>
          <a:p>
            <a:pPr algn="ctr"/>
            <a:endParaRPr lang="ru-RU" b="0" dirty="0" smtClean="0"/>
          </a:p>
          <a:p>
            <a:pPr algn="ctr"/>
            <a:endParaRPr lang="ru-RU" b="0" dirty="0" smtClean="0"/>
          </a:p>
          <a:p>
            <a:pPr algn="ctr"/>
            <a:endParaRPr lang="ru-RU" b="0" dirty="0" smtClean="0"/>
          </a:p>
          <a:p>
            <a:pPr algn="ctr"/>
            <a:endParaRPr lang="ru-RU" b="0" dirty="0" smtClean="0"/>
          </a:p>
          <a:p>
            <a:pPr algn="ctr"/>
            <a:endParaRPr lang="ru-RU" b="0" dirty="0" smtClean="0"/>
          </a:p>
          <a:p>
            <a:pPr algn="ctr"/>
            <a:endParaRPr lang="ru-RU" b="0" dirty="0" smtClean="0"/>
          </a:p>
          <a:p>
            <a:pPr algn="ctr"/>
            <a:r>
              <a:rPr lang="ru-RU" b="0" dirty="0" smtClean="0"/>
              <a:t>Требования к развивающей </a:t>
            </a:r>
            <a:r>
              <a:rPr lang="ru-RU" dirty="0" smtClean="0"/>
              <a:t>предметно-пространственной </a:t>
            </a:r>
            <a:r>
              <a:rPr lang="ru-RU" b="0" dirty="0" smtClean="0"/>
              <a:t> среде </a:t>
            </a:r>
            <a:endParaRPr lang="ru-RU" b="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"/>
          </p:nvPr>
        </p:nvSpPr>
        <p:spPr>
          <a:xfrm>
            <a:off x="1475656" y="1484784"/>
            <a:ext cx="6480720" cy="3960440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Организации, Группы, участков, материалов, оборудования, инвентаря для развития детей в соответствии с возрастными особенностями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8144" y="5589240"/>
            <a:ext cx="3059832" cy="504056"/>
          </a:xfrm>
          <a:prstGeom prst="roundRect">
            <a:avLst/>
          </a:prstGeom>
          <a:solidFill>
            <a:srgbClr val="D92B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3.3.1-3.3.5.. Требования к условиям реализации Программы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717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4"/>
          </p:nvPr>
        </p:nvSpPr>
        <p:spPr>
          <a:xfrm>
            <a:off x="1259632" y="1340768"/>
            <a:ext cx="6840760" cy="4320480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CE79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отменяются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форма, организованная образовательная деятельность остается по видам деятельности в форме </a:t>
            </a:r>
            <a:r>
              <a:rPr lang="ru-RU" sz="36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ситуации.</a:t>
            </a:r>
            <a:endParaRPr lang="ru-RU" sz="36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932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Отличительная особенность  ФГОС  дошкольного образования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416824" cy="4104456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предполагает "психолого-педагогическую поддержку позитивной социализации и индивидуализации развития детей дошкольного возраста". Он направлен на </a:t>
            </a:r>
            <a:r>
              <a:rPr lang="ru-RU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"поддержку активной инициативы ребенка"</a:t>
            </a:r>
            <a:r>
              <a:rPr lang="ru-RU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"ценность индивидуализации развития"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дошкольника. 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 этом </a:t>
            </a:r>
            <a:r>
              <a:rPr lang="ru-RU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подвергается не личность, а «предметные условия»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развивается ребенок - пространство, игрушки и т.д. 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Кроме индивидуализации развития ребенка, одной из установок стандарта является </a:t>
            </a:r>
            <a:r>
              <a:rPr lang="ru-RU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«сотрудничества детей друг с другом".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"Впервые в стандарте это задается как условие».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0152" y="6237312"/>
            <a:ext cx="3059832" cy="432048"/>
          </a:xfrm>
          <a:prstGeom prst="roundRect">
            <a:avLst/>
          </a:prstGeom>
          <a:solidFill>
            <a:srgbClr val="D92B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3.1. 1Требования к условиям реализации Программы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70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6356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Структура документа </a:t>
            </a: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5373216"/>
            <a:ext cx="2520280" cy="698376"/>
          </a:xfrm>
          <a:prstGeom prst="roundRect">
            <a:avLst/>
          </a:prstGeom>
          <a:solidFill>
            <a:srgbClr val="73C6D7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и пункты ФГОС ДО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1.8  Общие положения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177641779"/>
              </p:ext>
            </p:extLst>
          </p:nvPr>
        </p:nvGraphicFramePr>
        <p:xfrm>
          <a:off x="755576" y="1628800"/>
          <a:ext cx="796820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40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66719"/>
              </p:ext>
            </p:extLst>
          </p:nvPr>
        </p:nvGraphicFramePr>
        <p:xfrm>
          <a:off x="1259632" y="692696"/>
          <a:ext cx="7128792" cy="3816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8792"/>
              </a:tblGrid>
              <a:tr h="9308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 </a:t>
                      </a:r>
                    </a:p>
                    <a:p>
                      <a:pPr algn="ctr"/>
                      <a:r>
                        <a:rPr lang="ru-RU" dirty="0" smtClean="0"/>
                        <a:t>ШКОЛЬНОГО ОБРАЗОВАНИЯ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579DD"/>
                        </a:gs>
                        <a:gs pos="50000">
                          <a:schemeClr val="bg1"/>
                        </a:gs>
                        <a:gs pos="100000">
                          <a:srgbClr val="B8F0F6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885589">
                <a:tc>
                  <a:txBody>
                    <a:bodyPr/>
                    <a:lstStyle/>
                    <a:p>
                      <a:pPr algn="ctr"/>
                      <a:r>
                        <a:rPr lang="ru-RU" sz="2800" u="sng" dirty="0" smtClean="0"/>
                        <a:t>3 группы Требований: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800" u="none" baseline="0" dirty="0" smtClean="0"/>
                        <a:t>1. К структуре Программы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800" u="none" baseline="0" dirty="0" smtClean="0"/>
                        <a:t>2. К условиям её реализации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800" u="none" baseline="0" dirty="0" smtClean="0"/>
                        <a:t>3. </a:t>
                      </a:r>
                      <a:r>
                        <a:rPr lang="ru-RU" sz="2800" b="1" u="sng" baseline="0" dirty="0" smtClean="0"/>
                        <a:t>К результатам освоения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515719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Условия - это социальная ситуация развития ребенка.</a:t>
            </a:r>
          </a:p>
          <a:p>
            <a:pPr lvl="0" algn="ctr"/>
            <a:endParaRPr lang="ru-RU" b="1" dirty="0" smtClean="0">
              <a:solidFill>
                <a:srgbClr val="002060"/>
              </a:solidFill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733256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ФГОС ДО – это правила развития ребёнка, а не его обучения!</a:t>
            </a:r>
          </a:p>
        </p:txBody>
      </p:sp>
      <p:pic>
        <p:nvPicPr>
          <p:cNvPr id="7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09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Цели документа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социального статуса дошкольного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 ДО, их структуре и результатам их освоения;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сохранение единства образовательного пространства Российской Федерации относительно уровня дошкольного образования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76256" y="6237312"/>
            <a:ext cx="2267744" cy="410344"/>
          </a:xfrm>
          <a:prstGeom prst="roundRect">
            <a:avLst/>
          </a:prstGeom>
          <a:solidFill>
            <a:srgbClr val="73C6D7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1.5  Общие положения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43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4377680" cy="4180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Задачи документа</a:t>
            </a:r>
            <a:endParaRPr lang="ru-RU" sz="32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784976" cy="6093296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и других особенностей (в том числе ограниченных возможностей здоровья);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 целей, задач и содержания образования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реализуемых в рамках образовательных программ различных уровней  ( преемственность основных образовательных программ дошкольного и начального общего образования);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обьединение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обучения и воспитания в целостный образовательный процесс на основе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духовно-нравственных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формирование общей культуры личности детей, в том числе ценностей здорового образа жизни, развития их социальных,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нравственных,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физических качеств,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инициативности, самостоятельности и ответственности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ребенка, формирование предпосылок учебной деятельности;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вариативности и разнообразия содержания Программ и организационных форм дошкольного образования, возможности формирования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Программ различной направленности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учётом образовательных потребностей, способностей  и состояния здоровья детей;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 и индивидуальным, психологическим и физиологическим  особенностям детей;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поддержки семьи и повышение компетентности родителей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(законных представителей) в вопросах развития и образования, охраны  и укрепления здоровья детей.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32240" y="116632"/>
            <a:ext cx="2267744" cy="482352"/>
          </a:xfrm>
          <a:prstGeom prst="roundRect">
            <a:avLst/>
          </a:prstGeom>
          <a:solidFill>
            <a:srgbClr val="73C6D7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1.6  Общие положения</a:t>
            </a:r>
            <a:endParaRPr lang="ru-RU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7953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1331640" y="1299964"/>
            <a:ext cx="6606480" cy="4721324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dirty="0" smtClean="0"/>
              <a:t>Социально-коммуникативное развитие; </a:t>
            </a:r>
          </a:p>
          <a:p>
            <a:r>
              <a:rPr lang="ru-RU" dirty="0" smtClean="0"/>
              <a:t>Познавательное развитие;</a:t>
            </a:r>
          </a:p>
          <a:p>
            <a:r>
              <a:rPr lang="ru-RU" dirty="0" smtClean="0"/>
              <a:t>Речевое развитие; </a:t>
            </a:r>
          </a:p>
          <a:p>
            <a:r>
              <a:rPr lang="ru-RU" dirty="0" smtClean="0"/>
              <a:t> Художественно-эстетическое развитие; </a:t>
            </a:r>
          </a:p>
          <a:p>
            <a:r>
              <a:rPr lang="ru-RU" dirty="0" smtClean="0"/>
              <a:t> Физическое развитие</a:t>
            </a: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6021288"/>
            <a:ext cx="2555776" cy="504056"/>
          </a:xfrm>
          <a:prstGeom prst="roundRect">
            <a:avLst/>
          </a:prstGeom>
          <a:solidFill>
            <a:srgbClr val="979CFB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2.6. Требования к структуре ОП ДО и ее объему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4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666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Виды детской деятельности</a:t>
            </a:r>
            <a:endParaRPr lang="ru-RU" sz="3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1475656" y="1196752"/>
            <a:ext cx="6192688" cy="4032448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(овладение основными движениями);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игровая;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коммуникативная;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самообслуживание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элементарный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бытовой труд;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конструирование из различных материалов;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изобразительная;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музыкальная.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5517232"/>
            <a:ext cx="2555776" cy="504056"/>
          </a:xfrm>
          <a:prstGeom prst="roundRect">
            <a:avLst/>
          </a:prstGeom>
          <a:solidFill>
            <a:srgbClr val="979CFB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2.7. Требования к структуре ОП ДО и ее объему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4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Взаимодействие с семьей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4"/>
          </p:nvPr>
        </p:nvSpPr>
        <p:spPr>
          <a:xfrm>
            <a:off x="1259632" y="1556792"/>
            <a:ext cx="6552728" cy="4577308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вопросам образования ребенка, вовлечение в организованную образовательную  деятельность в том числе посредством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создания образовательных проектов совместно с семьей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основе выявления потребностей и поддержки образовательных инициатив семьи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68144" y="5949280"/>
            <a:ext cx="3059832" cy="504056"/>
          </a:xfrm>
          <a:prstGeom prst="roundRect">
            <a:avLst/>
          </a:prstGeom>
          <a:solidFill>
            <a:srgbClr val="D92B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3.2.5.Требования к условиям реализации Программы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45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2699792" y="476672"/>
            <a:ext cx="3733800" cy="762000"/>
          </a:xfrm>
        </p:spPr>
        <p:txBody>
          <a:bodyPr/>
          <a:lstStyle/>
          <a:p>
            <a:r>
              <a:rPr lang="ru-RU" dirty="0" smtClean="0"/>
              <a:t>Требования к результатам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4"/>
          </p:nvPr>
        </p:nvSpPr>
        <p:spPr>
          <a:xfrm>
            <a:off x="1331640" y="1412776"/>
            <a:ext cx="6552728" cy="3528392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ru-RU" dirty="0" smtClean="0"/>
              <a:t>Требования к результатам представлены </a:t>
            </a:r>
            <a:r>
              <a:rPr lang="ru-RU" b="1" dirty="0" smtClean="0"/>
              <a:t>в виде целевых ориентиров </a:t>
            </a:r>
            <a:r>
              <a:rPr lang="ru-RU" dirty="0" smtClean="0"/>
              <a:t>дошкольного образования, которые представляют собой </a:t>
            </a:r>
            <a:r>
              <a:rPr lang="ru-RU" i="1" dirty="0" smtClean="0"/>
              <a:t>социальные –нормативные возрастные  характеристики возможных достижений ребёнка </a:t>
            </a:r>
            <a:r>
              <a:rPr lang="ru-RU" u="sng" dirty="0" smtClean="0"/>
              <a:t>в</a:t>
            </a:r>
            <a:r>
              <a:rPr lang="ru-RU" dirty="0" smtClean="0"/>
              <a:t> младенческом и </a:t>
            </a:r>
            <a:r>
              <a:rPr lang="ru-RU" u="sng" dirty="0" smtClean="0"/>
              <a:t>раннем возрасте </a:t>
            </a:r>
            <a:r>
              <a:rPr lang="ru-RU" dirty="0" smtClean="0"/>
              <a:t>и  </a:t>
            </a:r>
            <a:r>
              <a:rPr lang="ru-RU" u="sng" dirty="0" smtClean="0"/>
              <a:t>на этапе завершения уровня ДО</a:t>
            </a:r>
            <a:endParaRPr lang="ru-RU" u="sng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6136" y="5301208"/>
            <a:ext cx="3059832" cy="504056"/>
          </a:xfrm>
          <a:prstGeom prst="roundRect">
            <a:avLst/>
          </a:prstGeom>
          <a:solidFill>
            <a:srgbClr val="E73D7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4.1., 4.6  Требования к результатам  освоения Программы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таша\Desktop\картинки\56755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66944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878</Words>
  <Application>Microsoft Office PowerPoint</Application>
  <PresentationFormat>Экран (4:3)</PresentationFormat>
  <Paragraphs>117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Тема Office</vt:lpstr>
      <vt:lpstr>Справедливость</vt:lpstr>
      <vt:lpstr>1_Справедливость</vt:lpstr>
      <vt:lpstr>2_Справедливость</vt:lpstr>
      <vt:lpstr>3_Справедливость</vt:lpstr>
      <vt:lpstr>4_Справедливость</vt:lpstr>
      <vt:lpstr>5_Справедливость</vt:lpstr>
      <vt:lpstr>6_Справедливость</vt:lpstr>
      <vt:lpstr>Федеральный государственный образовательный стандарт дошкольного образования</vt:lpstr>
      <vt:lpstr>Структура документа </vt:lpstr>
      <vt:lpstr>Презентация PowerPoint</vt:lpstr>
      <vt:lpstr>Цели документа</vt:lpstr>
      <vt:lpstr>Задачи документа</vt:lpstr>
      <vt:lpstr>Образовательные области</vt:lpstr>
      <vt:lpstr>  Виды детской деятельности</vt:lpstr>
      <vt:lpstr>Взаимодействие с семьей</vt:lpstr>
      <vt:lpstr>Презентация PowerPoint</vt:lpstr>
      <vt:lpstr>Презентация PowerPoint</vt:lpstr>
      <vt:lpstr>Система мониторинга достижения детьми планируемых результатов освоения</vt:lpstr>
      <vt:lpstr>Презентация PowerPoint</vt:lpstr>
      <vt:lpstr>Презентация PowerPoint</vt:lpstr>
      <vt:lpstr>Требования к условиям</vt:lpstr>
      <vt:lpstr>Психолого-педагогические условия:</vt:lpstr>
      <vt:lpstr>Презентация PowerPoint</vt:lpstr>
      <vt:lpstr>Презентация PowerPoint</vt:lpstr>
      <vt:lpstr>Отличительная особенность  ФГОС  дошкольного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9</cp:revision>
  <dcterms:created xsi:type="dcterms:W3CDTF">2014-10-15T03:09:19Z</dcterms:created>
  <dcterms:modified xsi:type="dcterms:W3CDTF">2014-10-20T05:29:19Z</dcterms:modified>
</cp:coreProperties>
</file>