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70" r:id="rId6"/>
    <p:sldId id="27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13.06.2013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 spd="med"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 advTm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10" Type="http://schemas.openxmlformats.org/officeDocument/2006/relationships/image" Target="../media/image20.pn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logolife.ru/logopedy/artikulyacionnaya-gimnastika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Артикуляционная                                          гимнастика: </a:t>
            </a:r>
            <a:br>
              <a:rPr lang="ru-RU" dirty="0" smtClean="0"/>
            </a:br>
            <a:r>
              <a:rPr lang="ru-RU" dirty="0" smtClean="0"/>
              <a:t>«Веселый язычок </a:t>
            </a:r>
            <a:br>
              <a:rPr lang="ru-RU" dirty="0" smtClean="0"/>
            </a:br>
            <a:r>
              <a:rPr lang="ru-RU" dirty="0" smtClean="0"/>
              <a:t>в зоопарке»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717032"/>
            <a:ext cx="8305800" cy="16561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Автор разработки </a:t>
            </a:r>
          </a:p>
          <a:p>
            <a:r>
              <a:rPr lang="ru-RU" dirty="0" smtClean="0"/>
              <a:t>Чуркина Т.А., </a:t>
            </a:r>
          </a:p>
          <a:p>
            <a:r>
              <a:rPr lang="ru-RU" dirty="0" smtClean="0"/>
              <a:t>учитель-логопед  ДОУ №50 </a:t>
            </a:r>
          </a:p>
          <a:p>
            <a:endParaRPr lang="ru-RU" dirty="0"/>
          </a:p>
        </p:txBody>
      </p:sp>
    </p:spTree>
  </p:cSld>
  <p:clrMapOvr>
    <a:masterClrMapping/>
  </p:clrMapOvr>
  <p:transition spd="med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392088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                 змейка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67544" y="836712"/>
            <a:ext cx="7416824" cy="1656184"/>
          </a:xfrm>
        </p:spPr>
        <p:txBody>
          <a:bodyPr/>
          <a:lstStyle/>
          <a:p>
            <a:r>
              <a:rPr lang="ru-RU" sz="1600" b="1" i="1" dirty="0" smtClean="0"/>
              <a:t>В зоопарке жила очень добрая и красивая змейка. </a:t>
            </a:r>
          </a:p>
          <a:p>
            <a:r>
              <a:rPr lang="ru-RU" dirty="0" smtClean="0"/>
              <a:t>Упражнение «Иголочка» - тянем тонкий язык.</a:t>
            </a:r>
          </a:p>
          <a:p>
            <a:endParaRPr lang="ru-RU" dirty="0" smtClean="0"/>
          </a:p>
          <a:p>
            <a:pPr algn="ctr"/>
            <a:r>
              <a:rPr lang="ru-RU" sz="1600" b="1" i="1" dirty="0" smtClean="0"/>
              <a:t>Подражаем мы змее</a:t>
            </a:r>
          </a:p>
          <a:p>
            <a:pPr algn="ctr"/>
            <a:r>
              <a:rPr lang="ru-RU" sz="1600" b="1" i="1" dirty="0" smtClean="0"/>
              <a:t>Будем с нею наравне.</a:t>
            </a:r>
            <a:endParaRPr lang="ru-RU" sz="1600" b="1" i="1" dirty="0"/>
          </a:p>
        </p:txBody>
      </p:sp>
      <p:pic>
        <p:nvPicPr>
          <p:cNvPr id="22530" name="Picture 2" descr="C:\Users\Санек\Desktop\для презентации\ms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708920"/>
            <a:ext cx="2592287" cy="2448272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464096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                хомячок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908720"/>
            <a:ext cx="7283152" cy="1872208"/>
          </a:xfrm>
        </p:spPr>
        <p:txBody>
          <a:bodyPr/>
          <a:lstStyle/>
          <a:p>
            <a:r>
              <a:rPr lang="ru-RU" sz="1600" b="1" i="1" dirty="0" smtClean="0"/>
              <a:t>Хомячок тоже житель зоопарка. Он когда ест всегда набивает щеки.</a:t>
            </a:r>
          </a:p>
          <a:p>
            <a:r>
              <a:rPr lang="ru-RU" dirty="0" smtClean="0"/>
              <a:t>Упражнение «Шарик» – надуваем щеки: вместе, попеременно (правую, левую).</a:t>
            </a:r>
          </a:p>
          <a:p>
            <a:pPr algn="ctr"/>
            <a:endParaRPr lang="ru-RU" dirty="0" smtClean="0"/>
          </a:p>
          <a:p>
            <a:pPr algn="ctr"/>
            <a:r>
              <a:rPr lang="ru-RU" sz="1600" b="1" i="1" dirty="0" smtClean="0"/>
              <a:t>У Тимошки-хомяка</a:t>
            </a:r>
            <a:br>
              <a:rPr lang="ru-RU" sz="1600" b="1" i="1" dirty="0" smtClean="0"/>
            </a:br>
            <a:r>
              <a:rPr lang="ru-RU" sz="1600" b="1" i="1" dirty="0" smtClean="0"/>
              <a:t>За щеками два мешка:</a:t>
            </a:r>
            <a:br>
              <a:rPr lang="ru-RU" sz="1600" b="1" i="1" dirty="0" smtClean="0"/>
            </a:br>
            <a:r>
              <a:rPr lang="ru-RU" sz="1600" b="1" i="1" dirty="0" smtClean="0"/>
              <a:t>В левом- завтрак,</a:t>
            </a:r>
            <a:br>
              <a:rPr lang="ru-RU" sz="1600" b="1" i="1" dirty="0" smtClean="0"/>
            </a:br>
            <a:r>
              <a:rPr lang="ru-RU" sz="1600" b="1" i="1" dirty="0" smtClean="0"/>
              <a:t>В правом- ужин...</a:t>
            </a:r>
            <a:endParaRPr lang="ru-RU" sz="1600" b="1" i="1" dirty="0"/>
          </a:p>
        </p:txBody>
      </p:sp>
      <p:pic>
        <p:nvPicPr>
          <p:cNvPr id="23554" name="Picture 2" descr="C:\Users\Санек\Desktop\для презентации\ебш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140968"/>
            <a:ext cx="2497435" cy="266429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392088"/>
          </a:xfrm>
        </p:spPr>
        <p:txBody>
          <a:bodyPr/>
          <a:lstStyle/>
          <a:p>
            <a:r>
              <a:rPr lang="ru-RU" dirty="0" smtClean="0"/>
              <a:t>                              мишка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908720"/>
            <a:ext cx="7211144" cy="2088232"/>
          </a:xfrm>
        </p:spPr>
        <p:txBody>
          <a:bodyPr/>
          <a:lstStyle/>
          <a:p>
            <a:r>
              <a:rPr lang="ru-RU" sz="1600" b="1" i="1" dirty="0" smtClean="0"/>
              <a:t>Мишка косолапый сосед хомячка. Он очень сильно любит есть мед. Ест весь бочонок меда и облизывается – очень было вкусно.</a:t>
            </a:r>
          </a:p>
          <a:p>
            <a:r>
              <a:rPr lang="ru-RU" dirty="0" smtClean="0"/>
              <a:t>Упражнение «Вкусное варенье» – круговыми движениями облизываем губы.</a:t>
            </a:r>
          </a:p>
          <a:p>
            <a:endParaRPr lang="ru-RU" dirty="0" smtClean="0"/>
          </a:p>
          <a:p>
            <a:pPr algn="ctr"/>
            <a:r>
              <a:rPr lang="ru-RU" sz="1600" b="1" i="1" dirty="0" smtClean="0"/>
              <a:t>Мишка очень любит мед</a:t>
            </a:r>
            <a:br>
              <a:rPr lang="ru-RU" sz="1600" b="1" i="1" dirty="0" smtClean="0"/>
            </a:br>
            <a:r>
              <a:rPr lang="ru-RU" sz="1600" b="1" i="1" dirty="0" smtClean="0"/>
              <a:t>Свежий, из пчелиных сот.</a:t>
            </a:r>
            <a:endParaRPr lang="ru-RU" sz="1600" b="1" i="1" dirty="0"/>
          </a:p>
        </p:txBody>
      </p:sp>
      <p:pic>
        <p:nvPicPr>
          <p:cNvPr id="24578" name="Picture 2" descr="C:\Users\Санек\Desktop\для презентации\rsk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501008"/>
            <a:ext cx="2160240" cy="2592288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392088"/>
          </a:xfrm>
        </p:spPr>
        <p:txBody>
          <a:bodyPr/>
          <a:lstStyle/>
          <a:p>
            <a:r>
              <a:rPr lang="ru-RU" dirty="0" smtClean="0"/>
              <a:t>                               лошадка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764704"/>
            <a:ext cx="7139136" cy="1728192"/>
          </a:xfrm>
        </p:spPr>
        <p:txBody>
          <a:bodyPr>
            <a:normAutofit/>
          </a:bodyPr>
          <a:lstStyle/>
          <a:p>
            <a:r>
              <a:rPr lang="ru-RU" sz="1600" b="1" i="1" dirty="0" smtClean="0"/>
              <a:t>Очень понравилось Язычку в зоопарке, но пока возвращаться домой. Домой его довезла лошадка.</a:t>
            </a:r>
          </a:p>
          <a:p>
            <a:r>
              <a:rPr lang="ru-RU" dirty="0" smtClean="0"/>
              <a:t>Упражнение «Лошадка» - присасывая язык к нёбу, пощёлкать кончиком языка. </a:t>
            </a:r>
          </a:p>
          <a:p>
            <a:endParaRPr lang="ru-RU" i="1" dirty="0" smtClean="0"/>
          </a:p>
          <a:p>
            <a:pPr algn="ctr"/>
            <a:r>
              <a:rPr lang="ru-RU" sz="1600" b="1" i="1" dirty="0" smtClean="0"/>
              <a:t>Я лошадка – серый бок, </a:t>
            </a:r>
            <a:br>
              <a:rPr lang="ru-RU" sz="1600" b="1" i="1" dirty="0" smtClean="0"/>
            </a:br>
            <a:r>
              <a:rPr lang="ru-RU" sz="1600" b="1" i="1" dirty="0" smtClean="0"/>
              <a:t>Я копытцем постучу, </a:t>
            </a:r>
            <a:br>
              <a:rPr lang="ru-RU" sz="1600" b="1" i="1" dirty="0" smtClean="0"/>
            </a:br>
            <a:r>
              <a:rPr lang="ru-RU" sz="1600" b="1" i="1" dirty="0" smtClean="0"/>
              <a:t>Если хочешь, прокачу.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5602" name="Picture 2" descr="C:\Users\Санек\Desktop\для презентации\ltl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068960"/>
            <a:ext cx="1944216" cy="2540471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476672"/>
            <a:ext cx="3429000" cy="576064"/>
          </a:xfrm>
        </p:spPr>
        <p:txBody>
          <a:bodyPr>
            <a:normAutofit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 rot="10800000" flipV="1">
            <a:off x="5389098" y="332656"/>
            <a:ext cx="3429000" cy="6336703"/>
          </a:xfrm>
        </p:spPr>
        <p:txBody>
          <a:bodyPr>
            <a:normAutofit fontScale="92500" lnSpcReduction="20000"/>
          </a:bodyPr>
          <a:lstStyle/>
          <a:p>
            <a:endParaRPr lang="ru-RU" sz="1700" b="1" dirty="0" smtClean="0"/>
          </a:p>
          <a:p>
            <a:pPr algn="ctr"/>
            <a:r>
              <a:rPr lang="ru-RU" sz="1700" b="1" dirty="0" smtClean="0"/>
              <a:t>ПРИМЕРЫ УПРАЖНЕНИЙ</a:t>
            </a:r>
          </a:p>
          <a:p>
            <a:r>
              <a:rPr lang="ru-RU" sz="1200" b="1" dirty="0" smtClean="0"/>
              <a:t>« Дудочка».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Губы сложим в трубочку –</a:t>
            </a:r>
            <a:br>
              <a:rPr lang="ru-RU" sz="1200" dirty="0" smtClean="0"/>
            </a:br>
            <a:r>
              <a:rPr lang="ru-RU" sz="1200" dirty="0" smtClean="0"/>
              <a:t>На дудочку похоже.</a:t>
            </a:r>
            <a:br>
              <a:rPr lang="ru-RU" sz="1200" dirty="0" smtClean="0"/>
            </a:br>
            <a:r>
              <a:rPr lang="ru-RU" sz="1200" dirty="0" smtClean="0"/>
              <a:t>Подудеть на дудочку</a:t>
            </a:r>
            <a:br>
              <a:rPr lang="ru-RU" sz="1200" dirty="0" smtClean="0"/>
            </a:br>
            <a:r>
              <a:rPr lang="ru-RU" sz="1200" dirty="0" smtClean="0"/>
              <a:t>Без дудочки не сможем.</a:t>
            </a:r>
            <a:br>
              <a:rPr lang="ru-RU" sz="1200" dirty="0" smtClean="0"/>
            </a:br>
            <a:r>
              <a:rPr lang="ru-RU" sz="1200" b="1" dirty="0" smtClean="0"/>
              <a:t>« Качели».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На качелях я качаюсь</a:t>
            </a:r>
            <a:br>
              <a:rPr lang="ru-RU" sz="1200" dirty="0" smtClean="0"/>
            </a:br>
            <a:r>
              <a:rPr lang="ru-RU" sz="1200" dirty="0" smtClean="0"/>
              <a:t>Вверх – вниз, вверх – вниз.</a:t>
            </a:r>
            <a:br>
              <a:rPr lang="ru-RU" sz="1200" dirty="0" smtClean="0"/>
            </a:br>
            <a:r>
              <a:rPr lang="ru-RU" sz="1200" dirty="0" smtClean="0"/>
              <a:t>Я всё выше поднимаюсь,</a:t>
            </a:r>
            <a:br>
              <a:rPr lang="ru-RU" sz="1200" dirty="0" smtClean="0"/>
            </a:br>
            <a:r>
              <a:rPr lang="ru-RU" sz="1200" dirty="0" smtClean="0"/>
              <a:t>А потом – вниз!</a:t>
            </a:r>
            <a:br>
              <a:rPr lang="ru-RU" sz="1200" dirty="0" smtClean="0"/>
            </a:br>
            <a:r>
              <a:rPr lang="ru-RU" sz="1200" b="1" dirty="0" smtClean="0"/>
              <a:t>« Индюк».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err="1" smtClean="0"/>
              <a:t>Малышата-индюшата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Ножками топочут,</a:t>
            </a:r>
            <a:br>
              <a:rPr lang="ru-RU" sz="1200" dirty="0" smtClean="0"/>
            </a:br>
            <a:r>
              <a:rPr lang="ru-RU" sz="1200" dirty="0" smtClean="0"/>
              <a:t>Весело </a:t>
            </a:r>
            <a:r>
              <a:rPr lang="ru-RU" sz="1200" dirty="0" err="1" smtClean="0"/>
              <a:t>болбочут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b="1" dirty="0" smtClean="0"/>
              <a:t>« Гармошка».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На гармошке я играю,</a:t>
            </a:r>
            <a:br>
              <a:rPr lang="ru-RU" sz="1200" dirty="0" smtClean="0"/>
            </a:br>
            <a:r>
              <a:rPr lang="ru-RU" sz="1200" dirty="0" smtClean="0"/>
              <a:t>Рот пошире открываю.</a:t>
            </a:r>
            <a:br>
              <a:rPr lang="ru-RU" sz="1200" dirty="0" smtClean="0"/>
            </a:br>
            <a:r>
              <a:rPr lang="ru-RU" sz="1200" dirty="0" smtClean="0"/>
              <a:t>К нёбу язычок прижму,</a:t>
            </a:r>
            <a:br>
              <a:rPr lang="ru-RU" sz="1200" dirty="0" smtClean="0"/>
            </a:br>
            <a:r>
              <a:rPr lang="ru-RU" sz="1200" dirty="0" smtClean="0"/>
              <a:t>Ниже челюсть отведу.</a:t>
            </a:r>
            <a:br>
              <a:rPr lang="ru-RU" sz="1200" dirty="0" smtClean="0"/>
            </a:br>
            <a:r>
              <a:rPr lang="ru-RU" sz="1200" b="1" dirty="0" smtClean="0"/>
              <a:t>"Часики».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Наш весёлый язычок</a:t>
            </a:r>
            <a:br>
              <a:rPr lang="ru-RU" sz="1200" dirty="0" smtClean="0"/>
            </a:br>
            <a:r>
              <a:rPr lang="ru-RU" sz="1200" dirty="0" smtClean="0"/>
              <a:t>Повернулся на бочок.</a:t>
            </a:r>
            <a:br>
              <a:rPr lang="ru-RU" sz="1200" dirty="0" smtClean="0"/>
            </a:br>
            <a:r>
              <a:rPr lang="ru-RU" sz="1200" dirty="0" smtClean="0"/>
              <a:t>Смотрит влево, смотрит вправо…</a:t>
            </a:r>
            <a:br>
              <a:rPr lang="ru-RU" sz="1200" dirty="0" smtClean="0"/>
            </a:br>
            <a:r>
              <a:rPr lang="ru-RU" sz="1200" b="1" dirty="0" smtClean="0"/>
              <a:t>«Блинчики».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Детям нравятся </a:t>
            </a:r>
            <a:r>
              <a:rPr lang="ru-RU" sz="1200" b="1" dirty="0" smtClean="0"/>
              <a:t>блины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smtClean="0"/>
              <a:t>До чего блины вкусны!</a:t>
            </a:r>
            <a:br>
              <a:rPr lang="ru-RU" sz="1200" dirty="0" smtClean="0"/>
            </a:br>
            <a:r>
              <a:rPr lang="ru-RU" sz="1200" dirty="0" smtClean="0"/>
              <a:t>Все на свете влюблены</a:t>
            </a:r>
            <a:br>
              <a:rPr lang="ru-RU" sz="1200" dirty="0" smtClean="0"/>
            </a:br>
            <a:r>
              <a:rPr lang="ru-RU" sz="1200" dirty="0" smtClean="0"/>
              <a:t>В аппетитные блины!</a:t>
            </a:r>
          </a:p>
          <a:p>
            <a:r>
              <a:rPr lang="ru-RU" sz="1200" b="1" dirty="0" smtClean="0"/>
              <a:t>«Кошка».</a:t>
            </a:r>
          </a:p>
          <a:p>
            <a:r>
              <a:rPr lang="ru-RU" sz="1200" dirty="0" smtClean="0"/>
              <a:t>Котенок любит молоко:</a:t>
            </a:r>
            <a:br>
              <a:rPr lang="ru-RU" sz="1200" dirty="0" smtClean="0"/>
            </a:br>
            <a:r>
              <a:rPr lang="ru-RU" sz="1200" dirty="0" smtClean="0"/>
              <a:t>Нальешь — и нет ни капли вмиг. </a:t>
            </a:r>
            <a:br>
              <a:rPr lang="ru-RU" sz="1200" dirty="0" smtClean="0"/>
            </a:br>
            <a:r>
              <a:rPr lang="ru-RU" sz="1200" dirty="0" smtClean="0"/>
              <a:t>Лакает быстро и легко, </a:t>
            </a:r>
            <a:br>
              <a:rPr lang="ru-RU" sz="1200" dirty="0" smtClean="0"/>
            </a:br>
            <a:r>
              <a:rPr lang="ru-RU" sz="1200" dirty="0" smtClean="0"/>
              <a:t>«Лопаткой» высунув язык.</a:t>
            </a:r>
          </a:p>
          <a:p>
            <a:r>
              <a:rPr lang="ru-RU" sz="1200" b="1" dirty="0" smtClean="0"/>
              <a:t>«Собачка»</a:t>
            </a:r>
          </a:p>
          <a:p>
            <a:r>
              <a:rPr lang="ru-RU" sz="1200" dirty="0" smtClean="0"/>
              <a:t>Устала собачка и дышит устало. </a:t>
            </a:r>
            <a:br>
              <a:rPr lang="ru-RU" sz="1200" dirty="0" smtClean="0"/>
            </a:br>
            <a:r>
              <a:rPr lang="ru-RU" sz="1200" dirty="0" smtClean="0"/>
              <a:t>И даже за кошкою бегать не стала.</a:t>
            </a:r>
            <a:br>
              <a:rPr lang="ru-RU" sz="1200" dirty="0" smtClean="0"/>
            </a:br>
            <a:r>
              <a:rPr lang="ru-RU" sz="1200" dirty="0" smtClean="0"/>
              <a:t>Широкий язык отдохнет, полежит, </a:t>
            </a:r>
            <a:br>
              <a:rPr lang="ru-RU" sz="1200" dirty="0" smtClean="0"/>
            </a:br>
            <a:r>
              <a:rPr lang="ru-RU" sz="1200" dirty="0" smtClean="0"/>
              <a:t>И снова собачка за кошкой бежит.</a:t>
            </a:r>
          </a:p>
          <a:p>
            <a:r>
              <a:rPr lang="ru-RU" sz="1200" b="1" dirty="0" smtClean="0"/>
              <a:t>«Дятел»</a:t>
            </a:r>
          </a:p>
          <a:p>
            <a:r>
              <a:rPr lang="ru-RU" sz="1200" b="1" dirty="0" smtClean="0"/>
              <a:t>Дятел</a:t>
            </a:r>
            <a:r>
              <a:rPr lang="ru-RU" sz="1200" dirty="0" smtClean="0"/>
              <a:t> дерево: тук-тук,</a:t>
            </a:r>
            <a:br>
              <a:rPr lang="ru-RU" sz="1200" dirty="0" smtClean="0"/>
            </a:br>
            <a:r>
              <a:rPr lang="ru-RU" sz="1200" dirty="0" smtClean="0"/>
              <a:t>А по лесу: стук-стук-стук…</a:t>
            </a:r>
            <a:br>
              <a:rPr lang="ru-RU" sz="1200" dirty="0" smtClean="0"/>
            </a:br>
            <a:r>
              <a:rPr lang="ru-RU" sz="1200" dirty="0" smtClean="0"/>
              <a:t>Славный доктор Айболит,</a:t>
            </a:r>
            <a:br>
              <a:rPr lang="ru-RU" sz="1200" dirty="0" smtClean="0"/>
            </a:br>
            <a:r>
              <a:rPr lang="ru-RU" sz="1200" dirty="0" smtClean="0"/>
              <a:t>Он на дереве сидит.</a:t>
            </a:r>
            <a:endParaRPr lang="ru-RU" sz="1200" b="1" dirty="0"/>
          </a:p>
        </p:txBody>
      </p:sp>
      <p:pic>
        <p:nvPicPr>
          <p:cNvPr id="5" name="Picture 2" descr="C:\Users\Санек\Desktop\для презентации\21562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7734" r="7734"/>
          <a:stretch>
            <a:fillRect/>
          </a:stretch>
        </p:blipFill>
        <p:spPr bwMode="auto">
          <a:xfrm>
            <a:off x="755576" y="4221088"/>
            <a:ext cx="1098162" cy="1098162"/>
          </a:xfrm>
          <a:prstGeom prst="rect">
            <a:avLst/>
          </a:prstGeom>
          <a:noFill/>
        </p:spPr>
      </p:pic>
      <p:pic>
        <p:nvPicPr>
          <p:cNvPr id="28674" name="Picture 2" descr="C:\Users\Санек\Desktop\для презентации\лек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124744"/>
            <a:ext cx="1463828" cy="930399"/>
          </a:xfrm>
          <a:prstGeom prst="rect">
            <a:avLst/>
          </a:prstGeom>
          <a:noFill/>
        </p:spPr>
      </p:pic>
      <p:pic>
        <p:nvPicPr>
          <p:cNvPr id="28675" name="Picture 3" descr="C:\Users\Санек\Desktop\для презентации\псропл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1052736"/>
            <a:ext cx="871281" cy="1146423"/>
          </a:xfrm>
          <a:prstGeom prst="rect">
            <a:avLst/>
          </a:prstGeom>
          <a:noFill/>
        </p:spPr>
      </p:pic>
      <p:pic>
        <p:nvPicPr>
          <p:cNvPr id="28676" name="Picture 4" descr="C:\Users\Санек\Desktop\для презентации\tr,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980728"/>
            <a:ext cx="966622" cy="1218431"/>
          </a:xfrm>
          <a:prstGeom prst="rect">
            <a:avLst/>
          </a:prstGeom>
          <a:noFill/>
        </p:spPr>
      </p:pic>
      <p:pic>
        <p:nvPicPr>
          <p:cNvPr id="28677" name="Picture 5" descr="C:\Users\Санек\Desktop\для презентации\t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0" y="2348880"/>
            <a:ext cx="942253" cy="1218431"/>
          </a:xfrm>
          <a:prstGeom prst="rect">
            <a:avLst/>
          </a:prstGeom>
          <a:noFill/>
        </p:spPr>
      </p:pic>
      <p:pic>
        <p:nvPicPr>
          <p:cNvPr id="28678" name="Picture 6" descr="C:\Users\Санек\Desktop\для презентации\kh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79712" y="2420888"/>
            <a:ext cx="1112833" cy="1218430"/>
          </a:xfrm>
          <a:prstGeom prst="rect">
            <a:avLst/>
          </a:prstGeom>
          <a:noFill/>
        </p:spPr>
      </p:pic>
      <p:pic>
        <p:nvPicPr>
          <p:cNvPr id="28679" name="Picture 7" descr="C:\Users\Санек\Desktop\для презентации\нчл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19872" y="2348880"/>
            <a:ext cx="1045269" cy="1146423"/>
          </a:xfrm>
          <a:prstGeom prst="rect">
            <a:avLst/>
          </a:prstGeom>
          <a:noFill/>
        </p:spPr>
      </p:pic>
      <p:pic>
        <p:nvPicPr>
          <p:cNvPr id="28680" name="Picture 8" descr="C:\Users\Санек\Desktop\для презентации\елев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67744" y="4077072"/>
            <a:ext cx="1015772" cy="1002407"/>
          </a:xfrm>
          <a:prstGeom prst="rect">
            <a:avLst/>
          </a:prstGeom>
          <a:noFill/>
        </p:spPr>
      </p:pic>
      <p:pic>
        <p:nvPicPr>
          <p:cNvPr id="28681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91880" y="4005064"/>
            <a:ext cx="976114" cy="933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47664" y="2204864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Спасибо за внимание</a:t>
            </a:r>
            <a:r>
              <a:rPr lang="ru-RU" dirty="0" smtClean="0"/>
              <a:t>!</a:t>
            </a:r>
            <a:endParaRPr lang="ru-RU" dirty="0"/>
          </a:p>
        </p:txBody>
      </p:sp>
    </p:spTree>
  </p:cSld>
  <p:clrMapOvr>
    <a:masterClrMapping/>
  </p:clrMapOvr>
  <p:transition spd="med" advTm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404664"/>
            <a:ext cx="6624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Литература:</a:t>
            </a:r>
          </a:p>
          <a:p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Энциклопедия «В мире животных»</a:t>
            </a:r>
          </a:p>
          <a:p>
            <a:pPr marL="342900" indent="-342900">
              <a:buAutoNum type="arabicPeriod"/>
            </a:pPr>
            <a:r>
              <a:rPr lang="ru-RU" dirty="0" smtClean="0"/>
              <a:t>Журнал «Логопед» №5, 2012 </a:t>
            </a:r>
            <a:r>
              <a:rPr lang="ru-RU" dirty="0" smtClean="0"/>
              <a:t>год</a:t>
            </a:r>
          </a:p>
          <a:p>
            <a:pPr marL="342900" indent="-342900">
              <a:buAutoNum type="arabicPeriod"/>
            </a:pPr>
            <a:r>
              <a:rPr lang="en-US" dirty="0" smtClean="0"/>
              <a:t>http://</a:t>
            </a:r>
            <a:r>
              <a:rPr lang="en-US" dirty="0" smtClean="0"/>
              <a:t>yandex.ru/yandsearch?text</a:t>
            </a:r>
            <a:endParaRPr lang="ru-RU" dirty="0"/>
          </a:p>
        </p:txBody>
      </p:sp>
    </p:spTree>
  </p:cSld>
  <p:clrMapOvr>
    <a:masterClrMapping/>
  </p:clrMapOvr>
  <p:transition spd="med"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ru-RU" sz="3600" i="1" dirty="0" smtClean="0"/>
              <a:t>Любой из нас пришёл на свет на этот</a:t>
            </a:r>
            <a:endParaRPr lang="ru-RU" sz="3600" dirty="0" smtClean="0"/>
          </a:p>
          <a:p>
            <a:pPr algn="r">
              <a:buNone/>
            </a:pPr>
            <a:r>
              <a:rPr lang="ru-RU" sz="3600" i="1" dirty="0" smtClean="0"/>
              <a:t>Творить добро, надеяться, любить,</a:t>
            </a:r>
            <a:endParaRPr lang="ru-RU" sz="3600" dirty="0" smtClean="0"/>
          </a:p>
          <a:p>
            <a:pPr algn="r">
              <a:buNone/>
            </a:pPr>
            <a:r>
              <a:rPr lang="ru-RU" sz="3600" i="1" dirty="0" smtClean="0"/>
              <a:t>Смеяться, плакать, но при всём при этом</a:t>
            </a:r>
            <a:endParaRPr lang="ru-RU" sz="3600" dirty="0" smtClean="0"/>
          </a:p>
          <a:p>
            <a:pPr algn="r">
              <a:buNone/>
            </a:pPr>
            <a:r>
              <a:rPr lang="ru-RU" sz="3600" i="1" dirty="0" smtClean="0"/>
              <a:t>Должны мы научиться ГОВОРИТЬ.</a:t>
            </a:r>
            <a:endParaRPr lang="ru-RU" sz="3600" dirty="0" smtClean="0"/>
          </a:p>
          <a:p>
            <a:endParaRPr lang="ru-RU" dirty="0"/>
          </a:p>
        </p:txBody>
      </p:sp>
      <p:pic>
        <p:nvPicPr>
          <p:cNvPr id="2050" name="Picture 2" descr="C:\Users\Санек\Desktop\для презентации\d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60648"/>
            <a:ext cx="2736304" cy="142875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072" y="188640"/>
            <a:ext cx="3672408" cy="3011760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Complex" pitchFamily="2" charset="0"/>
                <a:cs typeface="David" pitchFamily="34" charset="-79"/>
                <a:hlinkClick r:id="rId2" tooltip="артикуляционная гимнастика"/>
              </a:rPr>
              <a:t>Артикуляционная гимнастика</a:t>
            </a:r>
            <a:r>
              <a:rPr lang="ru-RU" sz="1400" dirty="0" smtClean="0">
                <a:latin typeface="Complex" pitchFamily="2" charset="0"/>
                <a:cs typeface="David" pitchFamily="34" charset="-79"/>
              </a:rPr>
              <a:t> — </a:t>
            </a:r>
            <a:r>
              <a:rPr lang="ru-RU" sz="1400" i="1" dirty="0" smtClean="0">
                <a:latin typeface="Complex" pitchFamily="2" charset="0"/>
                <a:cs typeface="David" pitchFamily="34" charset="-79"/>
              </a:rPr>
              <a:t>это совокупность специальных упражнений, направленных на укрепление мышц артикуляционного аппарата, развитие силы, подвижности и </a:t>
            </a:r>
            <a:r>
              <a:rPr lang="ru-RU" sz="1400" i="1" dirty="0" err="1" smtClean="0">
                <a:latin typeface="Complex" pitchFamily="2" charset="0"/>
                <a:cs typeface="David" pitchFamily="34" charset="-79"/>
              </a:rPr>
              <a:t>дифференцированности</a:t>
            </a:r>
            <a:r>
              <a:rPr lang="ru-RU" sz="1400" i="1" dirty="0" smtClean="0">
                <a:latin typeface="Complex" pitchFamily="2" charset="0"/>
                <a:cs typeface="David" pitchFamily="34" charset="-79"/>
              </a:rPr>
              <a:t> движений органов, участвующих в речевом процессе</a:t>
            </a:r>
            <a:r>
              <a:rPr lang="ru-RU" sz="1400" dirty="0" smtClean="0">
                <a:latin typeface="Complex" pitchFamily="2" charset="0"/>
                <a:cs typeface="David" pitchFamily="34" charset="-79"/>
              </a:rPr>
              <a:t>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latin typeface="Batang" pitchFamily="18" charset="-127"/>
                <a:ea typeface="Batang" pitchFamily="18" charset="-127"/>
              </a:rPr>
              <a:t/>
            </a:r>
            <a:br>
              <a:rPr lang="ru-RU" sz="1600" dirty="0" smtClean="0">
                <a:latin typeface="Batang" pitchFamily="18" charset="-127"/>
                <a:ea typeface="Batang" pitchFamily="18" charset="-127"/>
              </a:rPr>
            </a:br>
            <a:endParaRPr lang="ru-RU" sz="1600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026" name="Picture 2" descr="C:\Users\Санек\Desktop\для презентации\iпдш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t="2685" b="2685"/>
          <a:stretch>
            <a:fillRect/>
          </a:stretch>
        </p:blipFill>
        <p:spPr bwMode="auto">
          <a:xfrm>
            <a:off x="663682" y="980728"/>
            <a:ext cx="4266514" cy="4266514"/>
          </a:xfrm>
          <a:prstGeom prst="rect">
            <a:avLst/>
          </a:prstGeom>
          <a:noFill/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1900" b="1" dirty="0" smtClean="0">
                <a:latin typeface="Century Gothic" pitchFamily="34" charset="0"/>
              </a:rPr>
              <a:t>Цель артикуляционной гимнастики</a:t>
            </a:r>
            <a:r>
              <a:rPr lang="ru-RU" sz="1900" dirty="0" smtClean="0">
                <a:latin typeface="Century Gothic" pitchFamily="34" charset="0"/>
              </a:rPr>
              <a:t>: выработка  полноценных движений и определенных положений органов артикуляционного аппарата, умение объединять простые движения в сложные, необходимые для правильного произнесения звуков.</a:t>
            </a:r>
          </a:p>
          <a:p>
            <a:endParaRPr lang="ru-RU" dirty="0"/>
          </a:p>
        </p:txBody>
      </p:sp>
    </p:spTree>
  </p:cSld>
  <p:clrMapOvr>
    <a:masterClrMapping/>
  </p:clrMapOvr>
  <p:transition spd="med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9512" y="754355"/>
            <a:ext cx="777686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Для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специалиста, 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аботающего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детьми с речевыми нарушениями,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стоит задача поиска эффективных методов формирования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произносительных возможностей, создания такой артикуляционной базы, которая обеспечивала бы успешное овладение навыками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нормативного произношения. Требуется понимание сути расстройства, осмысленный нестандартный подход в работе,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постепенное формирование у ребёнка прочных навыков.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Необходимо формировать у дошкольников мотивы, волевые качества, необходимые для продолжительной работы, дающей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стабильные результаты.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всё это нужно делать легко, непринужденно, в игровой форме,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заинтересовывая ребёнка, не превращая занятия в нудные тренировки.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Санек\Desktop\для презентации\ijjr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5085184"/>
            <a:ext cx="1123950" cy="142875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0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0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0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0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20040"/>
            <a:ext cx="2016224" cy="5166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Задача: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Данная артикуляционная гимнастика рассчитана для детей 3-4 лет, у которых выявлены нарушения артикуляционной моторики. Она служит как подготовительный этап перед основной коррекционной работой.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 advTm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60490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Работа организуется следующим образом: </a:t>
            </a:r>
            <a:br>
              <a:rPr lang="ru-RU" sz="2000" dirty="0" smtClean="0"/>
            </a:br>
            <a:r>
              <a:rPr lang="ru-RU" sz="2000" dirty="0" smtClean="0"/>
              <a:t>логопед рассказывает о предстоящем упражнении, Показывает его выполнение, Упражнение делает ребенок перед индивидуальным зеркалом, а взрослый контролирует выполнение. 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3016"/>
            <a:ext cx="7239000" cy="2882720"/>
          </a:xfrm>
        </p:spPr>
        <p:txBody>
          <a:bodyPr>
            <a:normAutofit/>
          </a:bodyPr>
          <a:lstStyle/>
          <a:p>
            <a:pPr indent="274320">
              <a:buNone/>
            </a:pPr>
            <a:r>
              <a:rPr lang="ru-RU" sz="2000" i="1" u="sng" dirty="0" smtClean="0"/>
              <a:t>В данной работе представлено несколько упражнений для отработки. С каждым следующим занятием пройденные упражнения закрепляются </a:t>
            </a:r>
            <a:br>
              <a:rPr lang="ru-RU" sz="2000" i="1" u="sng" dirty="0" smtClean="0"/>
            </a:br>
            <a:r>
              <a:rPr lang="ru-RU" sz="2000" i="1" u="sng" dirty="0" smtClean="0"/>
              <a:t>и добавляются новые (не более 2-х на одном занятии).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ransition spd="med" advTm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57241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Этот маленький дружок –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Твой весёлый Язычок.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Чтоб он ловким был, умелым,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Чтобы слушался тебя,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Каждый день зарядку делай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Перед зеркалом, шутя!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Наша сказка – вам подсказка,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Ведь зарядку каждый день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Должен делать непослушный Язычок,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Забыв про лень.</a:t>
            </a:r>
            <a:r>
              <a:rPr lang="ru-RU" i="1" dirty="0" smtClean="0"/>
              <a:t> </a:t>
            </a:r>
          </a:p>
          <a:p>
            <a:r>
              <a:rPr lang="ru-RU" i="1" dirty="0" smtClean="0"/>
              <a:t>                    </a:t>
            </a:r>
            <a:endParaRPr lang="ru-RU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2304851" cy="2949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28600"/>
            <a:ext cx="5599504" cy="39208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              слоненок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67544" y="764704"/>
            <a:ext cx="7344816" cy="2232248"/>
          </a:xfrm>
        </p:spPr>
        <p:txBody>
          <a:bodyPr>
            <a:normAutofit fontScale="92500"/>
          </a:bodyPr>
          <a:lstStyle/>
          <a:p>
            <a:r>
              <a:rPr lang="ru-RU" sz="1600" b="1" i="1" dirty="0" smtClean="0"/>
              <a:t>Наш веселый язычок очень любит животных и поэтому он отправился в зоопарк. Первого он увидел слона. У слона большой хобот.  </a:t>
            </a:r>
          </a:p>
          <a:p>
            <a:r>
              <a:rPr lang="ru-RU" dirty="0" smtClean="0"/>
              <a:t>Упражнение «Хоботок» - вытягивание губ вперед.</a:t>
            </a:r>
          </a:p>
          <a:p>
            <a:r>
              <a:rPr lang="ru-RU" b="1" dirty="0" smtClean="0"/>
              <a:t>! </a:t>
            </a:r>
            <a:r>
              <a:rPr lang="ru-RU" dirty="0" smtClean="0"/>
              <a:t>При выполнении необходимо следить, чтобы движение губ вперед не заменялось втягиванием щек.</a:t>
            </a:r>
          </a:p>
          <a:p>
            <a:endParaRPr lang="ru-RU" dirty="0" smtClean="0"/>
          </a:p>
          <a:p>
            <a:pPr algn="ctr"/>
            <a:r>
              <a:rPr lang="ru-RU" sz="1600" b="1" dirty="0" smtClean="0"/>
              <a:t> Подражаю я слону.</a:t>
            </a:r>
          </a:p>
          <a:p>
            <a:pPr algn="ctr"/>
            <a:r>
              <a:rPr lang="ru-RU" sz="1600" b="1" dirty="0" smtClean="0"/>
              <a:t>Губы хоботком тяну.</a:t>
            </a:r>
          </a:p>
          <a:p>
            <a:pPr algn="ctr"/>
            <a:r>
              <a:rPr lang="ru-RU" sz="1600" b="1" dirty="0" smtClean="0"/>
              <a:t>А теперь их отпускаю</a:t>
            </a:r>
          </a:p>
          <a:p>
            <a:pPr algn="ctr"/>
            <a:r>
              <a:rPr lang="ru-RU" sz="1600" b="1" dirty="0" smtClean="0"/>
              <a:t>И на место возвращаю.</a:t>
            </a:r>
          </a:p>
          <a:p>
            <a:endParaRPr lang="ru-RU" dirty="0"/>
          </a:p>
        </p:txBody>
      </p:sp>
      <p:pic>
        <p:nvPicPr>
          <p:cNvPr id="20482" name="Picture 2" descr="C:\Users\Санек\Desktop\для презентации\оитю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140968"/>
            <a:ext cx="3315419" cy="3315419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5554960" cy="288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                 лягушонок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908720"/>
            <a:ext cx="7211144" cy="1872208"/>
          </a:xfrm>
        </p:spPr>
        <p:txBody>
          <a:bodyPr>
            <a:normAutofit lnSpcReduction="10000"/>
          </a:bodyPr>
          <a:lstStyle/>
          <a:p>
            <a:r>
              <a:rPr lang="ru-RU" sz="1600" b="1" i="1" dirty="0" smtClean="0"/>
              <a:t>Рядом с слоном прыгала лягушка.</a:t>
            </a:r>
          </a:p>
          <a:p>
            <a:r>
              <a:rPr lang="ru-RU" dirty="0" smtClean="0"/>
              <a:t>Упражнение «Улыбка» - равномерное растягивание углов губ с оскалом верхних и нижних резцов.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sz="1600" b="1" i="1" dirty="0" smtClean="0"/>
              <a:t>Чтоб понравится лягушкам,</a:t>
            </a:r>
          </a:p>
          <a:p>
            <a:pPr algn="ctr"/>
            <a:r>
              <a:rPr lang="ru-RU" sz="1600" b="1" i="1" dirty="0" smtClean="0"/>
              <a:t>Тянем губы прямо к ушкам.</a:t>
            </a:r>
          </a:p>
          <a:p>
            <a:pPr algn="ctr"/>
            <a:r>
              <a:rPr lang="ru-RU" sz="1600" b="1" i="1" dirty="0" smtClean="0"/>
              <a:t>Потяну, перестану</a:t>
            </a:r>
          </a:p>
          <a:p>
            <a:pPr algn="ctr"/>
            <a:r>
              <a:rPr lang="ru-RU" sz="1600" b="1" i="1" dirty="0" smtClean="0"/>
              <a:t>И нисколько не устану.</a:t>
            </a:r>
          </a:p>
          <a:p>
            <a:endParaRPr lang="ru-RU" dirty="0"/>
          </a:p>
        </p:txBody>
      </p:sp>
      <p:pic>
        <p:nvPicPr>
          <p:cNvPr id="21506" name="Picture 2" descr="C:\Users\Санек\Desktop\для презентации\жжжжжжщ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140968"/>
            <a:ext cx="2670795" cy="2088232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1373</TotalTime>
  <Words>495</Words>
  <Application>Microsoft Office PowerPoint</Application>
  <PresentationFormat>Экран 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Артикуляционная                                          гимнастика:  «Веселый язычок  в зоопарке»</vt:lpstr>
      <vt:lpstr>Слайд 2</vt:lpstr>
      <vt:lpstr>Артикуляционная гимнастика — это совокупность специальных упражнений, направленных на укрепление мышц артикуляционного аппарата, развитие силы, подвижности и дифференцированности движений органов, участвующих в речевом процессе.  </vt:lpstr>
      <vt:lpstr>Слайд 4</vt:lpstr>
      <vt:lpstr>Задача: </vt:lpstr>
      <vt:lpstr>Работа организуется следующим образом:  логопед рассказывает о предстоящем упражнении, Показывает его выполнение, Упражнение делает ребенок перед индивидуальным зеркалом, а взрослый контролирует выполнение.  </vt:lpstr>
      <vt:lpstr>Слайд 7</vt:lpstr>
      <vt:lpstr>               слоненок</vt:lpstr>
      <vt:lpstr>                                   лягушонок</vt:lpstr>
      <vt:lpstr>                                змейка</vt:lpstr>
      <vt:lpstr>                               хомячок</vt:lpstr>
      <vt:lpstr>                              мишка</vt:lpstr>
      <vt:lpstr>                               лошадка</vt:lpstr>
      <vt:lpstr> 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Артикуляционная гимнастика: «Веселый язычок в зоопарке».</dc:title>
  <dc:creator>Санек</dc:creator>
  <cp:lastModifiedBy>Санек</cp:lastModifiedBy>
  <cp:revision>31</cp:revision>
  <dcterms:created xsi:type="dcterms:W3CDTF">2013-06-05T16:53:59Z</dcterms:created>
  <dcterms:modified xsi:type="dcterms:W3CDTF">2013-06-13T15:00:58Z</dcterms:modified>
</cp:coreProperties>
</file>