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94" r:id="rId4"/>
    <p:sldId id="311" r:id="rId5"/>
    <p:sldId id="307" r:id="rId6"/>
    <p:sldId id="298" r:id="rId7"/>
    <p:sldId id="312" r:id="rId8"/>
    <p:sldId id="301" r:id="rId9"/>
    <p:sldId id="296" r:id="rId10"/>
    <p:sldId id="300" r:id="rId11"/>
    <p:sldId id="303" r:id="rId12"/>
    <p:sldId id="304" r:id="rId13"/>
    <p:sldId id="310" r:id="rId14"/>
    <p:sldId id="313" r:id="rId15"/>
    <p:sldId id="314" r:id="rId16"/>
    <p:sldId id="315" r:id="rId17"/>
    <p:sldId id="305" r:id="rId18"/>
    <p:sldId id="309" r:id="rId19"/>
    <p:sldId id="31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E22"/>
    <a:srgbClr val="3399FF"/>
    <a:srgbClr val="99CCFF"/>
    <a:srgbClr val="C0C0C0"/>
    <a:srgbClr val="447EC4"/>
    <a:srgbClr val="2A684C"/>
    <a:srgbClr val="000000"/>
    <a:srgbClr val="CFDB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7889" autoAdjust="0"/>
    <p:restoredTop sz="94590" autoAdjust="0"/>
  </p:normalViewPr>
  <p:slideViewPr>
    <p:cSldViewPr>
      <p:cViewPr varScale="1">
        <p:scale>
          <a:sx n="66" d="100"/>
          <a:sy n="66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610399C-FC40-44A4-B6BB-55167EED626B}" type="datetimeFigureOut">
              <a:rPr lang="ru-RU"/>
              <a:pPr>
                <a:defRPr/>
              </a:pPr>
              <a:t>06.11.2011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3B05FC-CB63-4B7D-9E99-08CE8C6D9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 descr="a1"/>
          <p:cNvSpPr>
            <a:spLocks noChangeArrowheads="1"/>
          </p:cNvSpPr>
          <p:nvPr/>
        </p:nvSpPr>
        <p:spPr bwMode="gray">
          <a:xfrm>
            <a:off x="2286000" y="0"/>
            <a:ext cx="2286000" cy="3124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2209800" cy="312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4648200" y="0"/>
            <a:ext cx="2209800" cy="312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0" descr="a2"/>
          <p:cNvSpPr>
            <a:spLocks noChangeArrowheads="1"/>
          </p:cNvSpPr>
          <p:nvPr/>
        </p:nvSpPr>
        <p:spPr bwMode="gray">
          <a:xfrm>
            <a:off x="6934200" y="0"/>
            <a:ext cx="2209800" cy="3124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2286000" y="3124200"/>
            <a:ext cx="6858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0" y="3124200"/>
            <a:ext cx="9144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4500" y="2514600"/>
            <a:ext cx="176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0"/>
            <a:ext cx="6705600" cy="6858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886200"/>
            <a:ext cx="67198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latin typeface="Verdana" pitchFamily="34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551613"/>
            <a:ext cx="2133600" cy="169862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BF228ABD-DC67-496E-9774-1693C4DF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1DB9-F867-47DD-A650-9E537FB32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567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D419-C5E4-4A2C-BA0C-672AD6AA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8E83-4D4B-4A5B-97E9-71BC3B961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9C81-2A6A-4C52-AAB8-3DEFD4220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698A-638B-4DE1-A9FC-8844C05C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E5BE-38EC-46C4-988A-C1CEF57C3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6256-49B6-4EE9-90AB-0E859B42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1A41-F7C4-4426-A209-77410781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7B0D-AAE9-4B1E-BF97-CF5C8E74D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E0F4-3492-4255-B81D-4EA369DA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92D1-BA36-47FB-B0C4-6773F1E6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FB34-6327-4193-AE0F-126F68B3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1D4E-1F79-4F05-B0F5-ED66BB9F2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4F2C-EFCA-4D54-ABF4-5BD927E7F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7AD3-CE92-474C-9E6D-2F991430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555F-1347-4CA8-BD26-91A71C6EB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66CE-0290-4078-939A-1F9A5D1D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B2A2-C360-42E8-BF8E-658AC1B0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92D3-B9C2-4B9A-8E77-84AEA2614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118D-161C-478F-ADF1-8149130B2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 descr="a1"/>
          <p:cNvSpPr>
            <a:spLocks noChangeArrowheads="1"/>
          </p:cNvSpPr>
          <p:nvPr/>
        </p:nvSpPr>
        <p:spPr bwMode="gray">
          <a:xfrm>
            <a:off x="592138" y="0"/>
            <a:ext cx="2066925" cy="8382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2730500" y="0"/>
            <a:ext cx="2138363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9" name="Rectangle 25" descr="a2"/>
          <p:cNvSpPr>
            <a:spLocks noChangeArrowheads="1"/>
          </p:cNvSpPr>
          <p:nvPr/>
        </p:nvSpPr>
        <p:spPr bwMode="gray">
          <a:xfrm>
            <a:off x="4938713" y="0"/>
            <a:ext cx="2066925" cy="8382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7077075" y="0"/>
            <a:ext cx="2066925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685800"/>
            <a:ext cx="9144000" cy="609600"/>
            <a:chOff x="0" y="432"/>
            <a:chExt cx="5760" cy="384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9225"/>
            <a:ext cx="82296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76029D65-A06A-495D-881F-02012C3DD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33425" y="731838"/>
            <a:ext cx="78009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7391400" y="76200"/>
            <a:ext cx="176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med"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p:oleObj spid="_x0000_s1026" name="Image" r:id="rId14" imgW="6450794" imgH="952045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F55D626-4CC6-412B-A2B5-0C14D4FD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med"/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Разное 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25257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213100"/>
            <a:ext cx="7921625" cy="1944688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2800" smtClean="0"/>
              <a:t>Вариативные формы </a:t>
            </a:r>
            <a:br>
              <a:rPr lang="ru-RU" sz="2800" smtClean="0"/>
            </a:br>
            <a:r>
              <a:rPr lang="ru-RU" sz="2800" smtClean="0"/>
              <a:t>дошкольного образования</a:t>
            </a:r>
            <a:br>
              <a:rPr lang="ru-RU" sz="2800" smtClean="0"/>
            </a:br>
            <a:r>
              <a:rPr lang="ru-RU" sz="2800" smtClean="0"/>
              <a:t>с использованием</a:t>
            </a:r>
            <a:br>
              <a:rPr lang="ru-RU" sz="2800" smtClean="0"/>
            </a:br>
            <a:r>
              <a:rPr lang="ru-RU" sz="2800" smtClean="0"/>
              <a:t> интерактивных технологий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373688"/>
            <a:ext cx="8351837" cy="1150937"/>
          </a:xfrm>
        </p:spPr>
        <p:txBody>
          <a:bodyPr/>
          <a:lstStyle/>
          <a:p>
            <a:pPr algn="ctr" eaLnBrk="1" hangingPunct="1"/>
            <a:r>
              <a:rPr lang="ru-RU" sz="1800" b="1" smtClean="0"/>
              <a:t>МДОУ «ЦРР –детский сад №18 «Семицветик» г.Лесной. </a:t>
            </a:r>
          </a:p>
          <a:p>
            <a:pPr algn="ctr" eaLnBrk="1" hangingPunct="1"/>
            <a:r>
              <a:rPr lang="ru-RU" sz="1800" smtClean="0"/>
              <a:t>Заведующий высшей категории</a:t>
            </a:r>
            <a:r>
              <a:rPr lang="ru-RU" smtClean="0"/>
              <a:t>  Л.А.Сапегина</a:t>
            </a:r>
          </a:p>
          <a:p>
            <a:pPr algn="ctr" eaLnBrk="1" hangingPunct="1"/>
            <a:endParaRPr lang="en-US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95288" y="25130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6" name="Picture 7" descr="DSC02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3574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эмблем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5176">
            <a:off x="0" y="1484313"/>
            <a:ext cx="253206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52400"/>
            <a:ext cx="6059487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Исследовательская </a:t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деятельность</a:t>
            </a:r>
          </a:p>
        </p:txBody>
      </p:sp>
      <p:pic>
        <p:nvPicPr>
          <p:cNvPr id="121860" name="Picture 4" descr="проект самолетики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7058025" cy="33385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1861" name="Picture 5" descr="проект самолетики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89363"/>
            <a:ext cx="3743325" cy="2806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dist="107763" dir="2700000" algn="ctr" rotWithShape="0">
              <a:srgbClr val="CCCCCC">
                <a:alpha val="50000"/>
              </a:srgbClr>
            </a:outerShdw>
          </a:effectLst>
        </p:spPr>
      </p:pic>
      <p:pic>
        <p:nvPicPr>
          <p:cNvPr id="14343" name="Picture 6" descr="эмблем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003800" y="5084763"/>
            <a:ext cx="3802063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Проект </a:t>
            </a:r>
          </a:p>
          <a:p>
            <a:pPr algn="ctr"/>
            <a:r>
              <a:rPr lang="ru-RU" b="1"/>
              <a:t>«Тайны обыкновенной бумаги»</a:t>
            </a:r>
          </a:p>
          <a:p>
            <a:pPr algn="ctr"/>
            <a:endParaRPr lang="ru-RU" b="1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7380288" y="6165850"/>
            <a:ext cx="15128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2400"/>
            <a:ext cx="6707187" cy="563563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Развивающие и</a:t>
            </a:r>
            <a:br>
              <a:rPr lang="ru-RU" sz="2800" b="1" smtClean="0"/>
            </a:br>
            <a:r>
              <a:rPr lang="ru-RU" sz="2800" b="1" smtClean="0"/>
              <a:t> коррекционные занятия</a:t>
            </a:r>
            <a:endParaRPr lang="en-US" sz="2800" b="1" smtClean="0"/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gray">
          <a:xfrm>
            <a:off x="1676400" y="16764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B9AD9"/>
              </a:gs>
              <a:gs pos="50000">
                <a:srgbClr val="1B9AD9">
                  <a:gamma/>
                  <a:tint val="64314"/>
                  <a:invGamma/>
                </a:srgbClr>
              </a:gs>
              <a:gs pos="100000">
                <a:srgbClr val="1B9AD9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эффективное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образование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gray">
          <a:xfrm>
            <a:off x="3203575" y="3141663"/>
            <a:ext cx="28844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мультимедийное </a:t>
            </a:r>
          </a:p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оборудование</a:t>
            </a:r>
            <a:endParaRPr lang="en-US" sz="2400" b="1">
              <a:solidFill>
                <a:schemeClr val="tx2"/>
              </a:solidFill>
            </a:endParaRP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468313" y="4149725"/>
            <a:ext cx="1766887" cy="1800225"/>
            <a:chOff x="2016" y="1920"/>
            <a:chExt cx="1680" cy="1680"/>
          </a:xfrm>
        </p:grpSpPr>
        <p:sp>
          <p:nvSpPr>
            <p:cNvPr id="122889" name="Oval 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0" name="Freeform 1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995 w 1321"/>
                <a:gd name="T1" fmla="*/ 79 h 712"/>
                <a:gd name="T2" fmla="*/ 1008 w 1321"/>
                <a:gd name="T3" fmla="*/ 87 h 712"/>
                <a:gd name="T4" fmla="*/ 1011 w 1321"/>
                <a:gd name="T5" fmla="*/ 94 h 712"/>
                <a:gd name="T6" fmla="*/ 1006 w 1321"/>
                <a:gd name="T7" fmla="*/ 102 h 712"/>
                <a:gd name="T8" fmla="*/ 993 w 1321"/>
                <a:gd name="T9" fmla="*/ 107 h 712"/>
                <a:gd name="T10" fmla="*/ 973 w 1321"/>
                <a:gd name="T11" fmla="*/ 114 h 712"/>
                <a:gd name="T12" fmla="*/ 948 w 1321"/>
                <a:gd name="T13" fmla="*/ 119 h 712"/>
                <a:gd name="T14" fmla="*/ 915 w 1321"/>
                <a:gd name="T15" fmla="*/ 124 h 712"/>
                <a:gd name="T16" fmla="*/ 878 w 1321"/>
                <a:gd name="T17" fmla="*/ 128 h 712"/>
                <a:gd name="T18" fmla="*/ 836 w 1321"/>
                <a:gd name="T19" fmla="*/ 132 h 712"/>
                <a:gd name="T20" fmla="*/ 789 w 1321"/>
                <a:gd name="T21" fmla="*/ 134 h 712"/>
                <a:gd name="T22" fmla="*/ 740 w 1321"/>
                <a:gd name="T23" fmla="*/ 135 h 712"/>
                <a:gd name="T24" fmla="*/ 686 w 1321"/>
                <a:gd name="T25" fmla="*/ 139 h 712"/>
                <a:gd name="T26" fmla="*/ 631 w 1321"/>
                <a:gd name="T27" fmla="*/ 140 h 712"/>
                <a:gd name="T28" fmla="*/ 609 w 1321"/>
                <a:gd name="T29" fmla="*/ 141 h 712"/>
                <a:gd name="T30" fmla="*/ 365 w 1321"/>
                <a:gd name="T31" fmla="*/ 141 h 712"/>
                <a:gd name="T32" fmla="*/ 361 w 1321"/>
                <a:gd name="T33" fmla="*/ 141 h 712"/>
                <a:gd name="T34" fmla="*/ 313 w 1321"/>
                <a:gd name="T35" fmla="*/ 140 h 712"/>
                <a:gd name="T36" fmla="*/ 267 w 1321"/>
                <a:gd name="T37" fmla="*/ 139 h 712"/>
                <a:gd name="T38" fmla="*/ 223 w 1321"/>
                <a:gd name="T39" fmla="*/ 137 h 712"/>
                <a:gd name="T40" fmla="*/ 180 w 1321"/>
                <a:gd name="T41" fmla="*/ 134 h 712"/>
                <a:gd name="T42" fmla="*/ 143 w 1321"/>
                <a:gd name="T43" fmla="*/ 134 h 712"/>
                <a:gd name="T44" fmla="*/ 110 w 1321"/>
                <a:gd name="T45" fmla="*/ 130 h 712"/>
                <a:gd name="T46" fmla="*/ 76 w 1321"/>
                <a:gd name="T47" fmla="*/ 127 h 712"/>
                <a:gd name="T48" fmla="*/ 53 w 1321"/>
                <a:gd name="T49" fmla="*/ 125 h 712"/>
                <a:gd name="T50" fmla="*/ 26 w 1321"/>
                <a:gd name="T51" fmla="*/ 119 h 712"/>
                <a:gd name="T52" fmla="*/ 18 w 1321"/>
                <a:gd name="T53" fmla="*/ 115 h 712"/>
                <a:gd name="T54" fmla="*/ 6 w 1321"/>
                <a:gd name="T55" fmla="*/ 110 h 712"/>
                <a:gd name="T56" fmla="*/ 0 w 1321"/>
                <a:gd name="T57" fmla="*/ 103 h 712"/>
                <a:gd name="T58" fmla="*/ 0 w 1321"/>
                <a:gd name="T59" fmla="*/ 102 h 712"/>
                <a:gd name="T60" fmla="*/ 4 w 1321"/>
                <a:gd name="T61" fmla="*/ 94 h 712"/>
                <a:gd name="T62" fmla="*/ 16 w 1321"/>
                <a:gd name="T63" fmla="*/ 88 h 712"/>
                <a:gd name="T64" fmla="*/ 37 w 1321"/>
                <a:gd name="T65" fmla="*/ 73 h 712"/>
                <a:gd name="T66" fmla="*/ 72 w 1321"/>
                <a:gd name="T67" fmla="*/ 59 h 712"/>
                <a:gd name="T68" fmla="*/ 114 w 1321"/>
                <a:gd name="T69" fmla="*/ 47 h 712"/>
                <a:gd name="T70" fmla="*/ 157 w 1321"/>
                <a:gd name="T71" fmla="*/ 34 h 712"/>
                <a:gd name="T72" fmla="*/ 207 w 1321"/>
                <a:gd name="T73" fmla="*/ 24 h 712"/>
                <a:gd name="T74" fmla="*/ 262 w 1321"/>
                <a:gd name="T75" fmla="*/ 16 h 712"/>
                <a:gd name="T76" fmla="*/ 318 w 1321"/>
                <a:gd name="T77" fmla="*/ 9 h 712"/>
                <a:gd name="T78" fmla="*/ 381 w 1321"/>
                <a:gd name="T79" fmla="*/ 4 h 712"/>
                <a:gd name="T80" fmla="*/ 444 w 1321"/>
                <a:gd name="T81" fmla="*/ 4 h 712"/>
                <a:gd name="T82" fmla="*/ 511 w 1321"/>
                <a:gd name="T83" fmla="*/ 0 h 712"/>
                <a:gd name="T84" fmla="*/ 511 w 1321"/>
                <a:gd name="T85" fmla="*/ 0 h 712"/>
                <a:gd name="T86" fmla="*/ 581 w 1321"/>
                <a:gd name="T87" fmla="*/ 4 h 712"/>
                <a:gd name="T88" fmla="*/ 648 w 1321"/>
                <a:gd name="T89" fmla="*/ 4 h 712"/>
                <a:gd name="T90" fmla="*/ 713 w 1321"/>
                <a:gd name="T91" fmla="*/ 10 h 712"/>
                <a:gd name="T92" fmla="*/ 774 w 1321"/>
                <a:gd name="T93" fmla="*/ 18 h 712"/>
                <a:gd name="T94" fmla="*/ 828 w 1321"/>
                <a:gd name="T95" fmla="*/ 27 h 712"/>
                <a:gd name="T96" fmla="*/ 879 w 1321"/>
                <a:gd name="T97" fmla="*/ 38 h 712"/>
                <a:gd name="T98" fmla="*/ 924 w 1321"/>
                <a:gd name="T99" fmla="*/ 50 h 712"/>
                <a:gd name="T100" fmla="*/ 963 w 1321"/>
                <a:gd name="T101" fmla="*/ 64 h 712"/>
                <a:gd name="T102" fmla="*/ 995 w 1321"/>
                <a:gd name="T103" fmla="*/ 79 h 712"/>
                <a:gd name="T104" fmla="*/ 995 w 1321"/>
                <a:gd name="T105" fmla="*/ 7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891" name="Text Box 11"/>
          <p:cNvSpPr txBox="1">
            <a:spLocks noChangeArrowheads="1"/>
          </p:cNvSpPr>
          <p:nvPr/>
        </p:nvSpPr>
        <p:spPr bwMode="gray">
          <a:xfrm>
            <a:off x="468313" y="46529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Учитель-</a:t>
            </a:r>
          </a:p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логопед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gray">
          <a:xfrm>
            <a:off x="931863" y="5924550"/>
            <a:ext cx="1579562" cy="43815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5371" name="Group 14"/>
          <p:cNvGrpSpPr>
            <a:grpSpLocks/>
          </p:cNvGrpSpPr>
          <p:nvPr/>
        </p:nvGrpSpPr>
        <p:grpSpPr bwMode="auto">
          <a:xfrm>
            <a:off x="2627313" y="4149725"/>
            <a:ext cx="1752600" cy="1781175"/>
            <a:chOff x="2016" y="1920"/>
            <a:chExt cx="1680" cy="1680"/>
          </a:xfrm>
        </p:grpSpPr>
        <p:sp>
          <p:nvSpPr>
            <p:cNvPr id="122895" name="Oval 1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6" name="Freeform 16"/>
            <p:cNvSpPr>
              <a:spLocks/>
            </p:cNvSpPr>
            <p:nvPr/>
          </p:nvSpPr>
          <p:spPr bwMode="gray">
            <a:xfrm>
              <a:off x="2208" y="1948"/>
              <a:ext cx="1297" cy="632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897" name="Text Box 17"/>
          <p:cNvSpPr txBox="1">
            <a:spLocks noChangeArrowheads="1"/>
          </p:cNvSpPr>
          <p:nvPr/>
        </p:nvSpPr>
        <p:spPr bwMode="gray">
          <a:xfrm>
            <a:off x="2771775" y="4652963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</a:t>
            </a:r>
          </a:p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изостудии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3" name="Oval 18"/>
          <p:cNvSpPr>
            <a:spLocks noChangeArrowheads="1"/>
          </p:cNvSpPr>
          <p:nvPr/>
        </p:nvSpPr>
        <p:spPr bwMode="gray">
          <a:xfrm>
            <a:off x="2857500" y="5943600"/>
            <a:ext cx="1579563" cy="43815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5374" name="Group 20"/>
          <p:cNvGrpSpPr>
            <a:grpSpLocks/>
          </p:cNvGrpSpPr>
          <p:nvPr/>
        </p:nvGrpSpPr>
        <p:grpSpPr bwMode="auto">
          <a:xfrm>
            <a:off x="4859338" y="4149725"/>
            <a:ext cx="1711325" cy="1754188"/>
            <a:chOff x="2016" y="1920"/>
            <a:chExt cx="1680" cy="1680"/>
          </a:xfrm>
        </p:grpSpPr>
        <p:sp>
          <p:nvSpPr>
            <p:cNvPr id="122901" name="Oval 2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2" name="Freeform 22"/>
            <p:cNvSpPr>
              <a:spLocks/>
            </p:cNvSpPr>
            <p:nvPr/>
          </p:nvSpPr>
          <p:spPr bwMode="gray">
            <a:xfrm>
              <a:off x="2208" y="1947"/>
              <a:ext cx="1297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03" name="Text Box 23"/>
          <p:cNvSpPr txBox="1">
            <a:spLocks noChangeArrowheads="1"/>
          </p:cNvSpPr>
          <p:nvPr/>
        </p:nvSpPr>
        <p:spPr bwMode="gray">
          <a:xfrm>
            <a:off x="4716463" y="4508500"/>
            <a:ext cx="1727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Инструктор </a:t>
            </a:r>
          </a:p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Физкульту</a:t>
            </a:r>
          </a:p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ры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6" name="Oval 24"/>
          <p:cNvSpPr>
            <a:spLocks noChangeArrowheads="1"/>
          </p:cNvSpPr>
          <p:nvPr/>
        </p:nvSpPr>
        <p:spPr bwMode="gray">
          <a:xfrm>
            <a:off x="4929188" y="5943600"/>
            <a:ext cx="1579562" cy="43815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5377" name="Group 27"/>
          <p:cNvGrpSpPr>
            <a:grpSpLocks/>
          </p:cNvGrpSpPr>
          <p:nvPr/>
        </p:nvGrpSpPr>
        <p:grpSpPr bwMode="auto">
          <a:xfrm>
            <a:off x="6877050" y="4221163"/>
            <a:ext cx="1779588" cy="1670050"/>
            <a:chOff x="2016" y="1920"/>
            <a:chExt cx="1680" cy="1680"/>
          </a:xfrm>
        </p:grpSpPr>
        <p:sp>
          <p:nvSpPr>
            <p:cNvPr id="122908" name="Oval 28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4" name="Freeform 2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995 w 1321"/>
                <a:gd name="T1" fmla="*/ 79 h 712"/>
                <a:gd name="T2" fmla="*/ 1008 w 1321"/>
                <a:gd name="T3" fmla="*/ 87 h 712"/>
                <a:gd name="T4" fmla="*/ 1011 w 1321"/>
                <a:gd name="T5" fmla="*/ 94 h 712"/>
                <a:gd name="T6" fmla="*/ 1006 w 1321"/>
                <a:gd name="T7" fmla="*/ 102 h 712"/>
                <a:gd name="T8" fmla="*/ 993 w 1321"/>
                <a:gd name="T9" fmla="*/ 107 h 712"/>
                <a:gd name="T10" fmla="*/ 973 w 1321"/>
                <a:gd name="T11" fmla="*/ 114 h 712"/>
                <a:gd name="T12" fmla="*/ 948 w 1321"/>
                <a:gd name="T13" fmla="*/ 119 h 712"/>
                <a:gd name="T14" fmla="*/ 915 w 1321"/>
                <a:gd name="T15" fmla="*/ 124 h 712"/>
                <a:gd name="T16" fmla="*/ 878 w 1321"/>
                <a:gd name="T17" fmla="*/ 128 h 712"/>
                <a:gd name="T18" fmla="*/ 836 w 1321"/>
                <a:gd name="T19" fmla="*/ 132 h 712"/>
                <a:gd name="T20" fmla="*/ 789 w 1321"/>
                <a:gd name="T21" fmla="*/ 134 h 712"/>
                <a:gd name="T22" fmla="*/ 740 w 1321"/>
                <a:gd name="T23" fmla="*/ 135 h 712"/>
                <a:gd name="T24" fmla="*/ 686 w 1321"/>
                <a:gd name="T25" fmla="*/ 139 h 712"/>
                <a:gd name="T26" fmla="*/ 631 w 1321"/>
                <a:gd name="T27" fmla="*/ 140 h 712"/>
                <a:gd name="T28" fmla="*/ 609 w 1321"/>
                <a:gd name="T29" fmla="*/ 141 h 712"/>
                <a:gd name="T30" fmla="*/ 365 w 1321"/>
                <a:gd name="T31" fmla="*/ 141 h 712"/>
                <a:gd name="T32" fmla="*/ 361 w 1321"/>
                <a:gd name="T33" fmla="*/ 141 h 712"/>
                <a:gd name="T34" fmla="*/ 313 w 1321"/>
                <a:gd name="T35" fmla="*/ 140 h 712"/>
                <a:gd name="T36" fmla="*/ 267 w 1321"/>
                <a:gd name="T37" fmla="*/ 139 h 712"/>
                <a:gd name="T38" fmla="*/ 223 w 1321"/>
                <a:gd name="T39" fmla="*/ 137 h 712"/>
                <a:gd name="T40" fmla="*/ 180 w 1321"/>
                <a:gd name="T41" fmla="*/ 134 h 712"/>
                <a:gd name="T42" fmla="*/ 143 w 1321"/>
                <a:gd name="T43" fmla="*/ 134 h 712"/>
                <a:gd name="T44" fmla="*/ 110 w 1321"/>
                <a:gd name="T45" fmla="*/ 130 h 712"/>
                <a:gd name="T46" fmla="*/ 76 w 1321"/>
                <a:gd name="T47" fmla="*/ 127 h 712"/>
                <a:gd name="T48" fmla="*/ 53 w 1321"/>
                <a:gd name="T49" fmla="*/ 125 h 712"/>
                <a:gd name="T50" fmla="*/ 26 w 1321"/>
                <a:gd name="T51" fmla="*/ 119 h 712"/>
                <a:gd name="T52" fmla="*/ 18 w 1321"/>
                <a:gd name="T53" fmla="*/ 115 h 712"/>
                <a:gd name="T54" fmla="*/ 6 w 1321"/>
                <a:gd name="T55" fmla="*/ 110 h 712"/>
                <a:gd name="T56" fmla="*/ 0 w 1321"/>
                <a:gd name="T57" fmla="*/ 103 h 712"/>
                <a:gd name="T58" fmla="*/ 0 w 1321"/>
                <a:gd name="T59" fmla="*/ 102 h 712"/>
                <a:gd name="T60" fmla="*/ 4 w 1321"/>
                <a:gd name="T61" fmla="*/ 94 h 712"/>
                <a:gd name="T62" fmla="*/ 16 w 1321"/>
                <a:gd name="T63" fmla="*/ 88 h 712"/>
                <a:gd name="T64" fmla="*/ 37 w 1321"/>
                <a:gd name="T65" fmla="*/ 73 h 712"/>
                <a:gd name="T66" fmla="*/ 72 w 1321"/>
                <a:gd name="T67" fmla="*/ 59 h 712"/>
                <a:gd name="T68" fmla="*/ 114 w 1321"/>
                <a:gd name="T69" fmla="*/ 47 h 712"/>
                <a:gd name="T70" fmla="*/ 157 w 1321"/>
                <a:gd name="T71" fmla="*/ 34 h 712"/>
                <a:gd name="T72" fmla="*/ 207 w 1321"/>
                <a:gd name="T73" fmla="*/ 24 h 712"/>
                <a:gd name="T74" fmla="*/ 262 w 1321"/>
                <a:gd name="T75" fmla="*/ 16 h 712"/>
                <a:gd name="T76" fmla="*/ 318 w 1321"/>
                <a:gd name="T77" fmla="*/ 9 h 712"/>
                <a:gd name="T78" fmla="*/ 381 w 1321"/>
                <a:gd name="T79" fmla="*/ 4 h 712"/>
                <a:gd name="T80" fmla="*/ 444 w 1321"/>
                <a:gd name="T81" fmla="*/ 4 h 712"/>
                <a:gd name="T82" fmla="*/ 511 w 1321"/>
                <a:gd name="T83" fmla="*/ 0 h 712"/>
                <a:gd name="T84" fmla="*/ 511 w 1321"/>
                <a:gd name="T85" fmla="*/ 0 h 712"/>
                <a:gd name="T86" fmla="*/ 581 w 1321"/>
                <a:gd name="T87" fmla="*/ 4 h 712"/>
                <a:gd name="T88" fmla="*/ 648 w 1321"/>
                <a:gd name="T89" fmla="*/ 4 h 712"/>
                <a:gd name="T90" fmla="*/ 713 w 1321"/>
                <a:gd name="T91" fmla="*/ 10 h 712"/>
                <a:gd name="T92" fmla="*/ 774 w 1321"/>
                <a:gd name="T93" fmla="*/ 18 h 712"/>
                <a:gd name="T94" fmla="*/ 828 w 1321"/>
                <a:gd name="T95" fmla="*/ 27 h 712"/>
                <a:gd name="T96" fmla="*/ 879 w 1321"/>
                <a:gd name="T97" fmla="*/ 38 h 712"/>
                <a:gd name="T98" fmla="*/ 924 w 1321"/>
                <a:gd name="T99" fmla="*/ 50 h 712"/>
                <a:gd name="T100" fmla="*/ 963 w 1321"/>
                <a:gd name="T101" fmla="*/ 64 h 712"/>
                <a:gd name="T102" fmla="*/ 995 w 1321"/>
                <a:gd name="T103" fmla="*/ 79 h 712"/>
                <a:gd name="T104" fmla="*/ 995 w 1321"/>
                <a:gd name="T105" fmla="*/ 7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10" name="Text Box 30"/>
          <p:cNvSpPr txBox="1">
            <a:spLocks noChangeArrowheads="1"/>
          </p:cNvSpPr>
          <p:nvPr/>
        </p:nvSpPr>
        <p:spPr bwMode="gray">
          <a:xfrm>
            <a:off x="7019925" y="4581525"/>
            <a:ext cx="14033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 развиваю-щего центра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9" name="Oval 31"/>
          <p:cNvSpPr>
            <a:spLocks noChangeArrowheads="1"/>
          </p:cNvSpPr>
          <p:nvPr/>
        </p:nvSpPr>
        <p:spPr bwMode="gray">
          <a:xfrm>
            <a:off x="6804025" y="5976938"/>
            <a:ext cx="1844675" cy="47783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80" name="Rectangle 32"/>
          <p:cNvSpPr>
            <a:spLocks noChangeArrowheads="1"/>
          </p:cNvSpPr>
          <p:nvPr/>
        </p:nvSpPr>
        <p:spPr bwMode="auto">
          <a:xfrm>
            <a:off x="468313" y="6381750"/>
            <a:ext cx="2087562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Rectangle 33"/>
          <p:cNvSpPr>
            <a:spLocks noChangeArrowheads="1"/>
          </p:cNvSpPr>
          <p:nvPr/>
        </p:nvSpPr>
        <p:spPr bwMode="auto">
          <a:xfrm>
            <a:off x="6877050" y="6381750"/>
            <a:ext cx="2087563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82" name="Picture 34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179388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Оксана 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S3702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196975"/>
            <a:ext cx="481647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эмблем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ChangeArrowheads="1"/>
          </p:cNvSpPr>
          <p:nvPr/>
        </p:nvSpPr>
        <p:spPr bwMode="black">
          <a:xfrm>
            <a:off x="1979613" y="152400"/>
            <a:ext cx="67071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 сказочным лабиринтам игры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ChangeArrowheads="1"/>
          </p:cNvSpPr>
          <p:nvPr/>
        </p:nvSpPr>
        <p:spPr bwMode="black">
          <a:xfrm>
            <a:off x="1979613" y="152400"/>
            <a:ext cx="67071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Мультимедийное сопровождение мероприятий</a:t>
            </a:r>
          </a:p>
        </p:txBody>
      </p:sp>
      <p:pic>
        <p:nvPicPr>
          <p:cNvPr id="17412" name="Picture 6" descr="зеленыйогонек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33488"/>
            <a:ext cx="6767512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52157">
            <a:off x="323850" y="333375"/>
            <a:ext cx="439261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5806">
            <a:off x="3851275" y="2636838"/>
            <a:ext cx="49688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250825" y="260350"/>
            <a:ext cx="5688013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 l="8208" r="8629"/>
          <a:stretch>
            <a:fillRect/>
          </a:stretch>
        </p:blipFill>
        <p:spPr bwMode="auto">
          <a:xfrm rot="-902269">
            <a:off x="3676650" y="2339975"/>
            <a:ext cx="518477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8" descr="games_for_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6782">
            <a:off x="323850" y="1628775"/>
            <a:ext cx="19446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20485" name="Group 25"/>
          <p:cNvGrpSpPr>
            <a:grpSpLocks/>
          </p:cNvGrpSpPr>
          <p:nvPr/>
        </p:nvGrpSpPr>
        <p:grpSpPr bwMode="auto">
          <a:xfrm>
            <a:off x="1403350" y="2060575"/>
            <a:ext cx="6329363" cy="3711575"/>
            <a:chOff x="884" y="1298"/>
            <a:chExt cx="3987" cy="2338"/>
          </a:xfrm>
        </p:grpSpPr>
        <p:sp>
          <p:nvSpPr>
            <p:cNvPr id="20493" name="Oval 3"/>
            <p:cNvSpPr>
              <a:spLocks noChangeArrowheads="1"/>
            </p:cNvSpPr>
            <p:nvPr/>
          </p:nvSpPr>
          <p:spPr bwMode="gray">
            <a:xfrm>
              <a:off x="1367" y="2801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20494" name="Oval 4"/>
            <p:cNvSpPr>
              <a:spLocks noChangeArrowheads="1"/>
            </p:cNvSpPr>
            <p:nvPr/>
          </p:nvSpPr>
          <p:spPr bwMode="gray">
            <a:xfrm rot="-998297">
              <a:off x="910" y="1470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Oval 5"/>
            <p:cNvSpPr>
              <a:spLocks noChangeArrowheads="1"/>
            </p:cNvSpPr>
            <p:nvPr/>
          </p:nvSpPr>
          <p:spPr bwMode="gray">
            <a:xfrm rot="-998297">
              <a:off x="946" y="1368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10" name="Arc 6"/>
            <p:cNvSpPr>
              <a:spLocks/>
            </p:cNvSpPr>
            <p:nvPr/>
          </p:nvSpPr>
          <p:spPr bwMode="gray">
            <a:xfrm rot="-998297">
              <a:off x="2619" y="1298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1" name="Arc 7"/>
            <p:cNvSpPr>
              <a:spLocks/>
            </p:cNvSpPr>
            <p:nvPr/>
          </p:nvSpPr>
          <p:spPr bwMode="gray">
            <a:xfrm rot="20601703" flipH="1">
              <a:off x="1100" y="2479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2" name="Arc 8"/>
            <p:cNvSpPr>
              <a:spLocks/>
            </p:cNvSpPr>
            <p:nvPr/>
          </p:nvSpPr>
          <p:spPr bwMode="gray">
            <a:xfrm rot="-998297">
              <a:off x="1735" y="1327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3" name="Arc 9"/>
            <p:cNvSpPr>
              <a:spLocks/>
            </p:cNvSpPr>
            <p:nvPr/>
          </p:nvSpPr>
          <p:spPr bwMode="gray">
            <a:xfrm rot="20601703" flipH="1">
              <a:off x="884" y="1701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gray">
            <a:xfrm>
              <a:off x="3462" y="2270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5" name="Arc 11"/>
            <p:cNvSpPr>
              <a:spLocks/>
            </p:cNvSpPr>
            <p:nvPr/>
          </p:nvSpPr>
          <p:spPr bwMode="gray">
            <a:xfrm rot="-1060795">
              <a:off x="2860" y="1885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6" name="Freeform 12"/>
            <p:cNvSpPr>
              <a:spLocks/>
            </p:cNvSpPr>
            <p:nvPr/>
          </p:nvSpPr>
          <p:spPr bwMode="gray">
            <a:xfrm>
              <a:off x="2839" y="2484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7" name="Oval 13"/>
            <p:cNvSpPr>
              <a:spLocks noChangeArrowheads="1"/>
            </p:cNvSpPr>
            <p:nvPr/>
          </p:nvSpPr>
          <p:spPr bwMode="gray">
            <a:xfrm rot="-998297">
              <a:off x="1866" y="1818"/>
              <a:ext cx="1698" cy="84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2431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4" name="Text Box 14"/>
            <p:cNvSpPr txBox="1">
              <a:spLocks noChangeArrowheads="1"/>
            </p:cNvSpPr>
            <p:nvPr/>
          </p:nvSpPr>
          <p:spPr bwMode="gray">
            <a:xfrm rot="-1584810">
              <a:off x="971" y="2246"/>
              <a:ext cx="103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rgbClr val="FFFFFF"/>
                  </a:solidFill>
                  <a:latin typeface="Verdana" pitchFamily="34" charset="0"/>
                </a:rPr>
                <a:t>Арт-студия</a:t>
              </a:r>
              <a:endParaRPr lang="en-US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3919" name="Text Box 15"/>
            <p:cNvSpPr txBox="1">
              <a:spLocks noChangeArrowheads="1"/>
            </p:cNvSpPr>
            <p:nvPr/>
          </p:nvSpPr>
          <p:spPr bwMode="gray">
            <a:xfrm>
              <a:off x="2290" y="1389"/>
              <a:ext cx="90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Игры для</a:t>
              </a:r>
            </a:p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Тигры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3920" name="Text Box 16"/>
            <p:cNvSpPr txBox="1">
              <a:spLocks noChangeArrowheads="1"/>
            </p:cNvSpPr>
            <p:nvPr/>
          </p:nvSpPr>
          <p:spPr bwMode="gray">
            <a:xfrm rot="822141">
              <a:off x="3470" y="1661"/>
              <a:ext cx="93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Дельфа-</a:t>
              </a:r>
            </a:p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тренажер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3921" name="Text Box 17"/>
            <p:cNvSpPr txBox="1">
              <a:spLocks noChangeArrowheads="1"/>
            </p:cNvSpPr>
            <p:nvPr/>
          </p:nvSpPr>
          <p:spPr bwMode="gray">
            <a:xfrm>
              <a:off x="3198" y="2387"/>
              <a:ext cx="1080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Сказочные </a:t>
              </a:r>
            </a:p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Лабиринты</a:t>
              </a:r>
            </a:p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игры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3922" name="Text Box 18"/>
            <p:cNvSpPr txBox="1">
              <a:spLocks noChangeArrowheads="1"/>
            </p:cNvSpPr>
            <p:nvPr/>
          </p:nvSpPr>
          <p:spPr bwMode="gray">
            <a:xfrm>
              <a:off x="1701" y="2750"/>
              <a:ext cx="1159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ПМК</a:t>
              </a:r>
            </a:p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Волшебный </a:t>
              </a:r>
            </a:p>
            <a:p>
              <a:pPr algn="ctr" eaLnBrk="0" hangingPunct="0">
                <a:defRPr/>
              </a:pPr>
              <a:r>
                <a:rPr lang="ru-RU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конструктор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3923" name="Freeform 19"/>
            <p:cNvSpPr>
              <a:spLocks/>
            </p:cNvSpPr>
            <p:nvPr/>
          </p:nvSpPr>
          <p:spPr bwMode="gray">
            <a:xfrm>
              <a:off x="2788" y="2620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0" name="Oval 20"/>
            <p:cNvSpPr>
              <a:spLocks noChangeArrowheads="1"/>
            </p:cNvSpPr>
            <p:nvPr/>
          </p:nvSpPr>
          <p:spPr bwMode="gray">
            <a:xfrm rot="-998297">
              <a:off x="1930" y="1977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925" name="Rectangle 21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7129463" cy="455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Банк программно-методического обеспечения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7" name="Picture 22" descr="эмблем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23"/>
          <p:cNvSpPr>
            <a:spLocks noChangeArrowheads="1"/>
          </p:cNvSpPr>
          <p:nvPr/>
        </p:nvSpPr>
        <p:spPr bwMode="auto">
          <a:xfrm>
            <a:off x="250825" y="5943600"/>
            <a:ext cx="213836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7005638" y="5943600"/>
            <a:ext cx="213836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0" name="Picture 29" descr="1076255_box_3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68536">
            <a:off x="539750" y="4292600"/>
            <a:ext cx="161131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0" descr="199_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0370">
            <a:off x="6659563" y="4221163"/>
            <a:ext cx="21701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1" descr="99345_box_3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60290">
            <a:off x="6804025" y="765175"/>
            <a:ext cx="17653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21508" name="Picture 30" descr="Разное 086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52400"/>
            <a:ext cx="7345362" cy="755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b="1" smtClean="0"/>
              <a:t>Интерактивные технологии </a:t>
            </a:r>
            <a:br>
              <a:rPr lang="ru-RU" sz="2800" b="1" smtClean="0"/>
            </a:br>
            <a:r>
              <a:rPr lang="ru-RU" sz="2800" b="1" smtClean="0"/>
              <a:t>путь к оптимизации обучения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en-US" sz="2000" b="1" smtClean="0"/>
          </a:p>
        </p:txBody>
      </p:sp>
      <p:sp>
        <p:nvSpPr>
          <p:cNvPr id="132099" name="Freeform 3"/>
          <p:cNvSpPr>
            <a:spLocks noEditPoints="1"/>
          </p:cNvSpPr>
          <p:nvPr/>
        </p:nvSpPr>
        <p:spPr bwMode="gray">
          <a:xfrm>
            <a:off x="2268538" y="1412875"/>
            <a:ext cx="5976937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496050" y="2781300"/>
            <a:ext cx="26479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66E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каждый детский сад!</a:t>
            </a:r>
            <a:endParaRPr lang="en-US" sz="2800" b="1">
              <a:solidFill>
                <a:srgbClr val="F66E2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gray">
          <a:xfrm rot="-772996">
            <a:off x="2268538" y="3716338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gray">
          <a:xfrm>
            <a:off x="2146300" y="2486025"/>
            <a:ext cx="1655763" cy="165735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gray">
          <a:xfrm>
            <a:off x="2168525" y="2495550"/>
            <a:ext cx="1614488" cy="1614488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515" name="Oval 15"/>
          <p:cNvSpPr>
            <a:spLocks noChangeArrowheads="1"/>
          </p:cNvSpPr>
          <p:nvPr/>
        </p:nvSpPr>
        <p:spPr bwMode="gray">
          <a:xfrm>
            <a:off x="2184400" y="2511425"/>
            <a:ext cx="1535113" cy="15113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516" name="Oval 16"/>
          <p:cNvSpPr>
            <a:spLocks noChangeArrowheads="1"/>
          </p:cNvSpPr>
          <p:nvPr/>
        </p:nvSpPr>
        <p:spPr bwMode="gray">
          <a:xfrm>
            <a:off x="2270125" y="2552700"/>
            <a:ext cx="1366838" cy="1227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gray">
          <a:xfrm>
            <a:off x="2195513" y="2924175"/>
            <a:ext cx="15113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медиа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8" name="Oval 18"/>
          <p:cNvSpPr>
            <a:spLocks noChangeArrowheads="1"/>
          </p:cNvSpPr>
          <p:nvPr/>
        </p:nvSpPr>
        <p:spPr bwMode="gray">
          <a:xfrm>
            <a:off x="2268538" y="1844675"/>
            <a:ext cx="1081087" cy="576263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Oval 21"/>
          <p:cNvSpPr>
            <a:spLocks noChangeArrowheads="1"/>
          </p:cNvSpPr>
          <p:nvPr/>
        </p:nvSpPr>
        <p:spPr bwMode="gray">
          <a:xfrm>
            <a:off x="2339975" y="1125538"/>
            <a:ext cx="1239838" cy="1076325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21520" name="Group 35"/>
          <p:cNvGrpSpPr>
            <a:grpSpLocks/>
          </p:cNvGrpSpPr>
          <p:nvPr/>
        </p:nvGrpSpPr>
        <p:grpSpPr bwMode="auto">
          <a:xfrm>
            <a:off x="2339975" y="1125538"/>
            <a:ext cx="1239838" cy="1023937"/>
            <a:chOff x="864" y="1248"/>
            <a:chExt cx="645" cy="645"/>
          </a:xfrm>
        </p:grpSpPr>
        <p:sp>
          <p:nvSpPr>
            <p:cNvPr id="21531" name="Oval 19"/>
            <p:cNvSpPr>
              <a:spLocks noChangeArrowheads="1"/>
            </p:cNvSpPr>
            <p:nvPr/>
          </p:nvSpPr>
          <p:spPr bwMode="gray">
            <a:xfrm>
              <a:off x="864" y="1248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2" name="Oval 22"/>
            <p:cNvSpPr>
              <a:spLocks noChangeArrowheads="1"/>
            </p:cNvSpPr>
            <p:nvPr/>
          </p:nvSpPr>
          <p:spPr bwMode="gray">
            <a:xfrm>
              <a:off x="930" y="1298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1521" name="Group 34"/>
          <p:cNvGrpSpPr>
            <a:grpSpLocks/>
          </p:cNvGrpSpPr>
          <p:nvPr/>
        </p:nvGrpSpPr>
        <p:grpSpPr bwMode="auto">
          <a:xfrm>
            <a:off x="2195513" y="1196975"/>
            <a:ext cx="1462087" cy="1000125"/>
            <a:chOff x="735" y="1251"/>
            <a:chExt cx="921" cy="630"/>
          </a:xfrm>
        </p:grpSpPr>
        <p:sp>
          <p:nvSpPr>
            <p:cNvPr id="21529" name="Oval 20"/>
            <p:cNvSpPr>
              <a:spLocks noChangeArrowheads="1"/>
            </p:cNvSpPr>
            <p:nvPr/>
          </p:nvSpPr>
          <p:spPr bwMode="gray">
            <a:xfrm>
              <a:off x="872" y="125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2119" name="Text Box 23"/>
            <p:cNvSpPr txBox="1">
              <a:spLocks noChangeArrowheads="1"/>
            </p:cNvSpPr>
            <p:nvPr/>
          </p:nvSpPr>
          <p:spPr bwMode="gray">
            <a:xfrm>
              <a:off x="735" y="1468"/>
              <a:ext cx="92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компьютер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1522" name="Oval 43"/>
          <p:cNvSpPr>
            <a:spLocks noChangeArrowheads="1"/>
          </p:cNvSpPr>
          <p:nvPr/>
        </p:nvSpPr>
        <p:spPr bwMode="gray">
          <a:xfrm rot="-772996">
            <a:off x="4519613" y="4759325"/>
            <a:ext cx="1584325" cy="936625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Oval 38"/>
          <p:cNvSpPr>
            <a:spLocks noChangeArrowheads="1"/>
          </p:cNvSpPr>
          <p:nvPr/>
        </p:nvSpPr>
        <p:spPr bwMode="gray">
          <a:xfrm>
            <a:off x="4116388" y="3609975"/>
            <a:ext cx="2232025" cy="194468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524" name="Oval 39"/>
          <p:cNvSpPr>
            <a:spLocks noChangeArrowheads="1"/>
          </p:cNvSpPr>
          <p:nvPr/>
        </p:nvSpPr>
        <p:spPr bwMode="gray">
          <a:xfrm>
            <a:off x="4144963" y="3621088"/>
            <a:ext cx="2176462" cy="189547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525" name="Oval 40"/>
          <p:cNvSpPr>
            <a:spLocks noChangeArrowheads="1"/>
          </p:cNvSpPr>
          <p:nvPr/>
        </p:nvSpPr>
        <p:spPr bwMode="gray">
          <a:xfrm>
            <a:off x="4167188" y="3640138"/>
            <a:ext cx="2070100" cy="17716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526" name="Oval 41"/>
          <p:cNvSpPr>
            <a:spLocks noChangeArrowheads="1"/>
          </p:cNvSpPr>
          <p:nvPr/>
        </p:nvSpPr>
        <p:spPr bwMode="gray">
          <a:xfrm>
            <a:off x="4283075" y="3689350"/>
            <a:ext cx="1843088" cy="14382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2138" name="Text Box 42"/>
          <p:cNvSpPr txBox="1">
            <a:spLocks noChangeArrowheads="1"/>
          </p:cNvSpPr>
          <p:nvPr/>
        </p:nvSpPr>
        <p:spPr bwMode="gray">
          <a:xfrm>
            <a:off x="4211638" y="4005263"/>
            <a:ext cx="1944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Доска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Smart- board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28" name="Picture 45" descr="эмблем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яблони в цвету 00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3284538"/>
            <a:ext cx="7561263" cy="3384550"/>
          </a:xfrm>
          <a:noFill/>
        </p:spPr>
      </p:pic>
      <p:pic>
        <p:nvPicPr>
          <p:cNvPr id="22531" name="Picture 2" descr="Разное 08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513" y="0"/>
            <a:ext cx="25257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95288" y="25130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2533" name="Picture 6" descr="DSC024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63" y="0"/>
            <a:ext cx="23574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эмблем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95176">
            <a:off x="0" y="2060575"/>
            <a:ext cx="22685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692275" y="5661025"/>
            <a:ext cx="6265863" cy="792163"/>
          </a:xfrm>
          <a:prstGeom prst="rect">
            <a:avLst/>
          </a:prstGeom>
          <a:solidFill>
            <a:srgbClr val="FFFFFF">
              <a:alpha val="74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Благодарим за внимание!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4450"/>
            <a:ext cx="6911975" cy="708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Информационные </a:t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технологии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6"/>
          <p:cNvSpPr>
            <a:spLocks noChangeArrowheads="1"/>
          </p:cNvSpPr>
          <p:nvPr/>
        </p:nvSpPr>
        <p:spPr bwMode="gray">
          <a:xfrm>
            <a:off x="2038350" y="5099050"/>
            <a:ext cx="47656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chemeClr val="tx2"/>
                </a:solidFill>
              </a:rPr>
              <a:t>Это прогрессивный шаг в </a:t>
            </a:r>
          </a:p>
          <a:p>
            <a:pPr eaLnBrk="0" hangingPunct="0"/>
            <a:r>
              <a:rPr lang="ru-RU" b="1">
                <a:solidFill>
                  <a:schemeClr val="tx2"/>
                </a:solidFill>
              </a:rPr>
              <a:t>                    воспитании и обучении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153" name="AutoShape 7"/>
          <p:cNvSpPr>
            <a:spLocks noChangeArrowheads="1"/>
          </p:cNvSpPr>
          <p:nvPr/>
        </p:nvSpPr>
        <p:spPr bwMode="gray">
          <a:xfrm>
            <a:off x="2411413" y="4221163"/>
            <a:ext cx="49688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Это повышение квалификации педагога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154" name="AutoShape 8"/>
          <p:cNvSpPr>
            <a:spLocks noChangeArrowheads="1"/>
          </p:cNvSpPr>
          <p:nvPr/>
        </p:nvSpPr>
        <p:spPr bwMode="gray">
          <a:xfrm>
            <a:off x="2581275" y="3459163"/>
            <a:ext cx="48704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chemeClr val="tx2"/>
                </a:solidFill>
              </a:rPr>
              <a:t>      Это обучение с увлечением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gray">
          <a:xfrm>
            <a:off x="2430463" y="2590800"/>
            <a:ext cx="4662487" cy="6223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chemeClr val="tx2"/>
                </a:solidFill>
              </a:rPr>
              <a:t>Это уникальная возможность </a:t>
            </a:r>
          </a:p>
          <a:p>
            <a:pPr eaLnBrk="0" hangingPunct="0"/>
            <a:r>
              <a:rPr lang="ru-RU" b="1">
                <a:solidFill>
                  <a:schemeClr val="tx2"/>
                </a:solidFill>
              </a:rPr>
              <a:t>самореализации ребенка и педагога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156" name="AutoShape 10"/>
          <p:cNvSpPr>
            <a:spLocks noChangeArrowheads="1"/>
          </p:cNvSpPr>
          <p:nvPr/>
        </p:nvSpPr>
        <p:spPr bwMode="gray">
          <a:xfrm>
            <a:off x="1952625" y="1700213"/>
            <a:ext cx="4419600" cy="6286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Это мощный ресурс обогащения </a:t>
            </a:r>
          </a:p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образовательного процесса</a:t>
            </a:r>
            <a:endParaRPr lang="en-US" b="1">
              <a:solidFill>
                <a:schemeClr val="tx2"/>
              </a:solidFill>
            </a:endParaRPr>
          </a:p>
        </p:txBody>
      </p:sp>
      <p:grpSp>
        <p:nvGrpSpPr>
          <p:cNvPr id="6157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6190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0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3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632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5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58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184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7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7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639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9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59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178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4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1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646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3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172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1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5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653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7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1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166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8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9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660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1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6162" name="Picture 50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75" y="2714625"/>
            <a:ext cx="1476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Rectangle 53"/>
          <p:cNvSpPr>
            <a:spLocks noChangeArrowheads="1"/>
          </p:cNvSpPr>
          <p:nvPr/>
        </p:nvSpPr>
        <p:spPr bwMode="auto">
          <a:xfrm>
            <a:off x="468313" y="6276975"/>
            <a:ext cx="25908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Rectangle 54"/>
          <p:cNvSpPr>
            <a:spLocks noChangeArrowheads="1"/>
          </p:cNvSpPr>
          <p:nvPr/>
        </p:nvSpPr>
        <p:spPr bwMode="auto">
          <a:xfrm>
            <a:off x="6227763" y="6092825"/>
            <a:ext cx="25908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4"/>
          <p:cNvSpPr>
            <a:spLocks/>
          </p:cNvSpPr>
          <p:nvPr/>
        </p:nvSpPr>
        <p:spPr bwMode="gray">
          <a:xfrm>
            <a:off x="1619250" y="1341438"/>
            <a:ext cx="2303463" cy="3316287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black">
          <a:xfrm>
            <a:off x="1979613" y="152400"/>
            <a:ext cx="67071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мониторинга ЮНЕСКО</a:t>
            </a:r>
          </a:p>
        </p:txBody>
      </p:sp>
      <p:pic>
        <p:nvPicPr>
          <p:cNvPr id="7172" name="Picture 52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53"/>
          <p:cNvGrpSpPr>
            <a:grpSpLocks/>
          </p:cNvGrpSpPr>
          <p:nvPr/>
        </p:nvGrpSpPr>
        <p:grpSpPr bwMode="auto">
          <a:xfrm>
            <a:off x="1258888" y="1733550"/>
            <a:ext cx="6942137" cy="3825875"/>
            <a:chOff x="793" y="1092"/>
            <a:chExt cx="4373" cy="2410"/>
          </a:xfrm>
        </p:grpSpPr>
        <p:sp>
          <p:nvSpPr>
            <p:cNvPr id="43025" name="Freeform 17"/>
            <p:cNvSpPr>
              <a:spLocks/>
            </p:cNvSpPr>
            <p:nvPr/>
          </p:nvSpPr>
          <p:spPr bwMode="gray">
            <a:xfrm>
              <a:off x="4656" y="1092"/>
              <a:ext cx="504" cy="81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18"/>
            <p:cNvSpPr>
              <a:spLocks/>
            </p:cNvSpPr>
            <p:nvPr/>
          </p:nvSpPr>
          <p:spPr bwMode="gray">
            <a:xfrm>
              <a:off x="2241" y="1092"/>
              <a:ext cx="2925" cy="520"/>
            </a:xfrm>
            <a:custGeom>
              <a:avLst/>
              <a:gdLst>
                <a:gd name="T0" fmla="*/ 901408 w 1786"/>
                <a:gd name="T1" fmla="*/ 738061 h 284"/>
                <a:gd name="T2" fmla="*/ 0 w 1786"/>
                <a:gd name="T3" fmla="*/ 738061 h 284"/>
                <a:gd name="T4" fmla="*/ 271945 w 1786"/>
                <a:gd name="T5" fmla="*/ 0 h 284"/>
                <a:gd name="T6" fmla="*/ 1089035 w 1786"/>
                <a:gd name="T7" fmla="*/ 0 h 284"/>
                <a:gd name="T8" fmla="*/ 901408 w 1786"/>
                <a:gd name="T9" fmla="*/ 73806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gray">
            <a:xfrm>
              <a:off x="4150" y="1891"/>
              <a:ext cx="504" cy="809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20"/>
            <p:cNvSpPr>
              <a:spLocks/>
            </p:cNvSpPr>
            <p:nvPr/>
          </p:nvSpPr>
          <p:spPr bwMode="gray">
            <a:xfrm>
              <a:off x="1515" y="1891"/>
              <a:ext cx="3144" cy="519"/>
            </a:xfrm>
            <a:custGeom>
              <a:avLst/>
              <a:gdLst>
                <a:gd name="T0" fmla="*/ 981261 w 1920"/>
                <a:gd name="T1" fmla="*/ 719462 h 284"/>
                <a:gd name="T2" fmla="*/ 0 w 1920"/>
                <a:gd name="T3" fmla="*/ 719462 h 284"/>
                <a:gd name="T4" fmla="*/ 271321 w 1920"/>
                <a:gd name="T5" fmla="*/ 0 h 284"/>
                <a:gd name="T6" fmla="*/ 1168512 w 1920"/>
                <a:gd name="T7" fmla="*/ 0 h 284"/>
                <a:gd name="T8" fmla="*/ 981261 w 1920"/>
                <a:gd name="T9" fmla="*/ 71946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gray">
            <a:xfrm>
              <a:off x="3641" y="2690"/>
              <a:ext cx="501" cy="81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gray">
            <a:xfrm>
              <a:off x="2246" y="1612"/>
              <a:ext cx="2421" cy="2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Звук + изображение</a:t>
              </a: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gray">
            <a:xfrm>
              <a:off x="1516" y="2410"/>
              <a:ext cx="2639" cy="28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81" name="Freeform 27"/>
            <p:cNvSpPr>
              <a:spLocks/>
            </p:cNvSpPr>
            <p:nvPr/>
          </p:nvSpPr>
          <p:spPr bwMode="gray">
            <a:xfrm>
              <a:off x="793" y="2690"/>
              <a:ext cx="3354" cy="524"/>
            </a:xfrm>
            <a:custGeom>
              <a:avLst/>
              <a:gdLst>
                <a:gd name="T0" fmla="*/ 1061808 w 2048"/>
                <a:gd name="T1" fmla="*/ 749787 h 286"/>
                <a:gd name="T2" fmla="*/ 0 w 2048"/>
                <a:gd name="T3" fmla="*/ 749787 h 286"/>
                <a:gd name="T4" fmla="*/ 271857 w 2048"/>
                <a:gd name="T5" fmla="*/ 0 h 286"/>
                <a:gd name="T6" fmla="*/ 1248487 w 2048"/>
                <a:gd name="T7" fmla="*/ 0 h 286"/>
                <a:gd name="T8" fmla="*/ 1061808 w 2048"/>
                <a:gd name="T9" fmla="*/ 749787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Rectangle 28"/>
            <p:cNvSpPr>
              <a:spLocks noChangeArrowheads="1"/>
            </p:cNvSpPr>
            <p:nvPr/>
          </p:nvSpPr>
          <p:spPr bwMode="gray">
            <a:xfrm>
              <a:off x="796" y="3213"/>
              <a:ext cx="2856" cy="286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Человек запоминает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3042" name="Text Box 34"/>
            <p:cNvSpPr txBox="1">
              <a:spLocks noChangeArrowheads="1"/>
            </p:cNvSpPr>
            <p:nvPr/>
          </p:nvSpPr>
          <p:spPr bwMode="auto">
            <a:xfrm>
              <a:off x="1274" y="2714"/>
              <a:ext cx="194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solidFill>
                    <a:schemeClr val="bg1"/>
                  </a:solidFill>
                </a:rPr>
                <a:t>5% </a:t>
              </a: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услышанного</a:t>
              </a:r>
              <a:r>
                <a:rPr lang="ru-RU" sz="32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3043" name="Text Box 35"/>
            <p:cNvSpPr txBox="1">
              <a:spLocks noChangeArrowheads="1"/>
            </p:cNvSpPr>
            <p:nvPr/>
          </p:nvSpPr>
          <p:spPr bwMode="auto">
            <a:xfrm>
              <a:off x="2180" y="1919"/>
              <a:ext cx="18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2212194" algn="ctr" rotWithShape="0">
                <a:schemeClr val="tx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20% </a:t>
              </a: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увиденного</a:t>
              </a:r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43059" name="Text Box 51"/>
            <p:cNvSpPr txBox="1">
              <a:spLocks noChangeArrowheads="1"/>
            </p:cNvSpPr>
            <p:nvPr/>
          </p:nvSpPr>
          <p:spPr bwMode="auto">
            <a:xfrm>
              <a:off x="3336" y="1123"/>
              <a:ext cx="9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40-50%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52400"/>
            <a:ext cx="6491287" cy="563563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b="1" smtClean="0">
                <a:latin typeface="Arial" charset="0"/>
              </a:rPr>
              <a:t>М</a:t>
            </a:r>
            <a:r>
              <a:rPr lang="ru-RU" sz="2800" b="1" smtClean="0"/>
              <a:t>ногофункциональность использования оборудования</a:t>
            </a:r>
            <a:br>
              <a:rPr lang="ru-RU" sz="2800" b="1" smtClean="0"/>
            </a:br>
            <a:endParaRPr lang="en-US" sz="2800" b="1" smtClean="0"/>
          </a:p>
        </p:txBody>
      </p:sp>
      <p:sp>
        <p:nvSpPr>
          <p:cNvPr id="8197" name="Text Box 47"/>
          <p:cNvSpPr txBox="1">
            <a:spLocks noChangeArrowheads="1"/>
          </p:cNvSpPr>
          <p:nvPr/>
        </p:nvSpPr>
        <p:spPr bwMode="auto">
          <a:xfrm>
            <a:off x="250825" y="2924175"/>
            <a:ext cx="20494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Комната для интерактивных занятий детей со специалистами</a:t>
            </a:r>
            <a:endParaRPr lang="en-US" b="1">
              <a:solidFill>
                <a:schemeClr val="tx2"/>
              </a:solidFill>
            </a:endParaRPr>
          </a:p>
        </p:txBody>
      </p:sp>
      <p:grpSp>
        <p:nvGrpSpPr>
          <p:cNvPr id="8198" name="Group 54"/>
          <p:cNvGrpSpPr>
            <a:grpSpLocks/>
          </p:cNvGrpSpPr>
          <p:nvPr/>
        </p:nvGrpSpPr>
        <p:grpSpPr bwMode="auto">
          <a:xfrm>
            <a:off x="2268538" y="1196975"/>
            <a:ext cx="4572000" cy="4926013"/>
            <a:chOff x="1449" y="754"/>
            <a:chExt cx="2880" cy="3103"/>
          </a:xfrm>
        </p:grpSpPr>
        <p:sp>
          <p:nvSpPr>
            <p:cNvPr id="8203" name="Oval 4"/>
            <p:cNvSpPr>
              <a:spLocks noChangeArrowheads="1"/>
            </p:cNvSpPr>
            <p:nvPr/>
          </p:nvSpPr>
          <p:spPr bwMode="auto">
            <a:xfrm>
              <a:off x="1593" y="1361"/>
              <a:ext cx="2544" cy="2496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04" name="Group 5"/>
            <p:cNvGrpSpPr>
              <a:grpSpLocks/>
            </p:cNvGrpSpPr>
            <p:nvPr/>
          </p:nvGrpSpPr>
          <p:grpSpPr bwMode="auto">
            <a:xfrm>
              <a:off x="2217" y="1985"/>
              <a:ext cx="1296" cy="1344"/>
              <a:chOff x="2016" y="1920"/>
              <a:chExt cx="1680" cy="1680"/>
            </a:xfrm>
          </p:grpSpPr>
          <p:sp>
            <p:nvSpPr>
              <p:cNvPr id="824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960" name="Text Box 8"/>
            <p:cNvSpPr txBox="1">
              <a:spLocks noChangeArrowheads="1"/>
            </p:cNvSpPr>
            <p:nvPr/>
          </p:nvSpPr>
          <p:spPr bwMode="gray">
            <a:xfrm>
              <a:off x="2327" y="2513"/>
              <a:ext cx="1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Изостудия</a:t>
              </a:r>
              <a:endPara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8206" name="Group 9"/>
            <p:cNvGrpSpPr>
              <a:grpSpLocks/>
            </p:cNvGrpSpPr>
            <p:nvPr/>
          </p:nvGrpSpPr>
          <p:grpSpPr bwMode="auto">
            <a:xfrm>
              <a:off x="2601" y="1121"/>
              <a:ext cx="432" cy="415"/>
              <a:chOff x="2640" y="1088"/>
              <a:chExt cx="432" cy="415"/>
            </a:xfrm>
          </p:grpSpPr>
          <p:grpSp>
            <p:nvGrpSpPr>
              <p:cNvPr id="824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12596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4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965" name="Text Box 13"/>
              <p:cNvSpPr txBox="1">
                <a:spLocks noChangeArrowheads="1"/>
              </p:cNvSpPr>
              <p:nvPr/>
            </p:nvSpPr>
            <p:spPr bwMode="gray">
              <a:xfrm>
                <a:off x="2807" y="1152"/>
                <a:ext cx="1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8207" name="Group 14"/>
            <p:cNvGrpSpPr>
              <a:grpSpLocks/>
            </p:cNvGrpSpPr>
            <p:nvPr/>
          </p:nvGrpSpPr>
          <p:grpSpPr bwMode="auto">
            <a:xfrm>
              <a:off x="2197" y="3208"/>
              <a:ext cx="201" cy="176"/>
              <a:chOff x="2236" y="3191"/>
              <a:chExt cx="201" cy="176"/>
            </a:xfrm>
          </p:grpSpPr>
          <p:sp>
            <p:nvSpPr>
              <p:cNvPr id="125967" name="Oval 15"/>
              <p:cNvSpPr>
                <a:spLocks noChangeArrowheads="1"/>
              </p:cNvSpPr>
              <p:nvPr/>
            </p:nvSpPr>
            <p:spPr bwMode="gray">
              <a:xfrm rot="18227093">
                <a:off x="2224" y="329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968" name="Oval 16"/>
              <p:cNvSpPr>
                <a:spLocks noChangeArrowheads="1"/>
              </p:cNvSpPr>
              <p:nvPr/>
            </p:nvSpPr>
            <p:spPr bwMode="gray">
              <a:xfrm rot="18227093">
                <a:off x="2338" y="3203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208" name="Group 17"/>
            <p:cNvGrpSpPr>
              <a:grpSpLocks/>
            </p:cNvGrpSpPr>
            <p:nvPr/>
          </p:nvGrpSpPr>
          <p:grpSpPr bwMode="auto">
            <a:xfrm>
              <a:off x="1785" y="3374"/>
              <a:ext cx="432" cy="432"/>
              <a:chOff x="1824" y="3357"/>
              <a:chExt cx="432" cy="432"/>
            </a:xfrm>
          </p:grpSpPr>
          <p:grpSp>
            <p:nvGrpSpPr>
              <p:cNvPr id="823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125971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3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973" name="Text Box 21"/>
              <p:cNvSpPr txBox="1">
                <a:spLocks noChangeArrowheads="1"/>
              </p:cNvSpPr>
              <p:nvPr/>
            </p:nvSpPr>
            <p:spPr bwMode="gray">
              <a:xfrm>
                <a:off x="1976" y="3438"/>
                <a:ext cx="1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8209" name="Group 22"/>
            <p:cNvGrpSpPr>
              <a:grpSpLocks/>
            </p:cNvGrpSpPr>
            <p:nvPr/>
          </p:nvGrpSpPr>
          <p:grpSpPr bwMode="auto">
            <a:xfrm>
              <a:off x="3899" y="1985"/>
              <a:ext cx="430" cy="437"/>
              <a:chOff x="3938" y="1968"/>
              <a:chExt cx="430" cy="437"/>
            </a:xfrm>
          </p:grpSpPr>
          <p:grpSp>
            <p:nvGrpSpPr>
              <p:cNvPr id="823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25976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3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978" name="Text Box 26"/>
              <p:cNvSpPr txBox="1">
                <a:spLocks noChangeArrowheads="1"/>
              </p:cNvSpPr>
              <p:nvPr/>
            </p:nvSpPr>
            <p:spPr bwMode="gray">
              <a:xfrm>
                <a:off x="4089" y="2028"/>
                <a:ext cx="1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8210" name="Group 27"/>
            <p:cNvGrpSpPr>
              <a:grpSpLocks/>
            </p:cNvGrpSpPr>
            <p:nvPr/>
          </p:nvGrpSpPr>
          <p:grpSpPr bwMode="auto">
            <a:xfrm>
              <a:off x="3513" y="3377"/>
              <a:ext cx="412" cy="392"/>
              <a:chOff x="3552" y="3339"/>
              <a:chExt cx="412" cy="392"/>
            </a:xfrm>
          </p:grpSpPr>
          <p:grpSp>
            <p:nvGrpSpPr>
              <p:cNvPr id="822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25981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3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983" name="Text Box 31"/>
              <p:cNvSpPr txBox="1">
                <a:spLocks noChangeArrowheads="1"/>
              </p:cNvSpPr>
              <p:nvPr/>
            </p:nvSpPr>
            <p:spPr bwMode="gray">
              <a:xfrm>
                <a:off x="3720" y="3360"/>
                <a:ext cx="1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8211" name="Group 32"/>
            <p:cNvGrpSpPr>
              <a:grpSpLocks/>
            </p:cNvGrpSpPr>
            <p:nvPr/>
          </p:nvGrpSpPr>
          <p:grpSpPr bwMode="auto">
            <a:xfrm>
              <a:off x="1449" y="1985"/>
              <a:ext cx="432" cy="432"/>
              <a:chOff x="1488" y="1968"/>
              <a:chExt cx="432" cy="432"/>
            </a:xfrm>
          </p:grpSpPr>
          <p:grpSp>
            <p:nvGrpSpPr>
              <p:cNvPr id="822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25986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988" name="Text Box 36"/>
              <p:cNvSpPr txBox="1">
                <a:spLocks noChangeArrowheads="1"/>
              </p:cNvSpPr>
              <p:nvPr/>
            </p:nvSpPr>
            <p:spPr bwMode="gray">
              <a:xfrm>
                <a:off x="1654" y="2016"/>
                <a:ext cx="1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25989" name="Oval 37"/>
            <p:cNvSpPr>
              <a:spLocks noChangeArrowheads="1"/>
            </p:cNvSpPr>
            <p:nvPr/>
          </p:nvSpPr>
          <p:spPr bwMode="gray">
            <a:xfrm rot="18227093">
              <a:off x="3453" y="3286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990" name="Oval 38"/>
            <p:cNvSpPr>
              <a:spLocks noChangeArrowheads="1"/>
            </p:cNvSpPr>
            <p:nvPr/>
          </p:nvSpPr>
          <p:spPr bwMode="gray">
            <a:xfrm rot="18227093">
              <a:off x="3357" y="3190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14" name="Group 39"/>
            <p:cNvGrpSpPr>
              <a:grpSpLocks/>
            </p:cNvGrpSpPr>
            <p:nvPr/>
          </p:nvGrpSpPr>
          <p:grpSpPr bwMode="auto">
            <a:xfrm>
              <a:off x="1929" y="2273"/>
              <a:ext cx="231" cy="130"/>
              <a:chOff x="2016" y="2304"/>
              <a:chExt cx="231" cy="130"/>
            </a:xfrm>
          </p:grpSpPr>
          <p:sp>
            <p:nvSpPr>
              <p:cNvPr id="125992" name="Oval 40"/>
              <p:cNvSpPr>
                <a:spLocks noChangeArrowheads="1"/>
              </p:cNvSpPr>
              <p:nvPr/>
            </p:nvSpPr>
            <p:spPr bwMode="gray">
              <a:xfrm rot="18227093">
                <a:off x="2004" y="23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993" name="Oval 41"/>
              <p:cNvSpPr>
                <a:spLocks noChangeArrowheads="1"/>
              </p:cNvSpPr>
              <p:nvPr/>
            </p:nvSpPr>
            <p:spPr bwMode="gray">
              <a:xfrm rot="18227093">
                <a:off x="2148" y="235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215" name="Group 42"/>
            <p:cNvGrpSpPr>
              <a:grpSpLocks/>
            </p:cNvGrpSpPr>
            <p:nvPr/>
          </p:nvGrpSpPr>
          <p:grpSpPr bwMode="auto">
            <a:xfrm>
              <a:off x="2793" y="1629"/>
              <a:ext cx="87" cy="260"/>
              <a:chOff x="2832" y="1612"/>
              <a:chExt cx="87" cy="260"/>
            </a:xfrm>
          </p:grpSpPr>
          <p:sp>
            <p:nvSpPr>
              <p:cNvPr id="125995" name="Oval 43"/>
              <p:cNvSpPr>
                <a:spLocks noChangeArrowheads="1"/>
              </p:cNvSpPr>
              <p:nvPr/>
            </p:nvSpPr>
            <p:spPr bwMode="gray">
              <a:xfrm rot="18227093">
                <a:off x="2820" y="161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996" name="Oval 44"/>
              <p:cNvSpPr>
                <a:spLocks noChangeArrowheads="1"/>
              </p:cNvSpPr>
              <p:nvPr/>
            </p:nvSpPr>
            <p:spPr bwMode="gray">
              <a:xfrm rot="18227093">
                <a:off x="2820" y="1795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5997" name="Oval 45"/>
            <p:cNvSpPr>
              <a:spLocks noChangeArrowheads="1"/>
            </p:cNvSpPr>
            <p:nvPr/>
          </p:nvSpPr>
          <p:spPr bwMode="gray">
            <a:xfrm rot="18227093">
              <a:off x="3705" y="2296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998" name="Oval 46"/>
            <p:cNvSpPr>
              <a:spLocks noChangeArrowheads="1"/>
            </p:cNvSpPr>
            <p:nvPr/>
          </p:nvSpPr>
          <p:spPr bwMode="gray">
            <a:xfrm rot="18227093">
              <a:off x="3549" y="2374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8" name="Text Box 48"/>
            <p:cNvSpPr txBox="1">
              <a:spLocks noChangeArrowheads="1"/>
            </p:cNvSpPr>
            <p:nvPr/>
          </p:nvSpPr>
          <p:spPr bwMode="auto">
            <a:xfrm>
              <a:off x="1791" y="754"/>
              <a:ext cx="19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tx2"/>
                  </a:solidFill>
                </a:rPr>
                <a:t>Студия для детского творчества</a:t>
              </a:r>
              <a:endParaRPr lang="en-US" b="1">
                <a:solidFill>
                  <a:schemeClr val="tx2"/>
                </a:solidFill>
              </a:endParaRPr>
            </a:p>
          </p:txBody>
        </p:sp>
      </p:grpSp>
      <p:sp>
        <p:nvSpPr>
          <p:cNvPr id="8199" name="Text Box 49"/>
          <p:cNvSpPr txBox="1">
            <a:spLocks noChangeArrowheads="1"/>
          </p:cNvSpPr>
          <p:nvPr/>
        </p:nvSpPr>
        <p:spPr bwMode="auto">
          <a:xfrm>
            <a:off x="6877050" y="3141663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Компьютерно-игровой центр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8200" name="Text Box 50"/>
          <p:cNvSpPr txBox="1">
            <a:spLocks noChangeArrowheads="1"/>
          </p:cNvSpPr>
          <p:nvPr/>
        </p:nvSpPr>
        <p:spPr bwMode="auto">
          <a:xfrm>
            <a:off x="468313" y="5734050"/>
            <a:ext cx="223202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Обучающий центр для педагогов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8201" name="Text Box 51"/>
          <p:cNvSpPr txBox="1">
            <a:spLocks noChangeArrowheads="1"/>
          </p:cNvSpPr>
          <p:nvPr/>
        </p:nvSpPr>
        <p:spPr bwMode="auto">
          <a:xfrm>
            <a:off x="6300788" y="5805488"/>
            <a:ext cx="2486025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Лаборатория для проектной деятельности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8202" name="Picture 52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840538" cy="1008063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Обогащение образовательного процесса</a:t>
            </a:r>
            <a:r>
              <a:rPr lang="ru-RU" sz="3600" smtClean="0"/>
              <a:t> </a:t>
            </a:r>
            <a:endParaRPr lang="en-US" sz="2000" smtClean="0"/>
          </a:p>
        </p:txBody>
      </p:sp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395288" y="1831975"/>
            <a:ext cx="2705100" cy="3973513"/>
            <a:chOff x="720" y="1296"/>
            <a:chExt cx="1367" cy="2542"/>
          </a:xfrm>
        </p:grpSpPr>
        <p:sp>
          <p:nvSpPr>
            <p:cNvPr id="925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60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26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6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61" name="Text Box 16"/>
            <p:cNvSpPr txBox="1">
              <a:spLocks noChangeArrowheads="1"/>
            </p:cNvSpPr>
            <p:nvPr/>
          </p:nvSpPr>
          <p:spPr bwMode="gray">
            <a:xfrm>
              <a:off x="1298" y="1354"/>
              <a:ext cx="179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262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solidFill>
                    <a:srgbClr val="000000"/>
                  </a:solidFill>
                  <a:latin typeface="Verdana" pitchFamily="34" charset="0"/>
                </a:rPr>
                <a:t>Компьютерно-игровой центр «Юный эрудит»</a:t>
              </a:r>
              <a:endParaRPr lang="en-US" sz="2200"/>
            </a:p>
          </p:txBody>
        </p:sp>
      </p:grpSp>
      <p:grpSp>
        <p:nvGrpSpPr>
          <p:cNvPr id="9222" name="Group 18"/>
          <p:cNvGrpSpPr>
            <a:grpSpLocks/>
          </p:cNvGrpSpPr>
          <p:nvPr/>
        </p:nvGrpSpPr>
        <p:grpSpPr bwMode="auto">
          <a:xfrm>
            <a:off x="3348038" y="1844675"/>
            <a:ext cx="2663825" cy="4035425"/>
            <a:chOff x="2208" y="1296"/>
            <a:chExt cx="1365" cy="2542"/>
          </a:xfrm>
        </p:grpSpPr>
        <p:sp>
          <p:nvSpPr>
            <p:cNvPr id="924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24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50" name="Text Box 28"/>
            <p:cNvSpPr txBox="1">
              <a:spLocks noChangeArrowheads="1"/>
            </p:cNvSpPr>
            <p:nvPr/>
          </p:nvSpPr>
          <p:spPr bwMode="gray">
            <a:xfrm>
              <a:off x="2783" y="1354"/>
              <a:ext cx="18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25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solidFill>
                    <a:srgbClr val="000000"/>
                  </a:solidFill>
                  <a:latin typeface="Verdana" pitchFamily="34" charset="0"/>
                </a:rPr>
                <a:t>Развивающие и коррекционные занятия специалистов</a:t>
              </a:r>
              <a:endParaRPr lang="en-US" sz="2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25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3" name="Group 32"/>
          <p:cNvGrpSpPr>
            <a:grpSpLocks/>
          </p:cNvGrpSpPr>
          <p:nvPr/>
        </p:nvGrpSpPr>
        <p:grpSpPr bwMode="auto">
          <a:xfrm>
            <a:off x="6226175" y="1831975"/>
            <a:ext cx="2522538" cy="4035425"/>
            <a:chOff x="3692" y="1296"/>
            <a:chExt cx="1367" cy="2542"/>
          </a:xfrm>
        </p:grpSpPr>
        <p:sp>
          <p:nvSpPr>
            <p:cNvPr id="922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3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23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3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4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32" name="Text Box 43"/>
            <p:cNvSpPr txBox="1">
              <a:spLocks noChangeArrowheads="1"/>
            </p:cNvSpPr>
            <p:nvPr/>
          </p:nvSpPr>
          <p:spPr bwMode="gray">
            <a:xfrm>
              <a:off x="4268" y="1354"/>
              <a:ext cx="19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233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solidFill>
                    <a:srgbClr val="000000"/>
                  </a:solidFill>
                  <a:latin typeface="Verdana" pitchFamily="34" charset="0"/>
                </a:rPr>
                <a:t>Создание и обогащение банка программно-методического обеспечения</a:t>
              </a:r>
              <a:endParaRPr lang="en-US" sz="2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234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24" name="Picture 47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48"/>
          <p:cNvSpPr>
            <a:spLocks noChangeArrowheads="1"/>
          </p:cNvSpPr>
          <p:nvPr/>
        </p:nvSpPr>
        <p:spPr bwMode="auto">
          <a:xfrm>
            <a:off x="468313" y="6276975"/>
            <a:ext cx="25908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49"/>
          <p:cNvSpPr>
            <a:spLocks noChangeArrowheads="1"/>
          </p:cNvSpPr>
          <p:nvPr/>
        </p:nvSpPr>
        <p:spPr bwMode="auto">
          <a:xfrm>
            <a:off x="6443663" y="6165850"/>
            <a:ext cx="25908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SC00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358900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DSC00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95613"/>
            <a:ext cx="460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8" name="Rectangle 24"/>
          <p:cNvSpPr>
            <a:spLocks noChangeArrowheads="1"/>
          </p:cNvSpPr>
          <p:nvPr/>
        </p:nvSpPr>
        <p:spPr bwMode="black">
          <a:xfrm>
            <a:off x="1908175" y="-100013"/>
            <a:ext cx="65516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Обучение с увлечением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5" name="Picture 25" descr="эмблем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11268" name="Picture 5" descr="P1030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25538"/>
            <a:ext cx="2971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Моя машина будуще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125538"/>
            <a:ext cx="35639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148263" y="2997200"/>
            <a:ext cx="38877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«Машина будущего»</a:t>
            </a:r>
          </a:p>
          <a:p>
            <a:r>
              <a:rPr lang="ru-RU" b="1"/>
              <a:t>Семья Перевозчиковых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black">
          <a:xfrm>
            <a:off x="1979613" y="152400"/>
            <a:ext cx="67071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Выставки детских работ</a:t>
            </a:r>
          </a:p>
        </p:txBody>
      </p:sp>
      <p:pic>
        <p:nvPicPr>
          <p:cNvPr id="11272" name="Picture 10" descr="эмблем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P10303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49725"/>
            <a:ext cx="35274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7596188" y="6381750"/>
            <a:ext cx="1223962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5" name="Picture 6" descr="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716338"/>
            <a:ext cx="33845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250825" y="3429000"/>
            <a:ext cx="38639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Этот замечательный чебурашка</a:t>
            </a:r>
          </a:p>
          <a:p>
            <a:pPr algn="r"/>
            <a:r>
              <a:rPr lang="ru-RU" b="1"/>
              <a:t>Семья Пиксаевых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4284663" y="6021388"/>
            <a:ext cx="32496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Кошка – член нашей семьи</a:t>
            </a:r>
          </a:p>
          <a:p>
            <a:pPr algn="r"/>
            <a:r>
              <a:rPr lang="ru-RU" b="1"/>
              <a:t>Семья Лифановых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12292" name="Picture 5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836613"/>
            <a:ext cx="2616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2400"/>
            <a:ext cx="6707187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 проектов</a:t>
            </a:r>
          </a:p>
        </p:txBody>
      </p:sp>
      <p:pic>
        <p:nvPicPr>
          <p:cNvPr id="12294" name="Picture 4" descr="эмблем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IMG3965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323850" y="3617913"/>
            <a:ext cx="50403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4696" name="Picture 8" descr="PICT0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981075"/>
            <a:ext cx="4241800" cy="318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451725" y="6381750"/>
            <a:ext cx="16922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8787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3132138" y="2652713"/>
            <a:ext cx="2519362" cy="3297237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gray">
          <a:xfrm>
            <a:off x="3276600" y="2443163"/>
            <a:ext cx="2244725" cy="482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 flipH="1">
            <a:off x="3348038" y="2565400"/>
            <a:ext cx="7143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6078538" y="2151063"/>
            <a:ext cx="2454275" cy="3582987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gray">
          <a:xfrm>
            <a:off x="6381750" y="1916113"/>
            <a:ext cx="186372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 flipH="1">
            <a:off x="8116888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 flipH="1">
            <a:off x="63881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6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gray">
          <a:xfrm>
            <a:off x="3563938" y="2420938"/>
            <a:ext cx="15843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chemeClr val="bg1"/>
                </a:solidFill>
              </a:rPr>
              <a:t>Школа для родителей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gray">
          <a:xfrm>
            <a:off x="6459538" y="1916113"/>
            <a:ext cx="1752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Детско-взрослые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проекты</a:t>
            </a: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68313" y="3082925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1" name="AutoShape 17"/>
          <p:cNvSpPr>
            <a:spLocks noChangeArrowheads="1"/>
          </p:cNvSpPr>
          <p:nvPr/>
        </p:nvSpPr>
        <p:spPr bwMode="gray">
          <a:xfrm>
            <a:off x="684213" y="2852738"/>
            <a:ext cx="186372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flipH="1">
            <a:off x="2413000" y="2997200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 flipH="1">
            <a:off x="755650" y="29972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gray">
          <a:xfrm>
            <a:off x="1068388" y="2852738"/>
            <a:ext cx="109696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>
                <a:solidFill>
                  <a:schemeClr val="bg1"/>
                </a:solidFill>
              </a:rPr>
              <a:t>Обучение </a:t>
            </a:r>
          </a:p>
          <a:p>
            <a:pPr algn="ctr" eaLnBrk="0" hangingPunct="0"/>
            <a:r>
              <a:rPr lang="ru-RU" sz="1400" b="1">
                <a:solidFill>
                  <a:schemeClr val="bg1"/>
                </a:solidFill>
              </a:rPr>
              <a:t>кадров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44513" y="3500438"/>
            <a:ext cx="21336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Курсы </a:t>
            </a:r>
            <a:r>
              <a:rPr lang="en-US" b="1">
                <a:solidFill>
                  <a:srgbClr val="000000"/>
                </a:solidFill>
              </a:rPr>
              <a:t>Intel </a:t>
            </a:r>
            <a:r>
              <a:rPr lang="ru-RU" b="1">
                <a:solidFill>
                  <a:srgbClr val="000000"/>
                </a:solidFill>
              </a:rPr>
              <a:t>«Обучение для будущего» - 50%</a:t>
            </a:r>
          </a:p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Курсы «Использование прикладных программ </a:t>
            </a:r>
            <a:r>
              <a:rPr lang="en-US" b="1">
                <a:solidFill>
                  <a:srgbClr val="000000"/>
                </a:solidFill>
              </a:rPr>
              <a:t>Microsoft Office</a:t>
            </a:r>
            <a:r>
              <a:rPr lang="ru-RU" b="1">
                <a:solidFill>
                  <a:srgbClr val="000000"/>
                </a:solidFill>
              </a:rPr>
              <a:t>» - 75%</a:t>
            </a:r>
          </a:p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348038" y="3068638"/>
            <a:ext cx="2133600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Основы работы с </a:t>
            </a:r>
            <a:r>
              <a:rPr lang="en-US" b="1">
                <a:solidFill>
                  <a:srgbClr val="000000"/>
                </a:solidFill>
              </a:rPr>
              <a:t>Power Point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Оформление буклетов </a:t>
            </a:r>
            <a:r>
              <a:rPr lang="en-US" b="1">
                <a:solidFill>
                  <a:srgbClr val="000000"/>
                </a:solidFill>
              </a:rPr>
              <a:t>Publisher</a:t>
            </a:r>
          </a:p>
          <a:p>
            <a:pPr eaLnBrk="0" hangingPunct="0">
              <a:buFontTx/>
              <a:buChar char="•"/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Создание кроссвордов с помощью </a:t>
            </a:r>
            <a:r>
              <a:rPr lang="en-US" b="1">
                <a:solidFill>
                  <a:srgbClr val="000000"/>
                </a:solidFill>
              </a:rPr>
              <a:t>Excel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318250" y="2403475"/>
            <a:ext cx="1925638" cy="311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«Мы такие разные и такие похожие»</a:t>
            </a:r>
          </a:p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«Секреты бабушкиного сундука»</a:t>
            </a:r>
          </a:p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«Тайна обыкновенной бумаги»</a:t>
            </a:r>
          </a:p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</a:rPr>
              <a:t> «Уральская рябинушка»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black">
          <a:xfrm>
            <a:off x="1908175" y="-100013"/>
            <a:ext cx="65516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Проектный метод </a:t>
            </a:r>
            <a:b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 практику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3337" name="Picture 25" descr="эмблем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371">
            <a:off x="0" y="0"/>
            <a:ext cx="173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ctangle 27"/>
          <p:cNvSpPr>
            <a:spLocks noChangeArrowheads="1"/>
          </p:cNvSpPr>
          <p:nvPr/>
        </p:nvSpPr>
        <p:spPr bwMode="auto">
          <a:xfrm>
            <a:off x="468313" y="6276975"/>
            <a:ext cx="25908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Rectangle 28"/>
          <p:cNvSpPr>
            <a:spLocks noChangeArrowheads="1"/>
          </p:cNvSpPr>
          <p:nvPr/>
        </p:nvSpPr>
        <p:spPr bwMode="auto">
          <a:xfrm>
            <a:off x="6372225" y="6165850"/>
            <a:ext cx="25908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мпьютер">
  <a:themeElements>
    <a:clrScheme name="компьютер 3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122B6A"/>
      </a:accent4>
      <a:accent5>
        <a:srgbClr val="BDD8F1"/>
      </a:accent5>
      <a:accent6>
        <a:srgbClr val="3E9B71"/>
      </a:accent6>
      <a:hlink>
        <a:srgbClr val="9999FF"/>
      </a:hlink>
      <a:folHlink>
        <a:srgbClr val="969696"/>
      </a:folHlink>
    </a:clrScheme>
    <a:fontScheme name="компьютер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мпьютер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мпьютер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мпьютер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иние разводы">
  <a:themeElements>
    <a:clrScheme name="синие разводы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синие развод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иние разводы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разводы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разводы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компьютер</Template>
  <TotalTime>978</TotalTime>
  <Words>306</Words>
  <Application>Microsoft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компьютер</vt:lpstr>
      <vt:lpstr>синие разводы</vt:lpstr>
      <vt:lpstr>Image</vt:lpstr>
      <vt:lpstr>Вариативные формы  дошкольного образования с использованием  интерактивных технологий</vt:lpstr>
      <vt:lpstr>Информационные  технологии</vt:lpstr>
      <vt:lpstr>Слайд 3</vt:lpstr>
      <vt:lpstr>  Многофункциональность использования оборудования </vt:lpstr>
      <vt:lpstr>Обогащение образовательного процесса </vt:lpstr>
      <vt:lpstr>Слайд 6</vt:lpstr>
      <vt:lpstr>Слайд 7</vt:lpstr>
      <vt:lpstr>Презентация  проектов</vt:lpstr>
      <vt:lpstr>Слайд 9</vt:lpstr>
      <vt:lpstr>Исследовательская  деятельность</vt:lpstr>
      <vt:lpstr>Развивающие и  коррекционные занятия</vt:lpstr>
      <vt:lpstr>Слайд 12</vt:lpstr>
      <vt:lpstr>Слайд 13</vt:lpstr>
      <vt:lpstr>Слайд 14</vt:lpstr>
      <vt:lpstr>Слайд 15</vt:lpstr>
      <vt:lpstr>Банк программно-методического обеспечения</vt:lpstr>
      <vt:lpstr>Интерактивные технологии  путь к оптимизации обучения 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Толян</dc:creator>
  <cp:lastModifiedBy>Администратоp</cp:lastModifiedBy>
  <cp:revision>40</cp:revision>
  <dcterms:created xsi:type="dcterms:W3CDTF">2010-03-15T17:20:59Z</dcterms:created>
  <dcterms:modified xsi:type="dcterms:W3CDTF">2011-11-06T17:15:06Z</dcterms:modified>
</cp:coreProperties>
</file>