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58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02E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35" autoAdjust="0"/>
    <p:restoredTop sz="94660"/>
  </p:normalViewPr>
  <p:slideViewPr>
    <p:cSldViewPr>
      <p:cViewPr varScale="1">
        <p:scale>
          <a:sx n="74" d="100"/>
          <a:sy n="74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i="1" dirty="0"/>
              <a:t>Система образовательной деятельности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9166666666666718E-2"/>
          <c:y val="0.13586118401866434"/>
          <c:w val="0.81944444444444464"/>
          <c:h val="0.753027704870224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Система образовательной деятельности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635000" h="723900"/>
            </a:sp3d>
          </c:spPr>
          <c:dPt>
            <c:idx val="1"/>
            <c:spPr>
              <a:solidFill>
                <a:schemeClr val="accent3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723900"/>
              </a:sp3d>
            </c:spPr>
          </c:dPt>
          <c:dPt>
            <c:idx val="2"/>
            <c:spPr>
              <a:solidFill>
                <a:schemeClr val="accent5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 w="635000" h="723900"/>
              </a:sp3d>
            </c:spPr>
          </c:dPt>
          <c:dPt>
            <c:idx val="4"/>
            <c:spPr>
              <a:solidFill>
                <a:schemeClr val="accent6"/>
              </a:solidFill>
              <a:scene3d>
                <a:camera prst="orthographicFront"/>
                <a:lightRig rig="threePt" dir="t"/>
              </a:scene3d>
              <a:sp3d>
                <a:bevelT w="635000" h="723900"/>
              </a:sp3d>
            </c:spPr>
          </c:dPt>
          <c:dPt>
            <c:idx val="5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723900"/>
              </a:sp3d>
            </c:spPr>
          </c:dPt>
          <c:cat>
            <c:strRef>
              <c:f>Лист1!$A$2:$A$7</c:f>
              <c:strCache>
                <c:ptCount val="6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Кв.5</c:v>
                </c:pt>
                <c:pt idx="5">
                  <c:v>Кв.6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6.7</c:v>
                </c:pt>
                <c:pt idx="1">
                  <c:v>5.6</c:v>
                </c:pt>
                <c:pt idx="2">
                  <c:v>4.3</c:v>
                </c:pt>
                <c:pt idx="3">
                  <c:v>2.9</c:v>
                </c:pt>
                <c:pt idx="4">
                  <c:v>2.6</c:v>
                </c:pt>
                <c:pt idx="5">
                  <c:v>1.2</c:v>
                </c:pt>
              </c:numCache>
            </c:numRef>
          </c:val>
        </c:ser>
      </c:pie3DChart>
    </c:plotArea>
    <c:plotVisOnly val="1"/>
  </c:chart>
  <c:spPr>
    <a:scene3d>
      <a:camera prst="orthographicFront"/>
      <a:lightRig rig="threePt" dir="t"/>
    </a:scene3d>
    <a:sp3d>
      <a:bevelT w="6350"/>
    </a:sp3d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0.39062</cdr:x>
      <cdr:y>0.20833</cdr:y>
    </cdr:from>
    <cdr:to>
      <cdr:x>0.49062</cdr:x>
      <cdr:y>0.33125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71868" y="1428736"/>
          <a:ext cx="914400" cy="8429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Arno Pro Display" pitchFamily="18" charset="0"/>
            </a:rPr>
            <a:t>Безопасность</a:t>
          </a:r>
          <a:endParaRPr lang="ru-RU" sz="1600" b="1" dirty="0">
            <a:latin typeface="Arno Pro Display" pitchFamily="18" charset="0"/>
          </a:endParaRPr>
        </a:p>
      </cdr:txBody>
    </cdr:sp>
  </cdr:relSizeAnchor>
  <cdr:relSizeAnchor xmlns:cdr="http://schemas.openxmlformats.org/drawingml/2006/chartDrawing">
    <cdr:from>
      <cdr:x>0.50781</cdr:x>
      <cdr:y>0.23958</cdr:y>
    </cdr:from>
    <cdr:to>
      <cdr:x>0.60781</cdr:x>
      <cdr:y>0.37291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43438" y="16430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Arno Pro Display" pitchFamily="18" charset="0"/>
            </a:rPr>
            <a:t>Познавательно – речевое развитие </a:t>
          </a:r>
        </a:p>
        <a:p xmlns:a="http://schemas.openxmlformats.org/drawingml/2006/main">
          <a:r>
            <a:rPr lang="ru-RU" sz="1800" b="1" dirty="0" smtClean="0">
              <a:latin typeface="Arno Pro Display" pitchFamily="18" charset="0"/>
            </a:rPr>
            <a:t>(формирование элементарных </a:t>
          </a:r>
        </a:p>
        <a:p xmlns:a="http://schemas.openxmlformats.org/drawingml/2006/main">
          <a:r>
            <a:rPr lang="ru-RU" sz="1800" b="1" dirty="0">
              <a:latin typeface="Arno Pro Display" pitchFamily="18" charset="0"/>
            </a:rPr>
            <a:t>м</a:t>
          </a:r>
          <a:r>
            <a:rPr lang="ru-RU" sz="1800" b="1" dirty="0" smtClean="0">
              <a:latin typeface="Arno Pro Display" pitchFamily="18" charset="0"/>
            </a:rPr>
            <a:t>атематических  представлений)</a:t>
          </a:r>
          <a:endParaRPr lang="ru-RU" sz="1800" b="1" dirty="0">
            <a:latin typeface="Arno Pro Display" pitchFamily="18" charset="0"/>
          </a:endParaRPr>
        </a:p>
      </cdr:txBody>
    </cdr:sp>
  </cdr:relSizeAnchor>
  <cdr:relSizeAnchor xmlns:cdr="http://schemas.openxmlformats.org/drawingml/2006/chartDrawing">
    <cdr:from>
      <cdr:x>0.53125</cdr:x>
      <cdr:y>0.46875</cdr:y>
    </cdr:from>
    <cdr:to>
      <cdr:x>0.63125</cdr:x>
      <cdr:y>0.60208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857752" y="321468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Arno Pro Display" pitchFamily="18" charset="0"/>
            </a:rPr>
            <a:t>Социализация</a:t>
          </a:r>
        </a:p>
        <a:p xmlns:a="http://schemas.openxmlformats.org/drawingml/2006/main">
          <a:r>
            <a:rPr lang="ru-RU" sz="1800" b="1" dirty="0" smtClean="0">
              <a:latin typeface="Arno Pro Display" pitchFamily="18" charset="0"/>
            </a:rPr>
            <a:t>(развитие  игровой</a:t>
          </a:r>
        </a:p>
        <a:p xmlns:a="http://schemas.openxmlformats.org/drawingml/2006/main">
          <a:r>
            <a:rPr lang="ru-RU" sz="1800" b="1" dirty="0" smtClean="0">
              <a:latin typeface="Arno Pro Display" pitchFamily="18" charset="0"/>
            </a:rPr>
            <a:t> деятельности)</a:t>
          </a:r>
          <a:endParaRPr lang="ru-RU" sz="1800" b="1" dirty="0">
            <a:latin typeface="Arno Pro Display" pitchFamily="18" charset="0"/>
          </a:endParaRPr>
        </a:p>
      </cdr:txBody>
    </cdr:sp>
  </cdr:relSizeAnchor>
  <cdr:relSizeAnchor xmlns:cdr="http://schemas.openxmlformats.org/drawingml/2006/chartDrawing">
    <cdr:from>
      <cdr:x>0.21094</cdr:x>
      <cdr:y>0.44792</cdr:y>
    </cdr:from>
    <cdr:to>
      <cdr:x>0.31094</cdr:x>
      <cdr:y>0.58126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928794" y="3071810"/>
          <a:ext cx="914400" cy="9144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Arno Pro Display" pitchFamily="18" charset="0"/>
            </a:rPr>
            <a:t>Художественно</a:t>
          </a:r>
        </a:p>
        <a:p xmlns:a="http://schemas.openxmlformats.org/drawingml/2006/main">
          <a:r>
            <a:rPr lang="ru-RU" sz="1800" b="1" dirty="0" smtClean="0">
              <a:latin typeface="Arno Pro Display" pitchFamily="18" charset="0"/>
            </a:rPr>
            <a:t>эстетическое развитие.</a:t>
          </a:r>
        </a:p>
        <a:p xmlns:a="http://schemas.openxmlformats.org/drawingml/2006/main">
          <a:r>
            <a:rPr lang="ru-RU" sz="1800" b="1" dirty="0" smtClean="0">
              <a:latin typeface="Arno Pro Display" pitchFamily="18" charset="0"/>
            </a:rPr>
            <a:t>(Рисование, лепка, </a:t>
          </a:r>
        </a:p>
        <a:p xmlns:a="http://schemas.openxmlformats.org/drawingml/2006/main">
          <a:r>
            <a:rPr lang="ru-RU" sz="1800" b="1" dirty="0" smtClean="0">
              <a:latin typeface="Arno Pro Display" pitchFamily="18" charset="0"/>
            </a:rPr>
            <a:t>Аппликация) </a:t>
          </a:r>
          <a:endParaRPr lang="ru-RU" sz="1800" b="1" dirty="0">
            <a:latin typeface="Arno Pro Display" pitchFamily="18" charset="0"/>
          </a:endParaRPr>
        </a:p>
      </cdr:txBody>
    </cdr:sp>
  </cdr:relSizeAnchor>
  <cdr:relSizeAnchor xmlns:cdr="http://schemas.openxmlformats.org/drawingml/2006/chartDrawing">
    <cdr:from>
      <cdr:x>0.15625</cdr:x>
      <cdr:y>0.35417</cdr:y>
    </cdr:from>
    <cdr:to>
      <cdr:x>0.25625</cdr:x>
      <cdr:y>0.4875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28728" y="242886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Arno Pro Display" pitchFamily="18" charset="0"/>
            </a:rPr>
            <a:t>Коммуникация</a:t>
          </a:r>
          <a:endParaRPr lang="ru-RU" sz="1800" b="1" dirty="0">
            <a:latin typeface="Arno Pro Display" pitchFamily="18" charset="0"/>
          </a:endParaRPr>
        </a:p>
      </cdr:txBody>
    </cdr:sp>
  </cdr:relSizeAnchor>
  <cdr:relSizeAnchor xmlns:cdr="http://schemas.openxmlformats.org/drawingml/2006/chartDrawing">
    <cdr:from>
      <cdr:x>0.25</cdr:x>
      <cdr:y>0.23958</cdr:y>
    </cdr:from>
    <cdr:to>
      <cdr:x>0.35</cdr:x>
      <cdr:y>0.37291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285984" y="16430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Arno Pro Display" pitchFamily="18" charset="0"/>
            </a:rPr>
            <a:t>Чтение</a:t>
          </a:r>
        </a:p>
        <a:p xmlns:a="http://schemas.openxmlformats.org/drawingml/2006/main">
          <a:r>
            <a:rPr lang="ru-RU" sz="1800" b="1" dirty="0">
              <a:latin typeface="Arno Pro Display" pitchFamily="18" charset="0"/>
            </a:rPr>
            <a:t>х</a:t>
          </a:r>
          <a:r>
            <a:rPr lang="ru-RU" sz="1800" b="1" dirty="0" smtClean="0">
              <a:latin typeface="Arno Pro Display" pitchFamily="18" charset="0"/>
            </a:rPr>
            <a:t>уд. литературы</a:t>
          </a:r>
          <a:endParaRPr lang="ru-RU" sz="1800" b="1" dirty="0">
            <a:latin typeface="Arno Pro Display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C07F-B4BF-49FE-ABA1-98982D3E7D6E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09C3-7EEA-4E2C-9AD2-3CCCEACCA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C07F-B4BF-49FE-ABA1-98982D3E7D6E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09C3-7EEA-4E2C-9AD2-3CCCEACCA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C07F-B4BF-49FE-ABA1-98982D3E7D6E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09C3-7EEA-4E2C-9AD2-3CCCEACCA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C07F-B4BF-49FE-ABA1-98982D3E7D6E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09C3-7EEA-4E2C-9AD2-3CCCEACCA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C07F-B4BF-49FE-ABA1-98982D3E7D6E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09C3-7EEA-4E2C-9AD2-3CCCEACCA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C07F-B4BF-49FE-ABA1-98982D3E7D6E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09C3-7EEA-4E2C-9AD2-3CCCEACCA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C07F-B4BF-49FE-ABA1-98982D3E7D6E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09C3-7EEA-4E2C-9AD2-3CCCEACCA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C07F-B4BF-49FE-ABA1-98982D3E7D6E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09C3-7EEA-4E2C-9AD2-3CCCEACCA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C07F-B4BF-49FE-ABA1-98982D3E7D6E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09C3-7EEA-4E2C-9AD2-3CCCEACCA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C07F-B4BF-49FE-ABA1-98982D3E7D6E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09C3-7EEA-4E2C-9AD2-3CCCEACCA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C07F-B4BF-49FE-ABA1-98982D3E7D6E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09C3-7EEA-4E2C-9AD2-3CCCEACCA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CC07F-B4BF-49FE-ABA1-98982D3E7D6E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109C3-7EEA-4E2C-9AD2-3CCCEACCA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85860"/>
            <a:ext cx="9144000" cy="1285884"/>
          </a:xfrm>
        </p:spPr>
        <p:txBody>
          <a:bodyPr>
            <a:noAutofit/>
          </a:bodyPr>
          <a:lstStyle/>
          <a:p>
            <a:r>
              <a:rPr lang="ru-RU" sz="6500" b="1" i="1" dirty="0" smtClean="0">
                <a:latin typeface="Arno Pro Display" pitchFamily="18" charset="0"/>
              </a:rPr>
              <a:t>Весна</a:t>
            </a:r>
            <a:endParaRPr lang="ru-RU" sz="6500" b="1" i="1" dirty="0">
              <a:latin typeface="Arno Pro Display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15810" y="4214818"/>
            <a:ext cx="4628190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b="1" i="1" dirty="0" smtClean="0">
                <a:latin typeface="Arno Pro Display" pitchFamily="18" charset="0"/>
              </a:rPr>
              <a:t>Презентацию подготовила </a:t>
            </a:r>
            <a:br>
              <a:rPr lang="ru-RU" sz="2300" b="1" i="1" dirty="0" smtClean="0">
                <a:latin typeface="Arno Pro Display" pitchFamily="18" charset="0"/>
              </a:rPr>
            </a:br>
            <a:r>
              <a:rPr lang="ru-RU" sz="2300" b="1" i="1" dirty="0" smtClean="0">
                <a:latin typeface="Arno Pro Display" pitchFamily="18" charset="0"/>
              </a:rPr>
              <a:t>воспитатель второй  младшей  группы </a:t>
            </a:r>
            <a:br>
              <a:rPr lang="ru-RU" sz="2300" b="1" i="1" dirty="0" smtClean="0">
                <a:latin typeface="Arno Pro Display" pitchFamily="18" charset="0"/>
              </a:rPr>
            </a:br>
            <a:r>
              <a:rPr lang="ru-RU" sz="2300" b="1" i="1" dirty="0" smtClean="0">
                <a:latin typeface="Arno Pro Display" pitchFamily="18" charset="0"/>
              </a:rPr>
              <a:t>47 детского сада</a:t>
            </a:r>
            <a:br>
              <a:rPr lang="ru-RU" sz="2300" b="1" i="1" dirty="0" smtClean="0">
                <a:latin typeface="Arno Pro Display" pitchFamily="18" charset="0"/>
              </a:rPr>
            </a:br>
            <a:r>
              <a:rPr lang="ru-RU" sz="2300" b="1" i="1" dirty="0" smtClean="0">
                <a:latin typeface="Arno Pro Display" pitchFamily="18" charset="0"/>
              </a:rPr>
              <a:t>Аунинг Любовь Юрьевна.</a:t>
            </a:r>
            <a:endParaRPr lang="ru-RU" sz="2300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Arno Pro Display" pitchFamily="18" charset="0"/>
              </a:rPr>
              <a:t>Почки набухают</a:t>
            </a:r>
            <a:endParaRPr lang="ru-RU" b="1" i="1" dirty="0">
              <a:latin typeface="Arno Pro Display" pitchFamily="18" charset="0"/>
            </a:endParaRPr>
          </a:p>
        </p:txBody>
      </p:sp>
      <p:pic>
        <p:nvPicPr>
          <p:cNvPr id="8" name="Содержимое 7" descr="pz_095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1357298"/>
            <a:ext cx="392909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143504" y="2357430"/>
            <a:ext cx="344838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no Pro Display" pitchFamily="18" charset="0"/>
              </a:rPr>
              <a:t>Ну, давайте же, почки,</a:t>
            </a:r>
          </a:p>
          <a:p>
            <a:r>
              <a:rPr lang="ru-RU" sz="2800" b="1" dirty="0" smtClean="0">
                <a:latin typeface="Arno Pro Display" pitchFamily="18" charset="0"/>
              </a:rPr>
              <a:t>Выпускайте листочки!</a:t>
            </a:r>
          </a:p>
          <a:p>
            <a:r>
              <a:rPr lang="ru-RU" sz="2800" b="1" dirty="0" smtClean="0">
                <a:latin typeface="Arno Pro Display" pitchFamily="18" charset="0"/>
              </a:rPr>
              <a:t>Просыпайтесь от сна – </a:t>
            </a:r>
          </a:p>
          <a:p>
            <a:r>
              <a:rPr lang="ru-RU" sz="2800" b="1" dirty="0" smtClean="0">
                <a:latin typeface="Arno Pro Display" pitchFamily="18" charset="0"/>
              </a:rPr>
              <a:t>Пусть наступит весна!</a:t>
            </a:r>
            <a:endParaRPr lang="ru-RU" sz="2800" b="1" dirty="0">
              <a:latin typeface="Arno Pro Display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no Pro Display" pitchFamily="18" charset="0"/>
              </a:rPr>
              <a:t>Птички прилетели</a:t>
            </a:r>
            <a:endParaRPr lang="ru-RU" b="1" dirty="0">
              <a:latin typeface="Arno Pro Display" pitchFamily="18" charset="0"/>
            </a:endParaRPr>
          </a:p>
        </p:txBody>
      </p:sp>
      <p:pic>
        <p:nvPicPr>
          <p:cNvPr id="6" name="Содержимое 5" descr="61192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1500174"/>
            <a:ext cx="4857784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572132" y="2500306"/>
            <a:ext cx="31261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no Pro Display" pitchFamily="18" charset="0"/>
              </a:rPr>
              <a:t>Весна пришла</a:t>
            </a:r>
          </a:p>
          <a:p>
            <a:r>
              <a:rPr lang="ru-RU" sz="2800" b="1" dirty="0" smtClean="0">
                <a:latin typeface="Arno Pro Display" pitchFamily="18" charset="0"/>
              </a:rPr>
              <a:t>И птички прилетели</a:t>
            </a:r>
            <a:r>
              <a:rPr lang="ru-RU" sz="2400" dirty="0" smtClean="0">
                <a:latin typeface="Arno Pro Display" pitchFamily="18" charset="0"/>
              </a:rPr>
              <a:t>.</a:t>
            </a:r>
            <a:endParaRPr lang="ru-RU" sz="2400" dirty="0">
              <a:latin typeface="Arno Pro Display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Arno Pro Display" pitchFamily="18" charset="0"/>
              </a:rPr>
              <a:t>Подснежники</a:t>
            </a:r>
            <a:endParaRPr lang="ru-RU" b="1" i="1" dirty="0">
              <a:latin typeface="Arno Pro Display" pitchFamily="18" charset="0"/>
            </a:endParaRPr>
          </a:p>
        </p:txBody>
      </p:sp>
      <p:pic>
        <p:nvPicPr>
          <p:cNvPr id="4" name="Содержимое 3" descr="0_2a7e6_298c8037_XL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2" y="1500174"/>
            <a:ext cx="4617425" cy="4278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429256" y="2214554"/>
            <a:ext cx="35237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no Pro Display" pitchFamily="18" charset="0"/>
              </a:rPr>
              <a:t>Прорастает сквозь снежок,</a:t>
            </a:r>
          </a:p>
          <a:p>
            <a:r>
              <a:rPr lang="ru-RU" sz="2400" b="1" dirty="0" smtClean="0">
                <a:latin typeface="Arno Pro Display" pitchFamily="18" charset="0"/>
              </a:rPr>
              <a:t>К солнечным лучам, цветок,</a:t>
            </a:r>
          </a:p>
          <a:p>
            <a:r>
              <a:rPr lang="ru-RU" sz="2400" b="1" dirty="0" smtClean="0">
                <a:latin typeface="Arno Pro Display" pitchFamily="18" charset="0"/>
              </a:rPr>
              <a:t>Маленький и нежный,</a:t>
            </a:r>
          </a:p>
          <a:p>
            <a:r>
              <a:rPr lang="ru-RU" sz="2400" b="1" dirty="0" smtClean="0">
                <a:latin typeface="Arno Pro Display" pitchFamily="18" charset="0"/>
              </a:rPr>
              <a:t>Беленький подснежник.</a:t>
            </a:r>
            <a:endParaRPr lang="ru-RU" sz="2400" b="1" dirty="0">
              <a:latin typeface="Arno Pro Display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Arno Pro Display" pitchFamily="18" charset="0"/>
              </a:rPr>
              <a:t>Мать -и- мачеха</a:t>
            </a:r>
            <a:endParaRPr lang="ru-RU" b="1" i="1" dirty="0">
              <a:latin typeface="Arno Pro Display" pitchFamily="18" charset="0"/>
            </a:endParaRPr>
          </a:p>
        </p:txBody>
      </p:sp>
      <p:pic>
        <p:nvPicPr>
          <p:cNvPr id="5" name="Содержимое 4" descr="0a061ca9c5df86917fa00d449a98050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1785926"/>
            <a:ext cx="4714908" cy="3536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953703" y="2357430"/>
            <a:ext cx="319029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no Pro Display" pitchFamily="18" charset="0"/>
              </a:rPr>
              <a:t>Мать -и- мачеха цветки</a:t>
            </a:r>
          </a:p>
          <a:p>
            <a:r>
              <a:rPr lang="ru-RU" sz="2400" b="1" dirty="0" smtClean="0">
                <a:latin typeface="Arno Pro Display" pitchFamily="18" charset="0"/>
              </a:rPr>
              <a:t>Словно солнца огоньки.</a:t>
            </a:r>
          </a:p>
          <a:p>
            <a:r>
              <a:rPr lang="ru-RU" sz="2400" b="1" dirty="0" smtClean="0">
                <a:latin typeface="Arno Pro Display" pitchFamily="18" charset="0"/>
              </a:rPr>
              <a:t>На пригорочке растут,</a:t>
            </a:r>
          </a:p>
          <a:p>
            <a:r>
              <a:rPr lang="ru-RU" sz="2400" b="1" dirty="0" smtClean="0">
                <a:latin typeface="Arno Pro Display" pitchFamily="18" charset="0"/>
              </a:rPr>
              <a:t>Прям из снега – и цветут.</a:t>
            </a:r>
          </a:p>
          <a:p>
            <a:endParaRPr lang="ru-RU" dirty="0">
              <a:latin typeface="Arno Pro Display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Arno Pro Display" pitchFamily="18" charset="0"/>
              </a:rPr>
              <a:t>Незабудка</a:t>
            </a:r>
            <a:endParaRPr lang="ru-RU" b="1" i="1" dirty="0">
              <a:latin typeface="Arno Pro Display" pitchFamily="18" charset="0"/>
            </a:endParaRPr>
          </a:p>
        </p:txBody>
      </p:sp>
      <p:pic>
        <p:nvPicPr>
          <p:cNvPr id="6" name="Содержимое 5" descr="405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4200" y="1785926"/>
            <a:ext cx="4590742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6" name="AutoShape 2" descr="http://img1.liveinternet.ru/images/attach/c/0/38/40/38040682_8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00760" y="2357430"/>
            <a:ext cx="27943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no Pro Display" pitchFamily="18" charset="0"/>
              </a:rPr>
              <a:t>Незабудка </a:t>
            </a:r>
          </a:p>
          <a:p>
            <a:r>
              <a:rPr lang="ru-RU" sz="2800" b="1" dirty="0" smtClean="0">
                <a:latin typeface="Arno Pro Display" pitchFamily="18" charset="0"/>
              </a:rPr>
              <a:t>весну пробуждает.</a:t>
            </a:r>
            <a:endParaRPr lang="ru-RU" sz="2800" b="1" dirty="0">
              <a:latin typeface="Arno Pro Display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latin typeface="Arno Pro Display" pitchFamily="18" charset="0"/>
              </a:rPr>
              <a:t>Яблоня</a:t>
            </a:r>
            <a:endParaRPr lang="ru-RU" sz="4000" b="1" i="1" dirty="0">
              <a:latin typeface="Arno Pro Display" pitchFamily="18" charset="0"/>
            </a:endParaRPr>
          </a:p>
        </p:txBody>
      </p:sp>
      <p:pic>
        <p:nvPicPr>
          <p:cNvPr id="4" name="Содержимое 3" descr="709a1db5ceb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1336690"/>
            <a:ext cx="4786345" cy="4449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214910" y="2071678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no Pro Display" pitchFamily="18" charset="0"/>
              </a:rPr>
              <a:t>Пришла весна, </a:t>
            </a:r>
          </a:p>
          <a:p>
            <a:r>
              <a:rPr lang="ru-RU" sz="2400" b="1" dirty="0" smtClean="0">
                <a:latin typeface="Arno Pro Display" pitchFamily="18" charset="0"/>
              </a:rPr>
              <a:t>пришла пора цветущих яблонь.</a:t>
            </a:r>
          </a:p>
          <a:p>
            <a:endParaRPr lang="ru-RU" sz="2400" b="1" dirty="0" smtClean="0">
              <a:latin typeface="Arno Pro Display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Arno Pro Display" pitchFamily="18" charset="0"/>
              </a:rPr>
              <a:t>Весна пришла и стало так прекрасно. </a:t>
            </a:r>
            <a:endParaRPr lang="ru-RU" b="1" i="1" dirty="0">
              <a:latin typeface="Arno Pro Display" pitchFamily="18" charset="0"/>
            </a:endParaRPr>
          </a:p>
        </p:txBody>
      </p:sp>
      <p:pic>
        <p:nvPicPr>
          <p:cNvPr id="12" name="Содержимое 11" descr="74181319_1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4414" y="1357298"/>
            <a:ext cx="6522528" cy="4677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1643050"/>
            <a:ext cx="783733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внимание.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96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latin typeface="Arial Black" pitchFamily="34" charset="0"/>
              </a:rPr>
              <a:t>Цель:</a:t>
            </a:r>
          </a:p>
          <a:p>
            <a:r>
              <a:rPr lang="ru-RU" sz="1750" i="1" dirty="0" smtClean="0">
                <a:latin typeface="Arno Pro Display" pitchFamily="18" charset="0"/>
              </a:rPr>
              <a:t>Развивать зрительное восприятие, слуховое и зрительное внимание, мелкую моторику. Активизировать качественный словарь. Обобщить и систематизировать представления детей о характерных признаках весны, научить самостоятельно, находить их, устанавливать связи между сезонными изменениями в природе. Развивать у дошкольников умения воспринимать образ весны через разные жанры искусства: художественный, поэтический, музыкальный. Развитие сосредоточенности. Обучение ясному и точному выражению мыслей. Развитие фантазии. Совершенствовать навыки подбора и употребления грамматических средств языка: глаголов и прилагательных к существительным. Закреплять умение подбирать антонимы, умение образовывать превосходную степень прилагательных, умение согласовывать числительные с прилагательными и существительными. Обогащать словарный запас слов, развивать связную речь. Воспитание бережного отношения к природе.</a:t>
            </a:r>
          </a:p>
          <a:p>
            <a:r>
              <a:rPr lang="ru-RU" sz="2000" b="1" i="1" u="sng" dirty="0" smtClean="0">
                <a:latin typeface="Arial Black" pitchFamily="34" charset="0"/>
              </a:rPr>
              <a:t>Задачи: </a:t>
            </a:r>
          </a:p>
          <a:p>
            <a:r>
              <a:rPr lang="ru-RU" i="1" dirty="0" smtClean="0">
                <a:latin typeface="Arno Pro Display" pitchFamily="18" charset="0"/>
              </a:rPr>
              <a:t>Закрепить знания детей о весне, её признаках, особенностях, уметь помнить приметы весны. Развивать у детей образное мышление, восприятие, фантазию, формировать чувство цвета, творчество. Воспитывать любовь к природе, интерес к занятию, продолжать учить работать коллективно. Развитие творческой фантазии, образного мышления. Развитие художественных способностей, эмоциональной отзывчивости на произведения. Формировать у детей навыки слушательской культуры. Познакомить детей со старинными обычаями встречи весны. Продолжить учить разгадывать загадки о весне, заучить заклички о весне. Учить дошкольников передавать настроение с помощью интонации, способствовать развитию выразительности детской речи. Упражнять словообразованию прилагательных от существительных, развивать словарный запас. Развивать у детей эстетическое восприятие весенний природы.</a:t>
            </a:r>
          </a:p>
          <a:p>
            <a:r>
              <a:rPr lang="ru-RU" sz="2000" b="1" i="1" u="sng" dirty="0" smtClean="0">
                <a:latin typeface="Arial Black" pitchFamily="34" charset="0"/>
              </a:rPr>
              <a:t>Материал к занятию:</a:t>
            </a:r>
          </a:p>
          <a:p>
            <a:r>
              <a:rPr lang="ru-RU" i="1" dirty="0" smtClean="0">
                <a:latin typeface="Arno Pro Display" pitchFamily="18" charset="0"/>
              </a:rPr>
              <a:t>Мнемотаблицы  по временам года, муляжи фруктов овощей и даров леса; таблицы на которых изображены подсказки для описания овощей, фруктов, даров леса (где растет, цвет, вкус, как используют); картинки с изображением диких, домашних животных; картина с изображением зверей; запись голоса птиц весной, картинки с изображением перелетных и зимующих птиц.</a:t>
            </a:r>
          </a:p>
          <a:p>
            <a:endParaRPr lang="ru-RU" sz="2000" dirty="0" smtClean="0">
              <a:latin typeface="Arno Pro Display" pitchFamily="18" charset="0"/>
            </a:endParaRPr>
          </a:p>
          <a:p>
            <a:endParaRPr lang="ru-RU" sz="2000" i="1" dirty="0" smtClean="0">
              <a:latin typeface="Arno Pro Display" pitchFamily="18" charset="0"/>
            </a:endParaRPr>
          </a:p>
          <a:p>
            <a:endParaRPr lang="ru-RU" sz="2000" b="1" i="1" u="sng" dirty="0">
              <a:latin typeface="Arno Pro Display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428603"/>
          <a:ext cx="9144000" cy="64293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910"/>
                <a:gridCol w="642942"/>
                <a:gridCol w="642942"/>
                <a:gridCol w="785818"/>
                <a:gridCol w="857256"/>
                <a:gridCol w="928694"/>
                <a:gridCol w="785818"/>
                <a:gridCol w="571504"/>
                <a:gridCol w="642942"/>
                <a:gridCol w="785818"/>
                <a:gridCol w="642942"/>
                <a:gridCol w="642942"/>
                <a:gridCol w="571472"/>
              </a:tblGrid>
              <a:tr h="884804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Arno Pro Smbd" pitchFamily="18" charset="0"/>
                        </a:rPr>
                        <a:t>Направления развития</a:t>
                      </a:r>
                      <a:endParaRPr lang="ru-RU" sz="1200" b="1" i="1" dirty="0">
                        <a:latin typeface="Arno Pro Smbd" pitchFamily="18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ru-RU" sz="1600" dirty="0" smtClean="0">
                          <a:latin typeface="Arno Pro Smbd" pitchFamily="18" charset="0"/>
                        </a:rPr>
                        <a:t>Познавательно</a:t>
                      </a:r>
                      <a:r>
                        <a:rPr lang="ru-RU" sz="1600" baseline="0" dirty="0" smtClean="0">
                          <a:latin typeface="Arno Pro Smbd" pitchFamily="18" charset="0"/>
                        </a:rPr>
                        <a:t> – речевое</a:t>
                      </a:r>
                      <a:endParaRPr lang="ru-RU" sz="1600" dirty="0">
                        <a:latin typeface="Arno Pro Smbd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600" dirty="0" smtClean="0">
                          <a:latin typeface="Arno Pro Smbd" pitchFamily="18" charset="0"/>
                        </a:rPr>
                        <a:t>Социально – личностное</a:t>
                      </a:r>
                      <a:endParaRPr lang="ru-RU" sz="1600" dirty="0">
                        <a:latin typeface="Arno Pro Smbd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Arno Pro Smbd" pitchFamily="18" charset="0"/>
                        </a:rPr>
                        <a:t>Художественно</a:t>
                      </a:r>
                      <a:r>
                        <a:rPr lang="ru-RU" sz="1600" baseline="0" dirty="0" smtClean="0">
                          <a:latin typeface="Arno Pro Smbd" pitchFamily="18" charset="0"/>
                        </a:rPr>
                        <a:t> -  эстетическое</a:t>
                      </a:r>
                      <a:endParaRPr lang="ru-RU" sz="1600" dirty="0">
                        <a:latin typeface="Arno Pro Smbd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Arno Pro Smbd" pitchFamily="18" charset="0"/>
                        </a:rPr>
                        <a:t>Физическое развитие</a:t>
                      </a:r>
                      <a:endParaRPr lang="ru-RU" sz="1600" dirty="0">
                        <a:latin typeface="Arno Pro Smbd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4033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no Pro Smbd" pitchFamily="18" charset="0"/>
                        </a:rPr>
                        <a:t>Образовательные </a:t>
                      </a:r>
                    </a:p>
                    <a:p>
                      <a:r>
                        <a:rPr lang="ru-RU" sz="1100" dirty="0" smtClean="0">
                          <a:latin typeface="Arno Pro Smbd" pitchFamily="18" charset="0"/>
                        </a:rPr>
                        <a:t>области</a:t>
                      </a:r>
                      <a:endParaRPr lang="ru-RU" sz="1100" dirty="0">
                        <a:latin typeface="Arno Pro Smb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no Pro Smbd" pitchFamily="18" charset="0"/>
                        </a:rPr>
                        <a:t>Коммуникация</a:t>
                      </a:r>
                      <a:endParaRPr lang="ru-RU" sz="1100" dirty="0">
                        <a:latin typeface="Arno Pro Smb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no Pro Smbd" pitchFamily="18" charset="0"/>
                        </a:rPr>
                        <a:t>Познание</a:t>
                      </a:r>
                      <a:endParaRPr lang="ru-RU" sz="1100" dirty="0">
                        <a:latin typeface="Arno Pro Smb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no Pro Smbd" pitchFamily="18" charset="0"/>
                        </a:rPr>
                        <a:t>Чтение худ. литер.</a:t>
                      </a:r>
                    </a:p>
                    <a:p>
                      <a:endParaRPr lang="ru-RU" sz="1100" dirty="0">
                        <a:latin typeface="Arno Pro Smb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no Pro Smbd" pitchFamily="18" charset="0"/>
                        </a:rPr>
                        <a:t>Математика</a:t>
                      </a:r>
                      <a:endParaRPr lang="ru-RU" sz="1100" dirty="0">
                        <a:latin typeface="Arno Pro Smb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no Pro Smbd" pitchFamily="18" charset="0"/>
                        </a:rPr>
                        <a:t>Прогулка</a:t>
                      </a:r>
                    </a:p>
                    <a:p>
                      <a:endParaRPr lang="ru-RU" sz="1100" dirty="0">
                        <a:latin typeface="Arno Pro Smb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no Pro Smbd" pitchFamily="18" charset="0"/>
                        </a:rPr>
                        <a:t>Социализация</a:t>
                      </a:r>
                    </a:p>
                    <a:p>
                      <a:endParaRPr lang="ru-RU" sz="1100" dirty="0">
                        <a:latin typeface="Arno Pro Smb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no Pro Smbd" pitchFamily="18" charset="0"/>
                        </a:rPr>
                        <a:t>Труд</a:t>
                      </a:r>
                      <a:endParaRPr lang="ru-RU" sz="1100" dirty="0">
                        <a:latin typeface="Arno Pro Smb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no Pro Smbd" pitchFamily="18" charset="0"/>
                        </a:rPr>
                        <a:t>Безопасность</a:t>
                      </a:r>
                      <a:endParaRPr lang="ru-RU" sz="1100" dirty="0">
                        <a:latin typeface="Arno Pro Smb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no Pro Smbd" pitchFamily="18" charset="0"/>
                        </a:rPr>
                        <a:t>Худ. </a:t>
                      </a:r>
                      <a:r>
                        <a:rPr lang="ru-RU" sz="1100" dirty="0" err="1" smtClean="0">
                          <a:latin typeface="Arno Pro Smbd" pitchFamily="18" charset="0"/>
                        </a:rPr>
                        <a:t>творч</a:t>
                      </a:r>
                      <a:r>
                        <a:rPr lang="ru-RU" sz="1100" dirty="0" smtClean="0">
                          <a:latin typeface="Arno Pro Smbd" pitchFamily="18" charset="0"/>
                        </a:rPr>
                        <a:t>.</a:t>
                      </a:r>
                      <a:endParaRPr lang="ru-RU" sz="1100" dirty="0">
                        <a:latin typeface="Arno Pro Smb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no Pro Smbd" pitchFamily="18" charset="0"/>
                        </a:rPr>
                        <a:t>Музыка</a:t>
                      </a:r>
                      <a:endParaRPr lang="ru-RU" sz="1100" dirty="0">
                        <a:latin typeface="Arno Pro Smb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Arno Pro Smbd" pitchFamily="18" charset="0"/>
                        </a:rPr>
                        <a:t>Физкульт</a:t>
                      </a:r>
                      <a:r>
                        <a:rPr lang="ru-RU" sz="1100" dirty="0" smtClean="0">
                          <a:latin typeface="Arno Pro Smbd" pitchFamily="18" charset="0"/>
                        </a:rPr>
                        <a:t>.</a:t>
                      </a:r>
                      <a:endParaRPr lang="ru-RU" sz="1100" dirty="0">
                        <a:latin typeface="Arno Pro Smb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no Pro Smbd" pitchFamily="18" charset="0"/>
                        </a:rPr>
                        <a:t>Здоровье</a:t>
                      </a:r>
                      <a:endParaRPr lang="ru-RU" sz="1100" dirty="0">
                        <a:latin typeface="Arno Pro Smbd" pitchFamily="18" charset="0"/>
                      </a:endParaRPr>
                    </a:p>
                  </a:txBody>
                  <a:tcPr/>
                </a:tc>
              </a:tr>
              <a:tr h="460425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no Pro Smbd" pitchFamily="18" charset="0"/>
                        </a:rPr>
                        <a:t>Виды</a:t>
                      </a:r>
                      <a:endParaRPr lang="ru-RU" sz="1400" dirty="0">
                        <a:latin typeface="Arno Pro Smb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no Pro Smbd" pitchFamily="18" charset="0"/>
                        </a:rPr>
                        <a:t>Д.и.</a:t>
                      </a:r>
                      <a:r>
                        <a:rPr lang="ru-RU" sz="1100" baseline="0" dirty="0" smtClean="0">
                          <a:latin typeface="Arno Pro Smbd" pitchFamily="18" charset="0"/>
                        </a:rPr>
                        <a:t> «Звери весной»  Д.и. Дождик наблюдение: деревья в Апреле.</a:t>
                      </a:r>
                    </a:p>
                    <a:p>
                      <a:r>
                        <a:rPr lang="ru-RU" sz="1100" baseline="0" dirty="0" smtClean="0">
                          <a:latin typeface="Arno Pro Smbd" pitchFamily="18" charset="0"/>
                        </a:rPr>
                        <a:t>Д.и. «Чей бантик»</a:t>
                      </a:r>
                    </a:p>
                    <a:p>
                      <a:r>
                        <a:rPr lang="ru-RU" sz="1100" baseline="0" dirty="0" smtClean="0">
                          <a:latin typeface="Arno Pro Smbd" pitchFamily="18" charset="0"/>
                        </a:rPr>
                        <a:t>Наблюдение за насекомыми</a:t>
                      </a:r>
                      <a:endParaRPr lang="ru-RU" sz="1100" dirty="0">
                        <a:latin typeface="Arno Pro Smb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no Pro Smbd" pitchFamily="18" charset="0"/>
                        </a:rPr>
                        <a:t>Тема: «Какие краски для весны».Тема:</a:t>
                      </a:r>
                      <a:r>
                        <a:rPr lang="ru-RU" sz="1100" baseline="0" dirty="0" smtClean="0">
                          <a:latin typeface="Arno Pro Smbd" pitchFamily="18" charset="0"/>
                        </a:rPr>
                        <a:t> 2Знакомим куклу с весной».Тема: «К нам пришла весна».Опыт «Свойство предметов». Опыт: «Нагревание воды».</a:t>
                      </a:r>
                      <a:endParaRPr lang="ru-RU" sz="1100" dirty="0">
                        <a:latin typeface="Arno Pro Smb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no Pro Smbd" pitchFamily="18" charset="0"/>
                        </a:rPr>
                        <a:t>Звуковая культ. речи:</a:t>
                      </a:r>
                      <a:r>
                        <a:rPr lang="ru-RU" sz="1100" baseline="0" dirty="0" smtClean="0">
                          <a:latin typeface="Arno Pro Smbd" pitchFamily="18" charset="0"/>
                        </a:rPr>
                        <a:t> (</a:t>
                      </a:r>
                      <a:r>
                        <a:rPr lang="ru-RU" sz="1100" dirty="0" smtClean="0">
                          <a:latin typeface="Arno Pro Smbd" pitchFamily="18" charset="0"/>
                          <a:sym typeface="Wingdings" pitchFamily="2" charset="2"/>
                        </a:rPr>
                        <a:t>Ч),(К)</a:t>
                      </a:r>
                    </a:p>
                    <a:p>
                      <a:r>
                        <a:rPr lang="ru-RU" sz="1100" dirty="0" smtClean="0">
                          <a:latin typeface="Arno Pro Smbd" pitchFamily="18" charset="0"/>
                          <a:sym typeface="Wingdings" pitchFamily="2" charset="2"/>
                        </a:rPr>
                        <a:t>Потешка» Божия коровка».</a:t>
                      </a:r>
                      <a:r>
                        <a:rPr lang="ru-RU" sz="1100" baseline="0" dirty="0" smtClean="0">
                          <a:latin typeface="Arno Pro Smbd" pitchFamily="18" charset="0"/>
                          <a:sym typeface="Wingdings" pitchFamily="2" charset="2"/>
                        </a:rPr>
                        <a:t> Заучивание стихотворения С. Погорельского«Апрельский дождик». </a:t>
                      </a:r>
                      <a:endParaRPr lang="ru-RU" sz="1100" dirty="0">
                        <a:latin typeface="Arno Pro Smb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no Pro Smbd" pitchFamily="18" charset="0"/>
                        </a:rPr>
                        <a:t>Д.и.</a:t>
                      </a:r>
                      <a:r>
                        <a:rPr lang="ru-RU" sz="1100" baseline="0" dirty="0" smtClean="0">
                          <a:latin typeface="Arno Pro Smbd" pitchFamily="18" charset="0"/>
                        </a:rPr>
                        <a:t> «Скажи сколько» Счет до пяти. Счет количественный и порядковый в пределах 5. Ориентировка на листе бумаги. Игра «Кто быстрей пройдет свой лабиринт».</a:t>
                      </a:r>
                    </a:p>
                    <a:p>
                      <a:r>
                        <a:rPr lang="ru-RU" sz="1100" baseline="0" dirty="0" smtClean="0">
                          <a:latin typeface="Arno Pro Smbd" pitchFamily="18" charset="0"/>
                        </a:rPr>
                        <a:t>Игра «Что зачем было?».</a:t>
                      </a:r>
                      <a:endParaRPr lang="ru-RU" sz="1100" dirty="0">
                        <a:latin typeface="Arno Pro Smb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Arno Pro Smbd" pitchFamily="18" charset="0"/>
                        </a:rPr>
                        <a:t>Длит.набл</a:t>
                      </a:r>
                      <a:r>
                        <a:rPr lang="ru-RU" sz="1100" dirty="0" smtClean="0">
                          <a:latin typeface="Arno Pro Smbd" pitchFamily="18" charset="0"/>
                        </a:rPr>
                        <a:t>.</a:t>
                      </a:r>
                      <a:r>
                        <a:rPr lang="ru-RU" sz="1100" baseline="0" dirty="0" smtClean="0">
                          <a:latin typeface="Arno Pro Smbd" pitchFamily="18" charset="0"/>
                        </a:rPr>
                        <a:t>«</a:t>
                      </a:r>
                      <a:r>
                        <a:rPr lang="ru-RU" sz="1100" dirty="0" smtClean="0">
                          <a:latin typeface="Arno Pro Smbd" pitchFamily="18" charset="0"/>
                        </a:rPr>
                        <a:t>Рост растений».Игр. упр.«Сходи</a:t>
                      </a:r>
                      <a:r>
                        <a:rPr lang="ru-RU" sz="1100" baseline="0" dirty="0" smtClean="0">
                          <a:latin typeface="Arno Pro Smbd" pitchFamily="18" charset="0"/>
                        </a:rPr>
                        <a:t> к</a:t>
                      </a:r>
                      <a:r>
                        <a:rPr lang="ru-RU" sz="1100" dirty="0" smtClean="0">
                          <a:latin typeface="Arno Pro Smbd" pitchFamily="18" charset="0"/>
                        </a:rPr>
                        <a:t> мишке в</a:t>
                      </a:r>
                      <a:r>
                        <a:rPr lang="ru-RU" sz="1100" baseline="0" dirty="0" smtClean="0">
                          <a:latin typeface="Arno Pro Smbd" pitchFamily="18" charset="0"/>
                        </a:rPr>
                        <a:t> домик».Набл. за птицами. Набл.«</a:t>
                      </a:r>
                      <a:r>
                        <a:rPr lang="ru-RU" sz="1100" dirty="0" smtClean="0">
                          <a:latin typeface="Arno Pro Smbd" pitchFamily="18" charset="0"/>
                        </a:rPr>
                        <a:t> Первые насекомые».</a:t>
                      </a:r>
                      <a:r>
                        <a:rPr lang="ru-RU" sz="1100" dirty="0" err="1" smtClean="0">
                          <a:latin typeface="Arno Pro Smbd" pitchFamily="18" charset="0"/>
                        </a:rPr>
                        <a:t>Игр.упр</a:t>
                      </a:r>
                      <a:r>
                        <a:rPr lang="ru-RU" sz="1100" dirty="0" smtClean="0">
                          <a:latin typeface="Arno Pro Smbd" pitchFamily="18" charset="0"/>
                        </a:rPr>
                        <a:t>.«Полоса препятствий».Набл.»Обители скворечника». Долг. врем.</a:t>
                      </a:r>
                      <a:r>
                        <a:rPr lang="ru-RU" sz="1100" baseline="0" dirty="0" smtClean="0">
                          <a:latin typeface="Arno Pro Smbd" pitchFamily="18" charset="0"/>
                        </a:rPr>
                        <a:t> набл. «Развитие растений». Набл. За посадкой деревьев. </a:t>
                      </a:r>
                      <a:endParaRPr lang="ru-RU" sz="1100" dirty="0">
                        <a:latin typeface="Arno Pro Smb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no Pro Smbd" pitchFamily="18" charset="0"/>
                        </a:rPr>
                        <a:t>Театр. упр. «Коза».Театр.</a:t>
                      </a:r>
                      <a:r>
                        <a:rPr lang="ru-RU" sz="1100" baseline="0" dirty="0" smtClean="0">
                          <a:latin typeface="Arno Pro Smbd" pitchFamily="18" charset="0"/>
                        </a:rPr>
                        <a:t> упр. «Хомячки».С.Р.и. «Мама собирает дочку в дет. сад.». Игр сит. «Вежливый слоненок». Д.и. «Кто позвал».</a:t>
                      </a:r>
                      <a:endParaRPr lang="ru-RU" sz="1100" dirty="0">
                        <a:latin typeface="Arno Pro Smb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no Pro Smbd" pitchFamily="18" charset="0"/>
                        </a:rPr>
                        <a:t>Сажаем цветы на клумбе.</a:t>
                      </a:r>
                      <a:r>
                        <a:rPr lang="ru-RU" sz="1100" baseline="0" dirty="0" smtClean="0">
                          <a:latin typeface="Arno Pro Smbd" pitchFamily="18" charset="0"/>
                        </a:rPr>
                        <a:t> Игровая ситуация «Как мишка собирался на прогулку». Уборка на участке.</a:t>
                      </a:r>
                      <a:endParaRPr lang="ru-RU" sz="1100" dirty="0">
                        <a:latin typeface="Arno Pro Smb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no Pro Smbd" pitchFamily="18" charset="0"/>
                        </a:rPr>
                        <a:t>Беседа «Осторожность на улице».</a:t>
                      </a:r>
                      <a:r>
                        <a:rPr lang="ru-RU" sz="1100" baseline="0" dirty="0" smtClean="0">
                          <a:latin typeface="Arno Pro Smbd" pitchFamily="18" charset="0"/>
                        </a:rPr>
                        <a:t> Беседа, рас. иллюст.»Место для купания». </a:t>
                      </a:r>
                      <a:endParaRPr lang="ru-RU" sz="1100" dirty="0">
                        <a:latin typeface="Arno Pro Smb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no Pro Smbd" pitchFamily="18" charset="0"/>
                        </a:rPr>
                        <a:t>Изо;</a:t>
                      </a:r>
                      <a:r>
                        <a:rPr lang="ru-RU" sz="1100" baseline="0" dirty="0" smtClean="0">
                          <a:latin typeface="Arno Pro Smbd" pitchFamily="18" charset="0"/>
                        </a:rPr>
                        <a:t> «Зеленое царство».Лепка «Божьи коровки». Изо «Дождик» .Аппликация «Сирень в корзине».Лепка «Красивая птичка».</a:t>
                      </a:r>
                      <a:endParaRPr lang="ru-RU" sz="1100" dirty="0">
                        <a:latin typeface="Arno Pro Smb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Arno Pro Smbd" pitchFamily="18" charset="0"/>
                        </a:rPr>
                        <a:t>Мульт</a:t>
                      </a:r>
                      <a:r>
                        <a:rPr lang="ru-RU" sz="1100" dirty="0" smtClean="0">
                          <a:latin typeface="Arno Pro Smbd" pitchFamily="18" charset="0"/>
                        </a:rPr>
                        <a:t> концерт</a:t>
                      </a:r>
                      <a:r>
                        <a:rPr lang="ru-RU" sz="1100" baseline="0" dirty="0" smtClean="0">
                          <a:latin typeface="Arno Pro Smbd" pitchFamily="18" charset="0"/>
                        </a:rPr>
                        <a:t> «Мы певцы».Хороводная игра «Ходит Ваня». Музыкальная игра «Заинька» А. </a:t>
                      </a:r>
                      <a:r>
                        <a:rPr lang="ru-RU" sz="1100" baseline="0" dirty="0" err="1" smtClean="0">
                          <a:latin typeface="Arno Pro Smbd" pitchFamily="18" charset="0"/>
                        </a:rPr>
                        <a:t>Лядова</a:t>
                      </a:r>
                      <a:r>
                        <a:rPr lang="ru-RU" sz="1100" baseline="0" dirty="0" smtClean="0">
                          <a:latin typeface="Arno Pro Smbd" pitchFamily="18" charset="0"/>
                        </a:rPr>
                        <a:t>.</a:t>
                      </a:r>
                      <a:endParaRPr lang="ru-RU" sz="1100" dirty="0">
                        <a:latin typeface="Arno Pro Smb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no Pro Smbd" pitchFamily="18" charset="0"/>
                        </a:rPr>
                        <a:t>П.и. «Найди свой цвет». Игр. упр. «Солнечные зайчики».</a:t>
                      </a:r>
                      <a:r>
                        <a:rPr lang="ru-RU" sz="1100" baseline="0" dirty="0" smtClean="0">
                          <a:latin typeface="Arno Pro Smbd" pitchFamily="18" charset="0"/>
                        </a:rPr>
                        <a:t> Рус. нар. игра «Филины и пташки». Под. игра «Бегите к флажку».  </a:t>
                      </a:r>
                      <a:endParaRPr lang="ru-RU" sz="1100" dirty="0">
                        <a:latin typeface="Arno Pro Smb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no Pro Smbd" pitchFamily="18" charset="0"/>
                        </a:rPr>
                        <a:t>Закаливание по схеме.</a:t>
                      </a:r>
                      <a:r>
                        <a:rPr lang="ru-RU" sz="1100" baseline="0" dirty="0" smtClean="0">
                          <a:latin typeface="Arno Pro Smbd" pitchFamily="18" charset="0"/>
                        </a:rPr>
                        <a:t> Беседа «Умывание каждый день». Игр. сит. «Послушная щетка». </a:t>
                      </a:r>
                      <a:endParaRPr lang="ru-RU" sz="1100" dirty="0">
                        <a:latin typeface="Arno Pro Smbd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643174" y="0"/>
            <a:ext cx="3809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Arno Pro Smbd" pitchFamily="18" charset="0"/>
              </a:rPr>
              <a:t>Содержание работы по теме весна</a:t>
            </a:r>
            <a:endParaRPr lang="ru-RU" sz="2000" b="1" i="1" dirty="0">
              <a:latin typeface="Arno Pro Smbd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976" y="1500174"/>
            <a:ext cx="3429024" cy="307183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Arno Pro Display" pitchFamily="18" charset="0"/>
              </a:rPr>
              <a:t>Март на пятки наступает,</a:t>
            </a:r>
            <a:br>
              <a:rPr lang="ru-RU" sz="2700" b="1" dirty="0" smtClean="0">
                <a:latin typeface="Arno Pro Display" pitchFamily="18" charset="0"/>
              </a:rPr>
            </a:br>
            <a:r>
              <a:rPr lang="ru-RU" sz="2700" b="1" dirty="0" smtClean="0">
                <a:latin typeface="Arno Pro Display" pitchFamily="18" charset="0"/>
              </a:rPr>
              <a:t>Прогоняя зиму прочь.</a:t>
            </a:r>
            <a:br>
              <a:rPr lang="ru-RU" sz="2700" b="1" dirty="0" smtClean="0">
                <a:latin typeface="Arno Pro Display" pitchFamily="18" charset="0"/>
              </a:rPr>
            </a:br>
            <a:r>
              <a:rPr lang="ru-RU" sz="2700" b="1" dirty="0" smtClean="0">
                <a:latin typeface="Arno Pro Display" pitchFamily="18" charset="0"/>
              </a:rPr>
              <a:t>Днём снежок немножко тает.</a:t>
            </a:r>
            <a:br>
              <a:rPr lang="ru-RU" sz="2700" b="1" dirty="0" smtClean="0">
                <a:latin typeface="Arno Pro Display" pitchFamily="18" charset="0"/>
              </a:rPr>
            </a:br>
            <a:r>
              <a:rPr lang="ru-RU" sz="2700" b="1" dirty="0" smtClean="0">
                <a:latin typeface="Arno Pro Display" pitchFamily="18" charset="0"/>
              </a:rPr>
              <a:t>Подмораживает ночь.</a:t>
            </a:r>
            <a:r>
              <a:rPr lang="ru-RU" dirty="0" smtClean="0">
                <a:latin typeface="Arno Pro Display" pitchFamily="18" charset="0"/>
              </a:rPr>
              <a:t/>
            </a:r>
            <a:br>
              <a:rPr lang="ru-RU" dirty="0" smtClean="0">
                <a:latin typeface="Arno Pro Display" pitchFamily="18" charset="0"/>
              </a:rPr>
            </a:br>
            <a:endParaRPr lang="ru-RU" dirty="0"/>
          </a:p>
        </p:txBody>
      </p:sp>
      <p:pic>
        <p:nvPicPr>
          <p:cNvPr id="4" name="Содержимое 3" descr="nev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1285860"/>
            <a:ext cx="5250692" cy="4486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357422" y="357166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Arno Pro Display" pitchFamily="18" charset="0"/>
              </a:rPr>
              <a:t>Снежок еще лежит</a:t>
            </a:r>
            <a:endParaRPr lang="ru-RU" sz="4000" b="1" i="1" dirty="0">
              <a:latin typeface="Arno Pro Display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1142984"/>
            <a:ext cx="3943320" cy="350046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no Pro Display" pitchFamily="18" charset="0"/>
              </a:rPr>
              <a:t>И пусть ручьи начнут свои бега,</a:t>
            </a:r>
            <a:br>
              <a:rPr lang="ru-RU" sz="2400" b="1" dirty="0" smtClean="0">
                <a:latin typeface="Arno Pro Display" pitchFamily="18" charset="0"/>
              </a:rPr>
            </a:br>
            <a:r>
              <a:rPr lang="ru-RU" sz="2400" b="1" dirty="0" smtClean="0">
                <a:latin typeface="Arno Pro Display" pitchFamily="18" charset="0"/>
              </a:rPr>
              <a:t>Весны дорога будет пусть легка.</a:t>
            </a:r>
            <a:endParaRPr lang="ru-RU" sz="2400" b="1" dirty="0">
              <a:latin typeface="Arno Pro Display" pitchFamily="18" charset="0"/>
            </a:endParaRPr>
          </a:p>
        </p:txBody>
      </p:sp>
      <p:pic>
        <p:nvPicPr>
          <p:cNvPr id="6" name="Содержимое 5" descr="5770cef9486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1285860"/>
            <a:ext cx="5610004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286116" y="357166"/>
            <a:ext cx="400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Arno Pro Display" pitchFamily="18" charset="0"/>
              </a:rPr>
              <a:t>Ручьи</a:t>
            </a:r>
            <a:endParaRPr lang="ru-RU" sz="4000" b="1" i="1" dirty="0">
              <a:latin typeface="Arno Pro Display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322" y="274638"/>
            <a:ext cx="2757478" cy="579756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no Pro Display" pitchFamily="18" charset="0"/>
              </a:rPr>
              <a:t>Тают весело снега,</a:t>
            </a:r>
            <a:br>
              <a:rPr lang="ru-RU" sz="2400" b="1" dirty="0" smtClean="0">
                <a:latin typeface="Arno Pro Display" pitchFamily="18" charset="0"/>
              </a:rPr>
            </a:br>
            <a:r>
              <a:rPr lang="ru-RU" sz="2400" b="1" dirty="0" smtClean="0">
                <a:latin typeface="Arno Pro Display" pitchFamily="18" charset="0"/>
              </a:rPr>
              <a:t>Вместо улицы – река.</a:t>
            </a:r>
            <a:br>
              <a:rPr lang="ru-RU" sz="2400" b="1" dirty="0" smtClean="0">
                <a:latin typeface="Arno Pro Display" pitchFamily="18" charset="0"/>
              </a:rPr>
            </a:br>
            <a:r>
              <a:rPr lang="ru-RU" sz="2400" b="1" dirty="0" smtClean="0">
                <a:latin typeface="Arno Pro Display" pitchFamily="18" charset="0"/>
              </a:rPr>
              <a:t>В неё малиновый закат</a:t>
            </a:r>
            <a:br>
              <a:rPr lang="ru-RU" sz="2400" b="1" dirty="0" smtClean="0">
                <a:latin typeface="Arno Pro Display" pitchFamily="18" charset="0"/>
              </a:rPr>
            </a:br>
            <a:r>
              <a:rPr lang="ru-RU" sz="2400" b="1" dirty="0" smtClean="0">
                <a:latin typeface="Arno Pro Display" pitchFamily="18" charset="0"/>
              </a:rPr>
              <a:t>Искупаться очень рад.</a:t>
            </a:r>
            <a:endParaRPr lang="ru-RU" sz="2400" b="1" dirty="0">
              <a:latin typeface="Arno Pro Display" pitchFamily="18" charset="0"/>
            </a:endParaRPr>
          </a:p>
        </p:txBody>
      </p:sp>
      <p:pic>
        <p:nvPicPr>
          <p:cNvPr id="4" name="Содержимое 3" descr="foto8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1285860"/>
            <a:ext cx="5643602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285984" y="285728"/>
            <a:ext cx="48061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latin typeface="Arno Pro Display" pitchFamily="18" charset="0"/>
              </a:rPr>
              <a:t>Снежок почти растаял</a:t>
            </a:r>
            <a:endParaRPr lang="ru-RU" sz="4000" b="1" i="1" dirty="0">
              <a:latin typeface="Arno Pro Display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latin typeface="Arno Pro Display" pitchFamily="18" charset="0"/>
              </a:rPr>
              <a:t>Прилетела первая весенняя птица грач </a:t>
            </a:r>
            <a:endParaRPr lang="ru-RU" sz="4000" b="1" i="1" dirty="0">
              <a:latin typeface="Arno Pro Display" pitchFamily="18" charset="0"/>
            </a:endParaRPr>
          </a:p>
        </p:txBody>
      </p:sp>
      <p:pic>
        <p:nvPicPr>
          <p:cNvPr id="4" name="Содержимое 3" descr="rook-262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1571612"/>
            <a:ext cx="5000660" cy="44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666766" y="2214554"/>
            <a:ext cx="306846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no Pro Display" pitchFamily="18" charset="0"/>
              </a:rPr>
              <a:t>Он в черной одежде,</a:t>
            </a:r>
          </a:p>
          <a:p>
            <a:r>
              <a:rPr lang="ru-RU" sz="2800" b="1" dirty="0" smtClean="0">
                <a:latin typeface="Arno Pro Display" pitchFamily="18" charset="0"/>
              </a:rPr>
              <a:t>Но все – таки врач.</a:t>
            </a:r>
          </a:p>
          <a:p>
            <a:r>
              <a:rPr lang="ru-RU" sz="2800" b="1" dirty="0" smtClean="0">
                <a:latin typeface="Arno Pro Display" pitchFamily="18" charset="0"/>
              </a:rPr>
              <a:t>Спасает поля </a:t>
            </a:r>
          </a:p>
          <a:p>
            <a:r>
              <a:rPr lang="ru-RU" sz="2800" b="1" dirty="0" smtClean="0">
                <a:latin typeface="Arno Pro Display" pitchFamily="18" charset="0"/>
              </a:rPr>
              <a:t>От вредителей грач. </a:t>
            </a:r>
            <a:endParaRPr lang="ru-RU" sz="2800" b="1" dirty="0">
              <a:latin typeface="Arno Pro Display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Arno Pro Display" pitchFamily="18" charset="0"/>
              </a:rPr>
              <a:t>Сосульки таять начинают</a:t>
            </a:r>
            <a:endParaRPr lang="ru-RU" b="1" i="1" dirty="0">
              <a:latin typeface="Arno Pro Display" pitchFamily="18" charset="0"/>
            </a:endParaRPr>
          </a:p>
        </p:txBody>
      </p:sp>
      <p:pic>
        <p:nvPicPr>
          <p:cNvPr id="8" name="Содержимое 7" descr="7293693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1571612"/>
            <a:ext cx="4758904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072066" y="221455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Arno Pro Display" pitchFamily="18" charset="0"/>
              </a:rPr>
              <a:t>Солнце  жарче пригревает,</a:t>
            </a:r>
          </a:p>
          <a:p>
            <a:r>
              <a:rPr lang="ru-RU" sz="2400" b="1" dirty="0" smtClean="0">
                <a:latin typeface="Arno Pro Display" pitchFamily="18" charset="0"/>
              </a:rPr>
              <a:t>Снег уже на крыше тает,</a:t>
            </a:r>
          </a:p>
          <a:p>
            <a:r>
              <a:rPr lang="ru-RU" sz="2400" b="1" dirty="0" smtClean="0">
                <a:latin typeface="Arno Pro Display" pitchFamily="18" charset="0"/>
              </a:rPr>
              <a:t>Пять сосулек плакать стали,</a:t>
            </a:r>
          </a:p>
          <a:p>
            <a:r>
              <a:rPr lang="ru-RU" sz="2400" b="1" dirty="0" smtClean="0">
                <a:latin typeface="Arno Pro Display" pitchFamily="18" charset="0"/>
              </a:rPr>
              <a:t>Две растаяли упали. </a:t>
            </a:r>
            <a:endParaRPr lang="ru-RU" sz="2400" b="1" dirty="0">
              <a:latin typeface="Arno Pro Display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893</Words>
  <Application>Microsoft Office PowerPoint</Application>
  <PresentationFormat>Экран (4:3)</PresentationFormat>
  <Paragraphs>103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Весна</vt:lpstr>
      <vt:lpstr>Слайд 2</vt:lpstr>
      <vt:lpstr>Слайд 3</vt:lpstr>
      <vt:lpstr>Слайд 4</vt:lpstr>
      <vt:lpstr>Март на пятки наступает, Прогоняя зиму прочь. Днём снежок немножко тает. Подмораживает ночь. </vt:lpstr>
      <vt:lpstr>И пусть ручьи начнут свои бега, Весны дорога будет пусть легка.</vt:lpstr>
      <vt:lpstr>Тают весело снега, Вместо улицы – река. В неё малиновый закат Искупаться очень рад.</vt:lpstr>
      <vt:lpstr>Прилетела первая весенняя птица грач </vt:lpstr>
      <vt:lpstr>Сосульки таять начинают</vt:lpstr>
      <vt:lpstr>Почки набухают</vt:lpstr>
      <vt:lpstr>Птички прилетели</vt:lpstr>
      <vt:lpstr>Подснежники</vt:lpstr>
      <vt:lpstr>Мать -и- мачеха</vt:lpstr>
      <vt:lpstr>Незабудка</vt:lpstr>
      <vt:lpstr>Яблоня</vt:lpstr>
      <vt:lpstr>Весна пришла и стало так прекрасно. 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кк</dc:creator>
  <cp:lastModifiedBy>кк</cp:lastModifiedBy>
  <cp:revision>57</cp:revision>
  <dcterms:created xsi:type="dcterms:W3CDTF">2012-03-28T10:10:07Z</dcterms:created>
  <dcterms:modified xsi:type="dcterms:W3CDTF">2012-03-29T13:44:53Z</dcterms:modified>
</cp:coreProperties>
</file>