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616885389326341"/>
          <c:y val="0.14652318460192496"/>
          <c:w val="0.73536286089238778"/>
          <c:h val="0.725747302420531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0" h="635000"/>
              <a:bevelB w="190500" h="120650"/>
            </a:sp3d>
          </c:spPr>
          <c:cat>
            <c:strRef>
              <c:f>Лист1!$A$2:$A$7</c:f>
              <c:strCache>
                <c:ptCount val="6"/>
                <c:pt idx="0">
                  <c:v>Кв. 1синий</c:v>
                </c:pt>
                <c:pt idx="1">
                  <c:v>Кв. 2 красный</c:v>
                </c:pt>
                <c:pt idx="2">
                  <c:v>Кв. 3 зеленый</c:v>
                </c:pt>
                <c:pt idx="3">
                  <c:v>Кв. 4 фиолетовый</c:v>
                </c:pt>
                <c:pt idx="4">
                  <c:v>Кв.5голубой</c:v>
                </c:pt>
                <c:pt idx="5">
                  <c:v>Кв.6ораньжевый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5.8</c:v>
                </c:pt>
                <c:pt idx="1">
                  <c:v>1</c:v>
                </c:pt>
                <c:pt idx="2">
                  <c:v>6</c:v>
                </c:pt>
                <c:pt idx="3">
                  <c:v>2.8</c:v>
                </c:pt>
                <c:pt idx="4">
                  <c:v>4</c:v>
                </c:pt>
                <c:pt idx="5">
                  <c:v>2.5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0.54688</cdr:x>
      <cdr:y>0.26041</cdr:y>
    </cdr:from>
    <cdr:to>
      <cdr:x>0.67035</cdr:x>
      <cdr:y>0.44473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0628" y="1785926"/>
          <a:ext cx="1129030" cy="126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Социализация</a:t>
          </a:r>
        </a:p>
        <a:p xmlns:a="http://schemas.openxmlformats.org/drawingml/2006/main">
          <a:r>
            <a:rPr lang="ru-RU" sz="1400" b="1" dirty="0" smtClean="0"/>
            <a:t>(развитие игровой</a:t>
          </a:r>
        </a:p>
        <a:p xmlns:a="http://schemas.openxmlformats.org/drawingml/2006/main">
          <a:r>
            <a:rPr lang="ru-RU" sz="1400" b="1" dirty="0" smtClean="0"/>
            <a:t> деятельности)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0.15625</cdr:x>
      <cdr:y>0.05208</cdr:y>
    </cdr:from>
    <cdr:to>
      <cdr:x>0.70609</cdr:x>
      <cdr:y>0.15288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28728" y="357166"/>
          <a:ext cx="5027744" cy="691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i="1" dirty="0" smtClean="0"/>
            <a:t>Система образовательной деятельности</a:t>
          </a:r>
          <a:endParaRPr lang="ru-RU" sz="2800" b="1" i="1" dirty="0"/>
        </a:p>
      </cdr:txBody>
    </cdr:sp>
  </cdr:relSizeAnchor>
  <cdr:relSizeAnchor xmlns:cdr="http://schemas.openxmlformats.org/drawingml/2006/chartDrawing">
    <cdr:from>
      <cdr:x>0.45312</cdr:x>
      <cdr:y>0.51042</cdr:y>
    </cdr:from>
    <cdr:to>
      <cdr:x>0.75781</cdr:x>
      <cdr:y>0.65625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43372" y="3500438"/>
          <a:ext cx="2786082" cy="10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Познавательно – речевое развитие</a:t>
          </a:r>
        </a:p>
        <a:p xmlns:a="http://schemas.openxmlformats.org/drawingml/2006/main">
          <a:r>
            <a:rPr lang="ru-RU" sz="1400" b="1" dirty="0" smtClean="0"/>
            <a:t> (формирование  элементарных </a:t>
          </a:r>
        </a:p>
        <a:p xmlns:a="http://schemas.openxmlformats.org/drawingml/2006/main">
          <a:r>
            <a:rPr lang="ru-RU" sz="1400" b="1" dirty="0" smtClean="0"/>
            <a:t>математических представлений) 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0.33594</cdr:x>
      <cdr:y>0.27083</cdr:y>
    </cdr:from>
    <cdr:to>
      <cdr:x>0.53125</cdr:x>
      <cdr:y>0.40417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71802" y="1857364"/>
          <a:ext cx="17859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0.20312</cdr:x>
      <cdr:y>0.28125</cdr:y>
    </cdr:from>
    <cdr:to>
      <cdr:x>0.35156</cdr:x>
      <cdr:y>0.41667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57356" y="1928802"/>
          <a:ext cx="1357322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Художественно</a:t>
          </a:r>
        </a:p>
        <a:p xmlns:a="http://schemas.openxmlformats.org/drawingml/2006/main">
          <a:r>
            <a:rPr lang="ru-RU" sz="1400" b="1" dirty="0" smtClean="0"/>
            <a:t> эстетическое</a:t>
          </a:r>
        </a:p>
        <a:p xmlns:a="http://schemas.openxmlformats.org/drawingml/2006/main">
          <a:r>
            <a:rPr lang="ru-RU" sz="1400" b="1" dirty="0"/>
            <a:t>р</a:t>
          </a:r>
          <a:r>
            <a:rPr lang="ru-RU" sz="1400" b="1" dirty="0" smtClean="0"/>
            <a:t>азвитие.</a:t>
          </a:r>
        </a:p>
        <a:p xmlns:a="http://schemas.openxmlformats.org/drawingml/2006/main">
          <a:r>
            <a:rPr lang="ru-RU" sz="1400" b="1" dirty="0" smtClean="0"/>
            <a:t>(Рисование, лепка, </a:t>
          </a:r>
        </a:p>
        <a:p xmlns:a="http://schemas.openxmlformats.org/drawingml/2006/main">
          <a:r>
            <a:rPr lang="ru-RU" sz="1400" b="1" dirty="0" smtClean="0"/>
            <a:t>аппликация)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0.23437</cdr:x>
      <cdr:y>0.47917</cdr:y>
    </cdr:from>
    <cdr:to>
      <cdr:x>0.33437</cdr:x>
      <cdr:y>0.6125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43108" y="3286124"/>
          <a:ext cx="914400" cy="9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Коммуникация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0.38281</cdr:x>
      <cdr:y>0.23958</cdr:y>
    </cdr:from>
    <cdr:to>
      <cdr:x>0.48281</cdr:x>
      <cdr:y>0.37291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00430" y="1643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Чтение </a:t>
          </a:r>
        </a:p>
        <a:p xmlns:a="http://schemas.openxmlformats.org/drawingml/2006/main">
          <a:r>
            <a:rPr lang="ru-RU" sz="1200" b="1" dirty="0"/>
            <a:t>х</a:t>
          </a:r>
          <a:r>
            <a:rPr lang="ru-RU" sz="1200" b="1" dirty="0" smtClean="0"/>
            <a:t>уд.</a:t>
          </a:r>
        </a:p>
        <a:p xmlns:a="http://schemas.openxmlformats.org/drawingml/2006/main">
          <a:r>
            <a:rPr lang="ru-RU" sz="1200" b="1" dirty="0" smtClean="0"/>
            <a:t>литературы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0.71875</cdr:x>
      <cdr:y>0.42708</cdr:y>
    </cdr:from>
    <cdr:to>
      <cdr:x>0.81875</cdr:x>
      <cdr:y>0.56042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572264" y="29289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Безопасность</a:t>
          </a:r>
          <a:endParaRPr lang="ru-RU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7E47-E488-4595-8651-1B36A86CA1F1}" type="datetimeFigureOut">
              <a:rPr lang="ru-RU" smtClean="0"/>
              <a:pPr/>
              <a:t>29.03.2012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/>
          <a:lstStyle/>
          <a:p>
            <a:r>
              <a:rPr lang="ru-RU" b="1" i="1" dirty="0" smtClean="0"/>
              <a:t>Домашние животные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4429132"/>
            <a:ext cx="443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Презентацию подготовила</a:t>
            </a:r>
          </a:p>
          <a:p>
            <a:r>
              <a:rPr lang="ru-RU" sz="2400" i="1" dirty="0" smtClean="0"/>
              <a:t>Воспитатель 47 детского сада</a:t>
            </a:r>
          </a:p>
          <a:p>
            <a:r>
              <a:rPr lang="ru-RU" sz="2400" i="1" dirty="0" smtClean="0"/>
              <a:t>Аунинг Любовь Юрьевна</a:t>
            </a:r>
            <a:endParaRPr lang="ru-RU" sz="24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Свинья и поросёнок</a:t>
            </a:r>
            <a:endParaRPr lang="ru-RU" dirty="0"/>
          </a:p>
        </p:txBody>
      </p:sp>
      <p:pic>
        <p:nvPicPr>
          <p:cNvPr id="4" name="Содержимое 3" descr="0003-002-Svinja-s-porosjatam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1" y="1571612"/>
            <a:ext cx="5738497" cy="492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00728" y="1785926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Учит свинка поросенка</a:t>
            </a:r>
            <a:br>
              <a:rPr lang="ru-RU" sz="2000" b="1" i="1" dirty="0" smtClean="0"/>
            </a:br>
            <a:r>
              <a:rPr lang="ru-RU" sz="2000" b="1" i="1" dirty="0" smtClean="0"/>
              <a:t>Кушать много, хрюкать звонко,</a:t>
            </a:r>
            <a:br>
              <a:rPr lang="ru-RU" sz="2000" b="1" i="1" dirty="0" smtClean="0"/>
            </a:br>
            <a:r>
              <a:rPr lang="ru-RU" sz="2000" b="1" i="1" dirty="0" smtClean="0"/>
              <a:t>А еще купаться в луже,</a:t>
            </a:r>
            <a:br>
              <a:rPr lang="ru-RU" sz="2000" b="1" i="1" dirty="0" smtClean="0"/>
            </a:br>
            <a:r>
              <a:rPr lang="ru-RU" sz="2000" b="1" i="1" dirty="0" smtClean="0"/>
              <a:t>Чтобы быть других не хуже,</a:t>
            </a:r>
            <a:br>
              <a:rPr lang="ru-RU" sz="2000" b="1" i="1" dirty="0" smtClean="0"/>
            </a:br>
            <a:r>
              <a:rPr lang="ru-RU" sz="2000" b="1" i="1" dirty="0" smtClean="0"/>
              <a:t>Чтобы весить сто кило,</a:t>
            </a:r>
            <a:br>
              <a:rPr lang="ru-RU" sz="2000" b="1" i="1" dirty="0" smtClean="0"/>
            </a:br>
            <a:r>
              <a:rPr lang="ru-RU" sz="2000" b="1" i="1" dirty="0" smtClean="0"/>
              <a:t>Чтобы в жизни повезло.</a:t>
            </a:r>
            <a:endParaRPr lang="ru-RU" sz="20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Коза и козлёнок</a:t>
            </a:r>
            <a:endParaRPr lang="ru-RU" dirty="0"/>
          </a:p>
        </p:txBody>
      </p:sp>
      <p:pic>
        <p:nvPicPr>
          <p:cNvPr id="4" name="Содержимое 3" descr="Обои-коза-и-козленок-800x49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714488"/>
            <a:ext cx="5341307" cy="431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57884" y="1857364"/>
            <a:ext cx="32861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Козочка с козлятами вышла погулять, </a:t>
            </a:r>
            <a:br>
              <a:rPr lang="ru-RU" sz="2000" b="1" i="1" dirty="0" smtClean="0"/>
            </a:br>
            <a:r>
              <a:rPr lang="ru-RU" sz="2000" b="1" i="1" dirty="0" smtClean="0"/>
              <a:t>В ручейке напиться, травку пощипать. </a:t>
            </a:r>
            <a:br>
              <a:rPr lang="ru-RU" sz="2000" b="1" i="1" dirty="0" smtClean="0"/>
            </a:br>
            <a:r>
              <a:rPr lang="ru-RU" sz="2000" b="1" i="1" dirty="0" smtClean="0"/>
              <a:t>Козочка хозяйке молочко даёт, </a:t>
            </a:r>
            <a:br>
              <a:rPr lang="ru-RU" sz="2000" b="1" i="1" dirty="0" smtClean="0"/>
            </a:br>
            <a:r>
              <a:rPr lang="ru-RU" sz="2000" b="1" i="1" dirty="0" smtClean="0"/>
              <a:t>Та из пуха козьего ниточки прядёт.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Овца и ягненок </a:t>
            </a:r>
            <a:endParaRPr lang="ru-RU" dirty="0"/>
          </a:p>
        </p:txBody>
      </p:sp>
      <p:pic>
        <p:nvPicPr>
          <p:cNvPr id="4" name="Содержимое 3" descr="9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500174"/>
            <a:ext cx="3714776" cy="511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1643050"/>
            <a:ext cx="36433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/>
              <a:t>У ягненка шерсть в колечках,</a:t>
            </a:r>
            <a:br>
              <a:rPr lang="ru-RU" sz="2000" b="1" i="1" dirty="0" smtClean="0"/>
            </a:br>
            <a:r>
              <a:rPr lang="ru-RU" sz="2000" b="1" i="1" dirty="0" smtClean="0"/>
              <a:t>Мама у него - овечка.</a:t>
            </a:r>
            <a:br>
              <a:rPr lang="ru-RU" sz="2000" b="1" i="1" dirty="0" smtClean="0"/>
            </a:br>
            <a:r>
              <a:rPr lang="ru-RU" sz="2000" b="1" i="1" dirty="0" smtClean="0"/>
              <a:t>Он за ней след в след бежит</a:t>
            </a:r>
            <a:br>
              <a:rPr lang="ru-RU" sz="2000" b="1" i="1" dirty="0" smtClean="0"/>
            </a:br>
            <a:r>
              <a:rPr lang="ru-RU" sz="2000" b="1" i="1" dirty="0" smtClean="0"/>
              <a:t>И от страха весь дрожит.</a:t>
            </a:r>
            <a:br>
              <a:rPr lang="ru-RU" sz="2000" b="1" i="1" dirty="0" smtClean="0"/>
            </a:br>
            <a:r>
              <a:rPr lang="ru-RU" sz="2000" b="1" i="1" dirty="0" smtClean="0"/>
              <a:t>Это значит слишком рано</a:t>
            </a:r>
            <a:br>
              <a:rPr lang="ru-RU" sz="2000" b="1" i="1" dirty="0" smtClean="0"/>
            </a:br>
            <a:r>
              <a:rPr lang="ru-RU" sz="2000" b="1" i="1" dirty="0" smtClean="0"/>
              <a:t>Называть его бараном.</a:t>
            </a:r>
            <a:endParaRPr lang="ru-RU" sz="20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3801" y="1785926"/>
            <a:ext cx="8690199" cy="11541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9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Спасибо за внимание.</a:t>
            </a:r>
            <a:endParaRPr lang="ru-RU" sz="69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Цель:</a:t>
            </a:r>
          </a:p>
          <a:p>
            <a:r>
              <a:rPr lang="ru-RU" sz="2400" b="1" dirty="0" smtClean="0"/>
              <a:t>Занимаясь с нашими детьми по теме домашние животные, мы даем им знания, о домашних  животных, об их отличии, чем питаются животные, какую пользу приносят людям. Стараемся привить любовь детям к животным. Уметь различать разных животных по характерным особенностям. Обогащать представление детей о поведение животных.</a:t>
            </a:r>
          </a:p>
          <a:p>
            <a:r>
              <a:rPr lang="ru-RU" sz="2400" b="1" i="1" u="sng" dirty="0" smtClean="0"/>
              <a:t>Задачи: </a:t>
            </a:r>
          </a:p>
          <a:p>
            <a:r>
              <a:rPr lang="ru-RU" sz="2400" b="1" dirty="0" smtClean="0"/>
              <a:t>1.Учить детей четко произносить слова  стихотворений.</a:t>
            </a:r>
          </a:p>
          <a:p>
            <a:r>
              <a:rPr lang="ru-RU" sz="2400" b="1" dirty="0" smtClean="0"/>
              <a:t>2.Учить употреблять в речи существительные обозначающие домашних животных и их детенышей.</a:t>
            </a:r>
          </a:p>
          <a:p>
            <a:r>
              <a:rPr lang="ru-RU" sz="2400" b="1" dirty="0" smtClean="0"/>
              <a:t>3.Связная речь: учить детей составлять вместе с воспитателем небольшой рассказ. </a:t>
            </a:r>
          </a:p>
          <a:p>
            <a:r>
              <a:rPr lang="ru-RU" sz="2400" b="1" dirty="0" smtClean="0"/>
              <a:t>4.Через игровые действия вызвать у детей радость общения.</a:t>
            </a:r>
          </a:p>
          <a:p>
            <a:r>
              <a:rPr lang="ru-RU" sz="2400" b="1" i="1" u="sng" dirty="0" smtClean="0"/>
              <a:t>Материал к занятию:</a:t>
            </a:r>
          </a:p>
          <a:p>
            <a:r>
              <a:rPr lang="ru-RU" sz="2400" b="1" dirty="0" smtClean="0"/>
              <a:t>Фланелеграф и иллюстрации домашних животных.</a:t>
            </a:r>
          </a:p>
          <a:p>
            <a:r>
              <a:rPr lang="ru-RU" sz="2400" b="1" dirty="0" smtClean="0"/>
              <a:t>Рассказ, о том «Как щенок забыл как разговаривают собаки» 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Содержание работы по теме домашние животные</a:t>
            </a:r>
            <a:endParaRPr lang="ru-RU" b="1" i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500042"/>
          <a:ext cx="9143999" cy="6357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62"/>
                <a:gridCol w="928694"/>
                <a:gridCol w="1143008"/>
                <a:gridCol w="785818"/>
                <a:gridCol w="785818"/>
                <a:gridCol w="857256"/>
                <a:gridCol w="928694"/>
                <a:gridCol w="1000132"/>
                <a:gridCol w="697342"/>
                <a:gridCol w="659980"/>
                <a:gridCol w="428595"/>
              </a:tblGrid>
              <a:tr h="987817">
                <a:tc gridSpan="4">
                  <a:txBody>
                    <a:bodyPr/>
                    <a:lstStyle/>
                    <a:p>
                      <a:r>
                        <a:rPr lang="ru-RU" sz="14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Познавательно - речевое </a:t>
                      </a:r>
                      <a:endParaRPr lang="ru-RU" sz="1400" b="1" i="0" u="none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4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 - личностное </a:t>
                      </a:r>
                      <a:endParaRPr lang="ru-RU" sz="1400" b="1" i="0" u="none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u="none" dirty="0">
                          <a:latin typeface="+mn-lt"/>
                          <a:ea typeface="Arial"/>
                          <a:cs typeface="Times New Roman"/>
                        </a:rPr>
                        <a:t>Художественно – эстетическое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i="0" u="none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b="1" i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Физическое развитие </a:t>
                      </a:r>
                      <a:endParaRPr lang="ru-RU" sz="1400" b="1" i="0" u="none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0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Arial"/>
                          <a:cs typeface="Times New Roman"/>
                        </a:rPr>
                        <a:t>Коммуникация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Arial"/>
                          <a:cs typeface="Times New Roman"/>
                        </a:rPr>
                        <a:t>Прогулка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Arial"/>
                          <a:cs typeface="Times New Roman"/>
                        </a:rPr>
                        <a:t>Познание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Arial"/>
                          <a:cs typeface="Times New Roman"/>
                        </a:rPr>
                        <a:t>Чтение </a:t>
                      </a:r>
                      <a:r>
                        <a:rPr lang="ru-RU" sz="1200" b="1" dirty="0" smtClean="0">
                          <a:latin typeface="Arial"/>
                          <a:ea typeface="Arial"/>
                          <a:cs typeface="Times New Roman"/>
                        </a:rPr>
                        <a:t>худ</a:t>
                      </a:r>
                      <a:r>
                        <a:rPr lang="ru-RU" sz="1200" b="1" dirty="0">
                          <a:latin typeface="Arial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ru-RU" sz="1200" b="1" dirty="0" smtClean="0">
                          <a:latin typeface="Arial"/>
                          <a:ea typeface="Arial"/>
                          <a:cs typeface="Times New Roman"/>
                        </a:rPr>
                        <a:t>литер</a:t>
                      </a:r>
                      <a:r>
                        <a:rPr lang="ru-RU" sz="1200" b="1" dirty="0">
                          <a:latin typeface="Arial"/>
                          <a:ea typeface="Arial"/>
                          <a:cs typeface="Times New Roman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Arial"/>
                          <a:ea typeface="Arial"/>
                          <a:cs typeface="Times New Roman"/>
                        </a:rPr>
                        <a:t>Социализация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Arial"/>
                          <a:cs typeface="Times New Roman"/>
                        </a:rPr>
                        <a:t>Труд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Arial"/>
                          <a:cs typeface="Times New Roman"/>
                        </a:rPr>
                        <a:t>Безопасность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Arial"/>
                          <a:cs typeface="Times New Roman"/>
                        </a:rPr>
                        <a:t>Худ. творчество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Arial"/>
                          <a:ea typeface="Arial"/>
                          <a:cs typeface="Times New Roman"/>
                        </a:rPr>
                        <a:t>Музыка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latin typeface="Arial"/>
                          <a:ea typeface="Arial"/>
                          <a:cs typeface="Times New Roman"/>
                        </a:rPr>
                        <a:t>Физкульт</a:t>
                      </a:r>
                      <a:r>
                        <a:rPr lang="ru-RU" sz="1200" b="1" dirty="0">
                          <a:latin typeface="Arial"/>
                          <a:ea typeface="Arial"/>
                          <a:cs typeface="Times New Roman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+mn-lt"/>
                          <a:ea typeface="Arial"/>
                          <a:cs typeface="Times New Roman"/>
                        </a:rPr>
                        <a:t>Здоровье </a:t>
                      </a:r>
                    </a:p>
                  </a:txBody>
                  <a:tcPr/>
                </a:tc>
              </a:tr>
              <a:tr h="4629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1.Совместное обновление стенда « Домашние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животные»2.Д.и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. «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Фирма»</a:t>
                      </a:r>
                      <a:r>
                        <a:rPr lang="ru-RU" sz="1200" b="1" baseline="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3.Д.и.«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У бабушки в деревне» и свобод. Общ. «Забота о дом. жив.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Наблюдения за</a:t>
                      </a:r>
                      <a:r>
                        <a:rPr lang="ru-RU" sz="1200" b="1" baseline="0" dirty="0" smtClean="0">
                          <a:latin typeface="+mn-lt"/>
                          <a:ea typeface="Arial"/>
                          <a:cs typeface="Times New Roman"/>
                        </a:rPr>
                        <a:t> дом. Жив. Кошка и собака их сходства и различия. Подвижная игра «Где чей дом»; «Непослушный козел».</a:t>
                      </a:r>
                      <a:endParaRPr lang="ru-RU" sz="1200" b="1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Темы</a:t>
                      </a:r>
                      <a:r>
                        <a:rPr lang="ru-RU" sz="1200" b="1" baseline="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«Домашние</a:t>
                      </a:r>
                      <a:r>
                        <a:rPr lang="ru-RU" sz="1200" b="1" baseline="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животные»;«Домашние</a:t>
                      </a:r>
                      <a:r>
                        <a:rPr lang="ru-RU" sz="1200" b="1" baseline="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животные. 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И их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детеныши»;«Кто  как</a:t>
                      </a:r>
                      <a:r>
                        <a:rPr lang="ru-RU" sz="1200" b="1" baseline="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кричит» «Почему домашних</a:t>
                      </a:r>
                      <a:r>
                        <a:rPr lang="ru-RU" sz="1200" b="1" baseline="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животных, называют домашними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.  </a:t>
                      </a:r>
                      <a:r>
                        <a:rPr lang="ru-RU" sz="1200" b="1" dirty="0" err="1" smtClean="0">
                          <a:latin typeface="+mn-lt"/>
                          <a:ea typeface="Arial"/>
                          <a:cs typeface="Times New Roman"/>
                        </a:rPr>
                        <a:t>Констр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. «Загон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для</a:t>
                      </a:r>
                      <a:r>
                        <a:rPr lang="ru-RU" sz="1200" b="1" baseline="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животных». </a:t>
                      </a:r>
                      <a:endParaRPr lang="ru-RU" sz="1200" b="1" dirty="0"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Русские народные сказки «Семеро козлят»;С.Я.Маршак «Детки в клетке».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С.р.и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.«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Волк и семеро козлят»; Д.и. «Найди свою маму»; Д.и. «Кто чем питается»; </a:t>
                      </a:r>
                      <a:r>
                        <a:rPr lang="ru-RU" sz="1200" b="1" dirty="0" err="1">
                          <a:latin typeface="+mn-lt"/>
                          <a:ea typeface="Arial"/>
                          <a:cs typeface="Times New Roman"/>
                        </a:rPr>
                        <a:t>Теат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ru-RU" sz="1200" b="1" dirty="0" err="1">
                          <a:latin typeface="+mn-lt"/>
                          <a:ea typeface="Arial"/>
                          <a:cs typeface="Times New Roman"/>
                        </a:rPr>
                        <a:t>деят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.«Коза – дереза»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Воспитывать желание участвовать в уходе за животными.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Формировать представление о способах взаимодействие с животными. Наблюдать за животными, не беспокоя их.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Изо: «Пойдем пасти животных на зеленый луг»; Лепка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Чашка для парного молока, чтобы покормить детенышей».Аппликация «Телята на лугу».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Д.Б. </a:t>
                      </a:r>
                      <a:r>
                        <a:rPr lang="ru-RU" sz="1200" b="1" dirty="0" err="1">
                          <a:latin typeface="+mn-lt"/>
                          <a:ea typeface="Arial"/>
                          <a:cs typeface="Times New Roman"/>
                        </a:rPr>
                        <a:t>Кабалевского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 ,«Верхом на </a:t>
                      </a:r>
                      <a:r>
                        <a:rPr lang="ru-RU" sz="1200" b="1" dirty="0" err="1" smtClean="0">
                          <a:latin typeface="+mn-lt"/>
                          <a:ea typeface="Arial"/>
                          <a:cs typeface="Times New Roman"/>
                        </a:rPr>
                        <a:t>лошадке;самостоятельная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музыкальная деятельность «Кошка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и</a:t>
                      </a:r>
                      <a:r>
                        <a:rPr lang="ru-RU" sz="1200" b="1" baseline="0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котята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» М. </a:t>
                      </a:r>
                      <a:r>
                        <a:rPr lang="ru-RU" sz="1200" b="1" dirty="0" err="1">
                          <a:latin typeface="+mn-lt"/>
                          <a:ea typeface="Arial"/>
                          <a:cs typeface="Times New Roman"/>
                        </a:rPr>
                        <a:t>Раухвергера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Упражнять в ходьбе беге в колонне по </a:t>
                      </a:r>
                      <a:r>
                        <a:rPr lang="ru-RU" sz="1200" b="1" dirty="0" err="1" smtClean="0">
                          <a:latin typeface="+mn-lt"/>
                          <a:ea typeface="Arial"/>
                          <a:cs typeface="Times New Roman"/>
                        </a:rPr>
                        <a:t>одному.Подвижная</a:t>
                      </a:r>
                      <a:r>
                        <a:rPr lang="ru-RU" sz="1200" b="1" dirty="0" smtClean="0">
                          <a:latin typeface="+mn-lt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игра: «Мыши в кладовой»; «Найди свой домик».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+mn-lt"/>
                          <a:ea typeface="Arial"/>
                          <a:cs typeface="Times New Roman"/>
                        </a:rPr>
                        <a:t>Закаливание по схеме.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Лошадь и жеребёнок</a:t>
            </a:r>
            <a:endParaRPr lang="ru-RU" dirty="0"/>
          </a:p>
        </p:txBody>
      </p:sp>
      <p:pic>
        <p:nvPicPr>
          <p:cNvPr id="6" name="Содержимое 5" descr="aceaf3f1d43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6484429" cy="486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86578" y="1857364"/>
            <a:ext cx="22145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Жеребенка спросит лошадь:</a:t>
            </a:r>
            <a:br>
              <a:rPr lang="ru-RU" b="1" i="1" dirty="0"/>
            </a:br>
            <a:r>
              <a:rPr lang="ru-RU" b="1" i="1" dirty="0"/>
              <a:t>"Ты скажи мне, мой хороший,</a:t>
            </a:r>
            <a:br>
              <a:rPr lang="ru-RU" b="1" i="1" dirty="0"/>
            </a:br>
            <a:r>
              <a:rPr lang="ru-RU" b="1" i="1" dirty="0"/>
              <a:t>У кого такая грива?</a:t>
            </a:r>
            <a:br>
              <a:rPr lang="ru-RU" b="1" i="1" dirty="0"/>
            </a:br>
            <a:r>
              <a:rPr lang="ru-RU" b="1" i="1" dirty="0"/>
              <a:t>Кто растет таким красивым?"</a:t>
            </a:r>
            <a:br>
              <a:rPr lang="ru-RU" b="1" i="1" dirty="0"/>
            </a:br>
            <a:r>
              <a:rPr lang="ru-RU" b="1" i="1" dirty="0"/>
              <a:t>И ответит за него:</a:t>
            </a:r>
            <a:br>
              <a:rPr lang="ru-RU" b="1" i="1" dirty="0"/>
            </a:br>
            <a:r>
              <a:rPr lang="ru-RU" b="1" i="1" dirty="0"/>
              <a:t>"Ты, мой сладкий, иго-го!"</a:t>
            </a:r>
            <a:br>
              <a:rPr lang="ru-RU" b="1" i="1" dirty="0"/>
            </a:br>
            <a:endParaRPr lang="ru-RU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Корова и телёнок</a:t>
            </a:r>
            <a:endParaRPr lang="ru-RU" dirty="0"/>
          </a:p>
        </p:txBody>
      </p:sp>
      <p:pic>
        <p:nvPicPr>
          <p:cNvPr id="4" name="Содержимое 3" descr="cowbab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19" y="1285859"/>
            <a:ext cx="4286281" cy="521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72132" y="1857364"/>
            <a:ext cx="3571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Есть теленок у коровы,</a:t>
            </a:r>
            <a:br>
              <a:rPr lang="ru-RU" sz="2000" b="1" i="1" dirty="0"/>
            </a:br>
            <a:r>
              <a:rPr lang="ru-RU" sz="2000" b="1" i="1" dirty="0"/>
              <a:t>Пободаться с ней готовый.</a:t>
            </a:r>
            <a:br>
              <a:rPr lang="ru-RU" sz="2000" b="1" i="1" dirty="0"/>
            </a:br>
            <a:r>
              <a:rPr lang="ru-RU" sz="2000" b="1" i="1" dirty="0"/>
              <a:t>Он ее играть зовет,</a:t>
            </a:r>
            <a:br>
              <a:rPr lang="ru-RU" sz="2000" b="1" i="1" dirty="0"/>
            </a:br>
            <a:r>
              <a:rPr lang="ru-RU" sz="2000" b="1" i="1" dirty="0"/>
              <a:t>А она траву жует -</a:t>
            </a:r>
            <a:br>
              <a:rPr lang="ru-RU" sz="2000" b="1" i="1" dirty="0"/>
            </a:br>
            <a:r>
              <a:rPr lang="ru-RU" sz="2000" b="1" i="1" dirty="0"/>
              <a:t>Чтобы вырастить быка,</a:t>
            </a:r>
            <a:br>
              <a:rPr lang="ru-RU" sz="2000" b="1" i="1" dirty="0"/>
            </a:br>
            <a:r>
              <a:rPr lang="ru-RU" sz="2000" b="1" i="1" dirty="0"/>
              <a:t>Надо много молока!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 и щенок</a:t>
            </a:r>
            <a:endParaRPr lang="ru-RU" dirty="0"/>
          </a:p>
        </p:txBody>
      </p:sp>
      <p:pic>
        <p:nvPicPr>
          <p:cNvPr id="6" name="Содержимое 5" descr="98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643049"/>
            <a:ext cx="3714776" cy="495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857752" y="1714488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000" b="1" i="1" dirty="0"/>
              <a:t>Говорит щенку собака:</a:t>
            </a:r>
            <a:br>
              <a:rPr lang="ru-RU" sz="2000" b="1" i="1" dirty="0"/>
            </a:br>
            <a:r>
              <a:rPr lang="ru-RU" sz="2000" b="1" i="1" dirty="0"/>
              <a:t>"Не вступай ты с кошкой в драку,</a:t>
            </a:r>
            <a:br>
              <a:rPr lang="ru-RU" sz="2000" b="1" i="1" dirty="0"/>
            </a:br>
            <a:r>
              <a:rPr lang="ru-RU" sz="2000" b="1" i="1" dirty="0"/>
              <a:t>Хоть хозяин с нею дружит,</a:t>
            </a:r>
            <a:br>
              <a:rPr lang="ru-RU" sz="2000" b="1" i="1" dirty="0"/>
            </a:br>
            <a:r>
              <a:rPr lang="ru-RU" sz="2000" b="1" i="1" dirty="0"/>
              <a:t>Но она ему не служит.</a:t>
            </a:r>
            <a:br>
              <a:rPr lang="ru-RU" sz="2000" b="1" i="1" dirty="0"/>
            </a:br>
            <a:r>
              <a:rPr lang="ru-RU" sz="2000" b="1" i="1" dirty="0"/>
              <a:t>Раз живешь ты в конуре,</a:t>
            </a:r>
            <a:br>
              <a:rPr lang="ru-RU" sz="2000" b="1" i="1" dirty="0"/>
            </a:br>
            <a:r>
              <a:rPr lang="ru-RU" sz="2000" b="1" i="1" dirty="0"/>
              <a:t>Значит, главный во дворе!"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Кошка и котёнок</a:t>
            </a:r>
            <a:endParaRPr lang="ru-RU" dirty="0"/>
          </a:p>
        </p:txBody>
      </p:sp>
      <p:pic>
        <p:nvPicPr>
          <p:cNvPr id="4" name="Содержимое 3" descr="56049788_mus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428736"/>
            <a:ext cx="3786214" cy="515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43372" y="1571612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2000240"/>
            <a:ext cx="4643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Котёнок возится с клубком:</a:t>
            </a:r>
            <a:br>
              <a:rPr lang="ru-RU" sz="2000" b="1" i="1" dirty="0" smtClean="0"/>
            </a:br>
            <a:r>
              <a:rPr lang="ru-RU" sz="2000" b="1" i="1" dirty="0" smtClean="0"/>
              <a:t>То подползет к нему тайком,</a:t>
            </a:r>
            <a:br>
              <a:rPr lang="ru-RU" sz="2000" b="1" i="1" dirty="0" smtClean="0"/>
            </a:br>
            <a:r>
              <a:rPr lang="ru-RU" sz="2000" b="1" i="1" dirty="0" smtClean="0"/>
              <a:t>То на клубок начнет кидаться,</a:t>
            </a:r>
            <a:br>
              <a:rPr lang="ru-RU" sz="2000" b="1" i="1" dirty="0" smtClean="0"/>
            </a:br>
            <a:r>
              <a:rPr lang="ru-RU" sz="2000" b="1" i="1" dirty="0" smtClean="0"/>
              <a:t>Толкнет его, отпрыгнет вбок...</a:t>
            </a:r>
            <a:br>
              <a:rPr lang="ru-RU" sz="2000" b="1" i="1" dirty="0" smtClean="0"/>
            </a:br>
            <a:r>
              <a:rPr lang="ru-RU" sz="2000" b="1" i="1" dirty="0" smtClean="0"/>
              <a:t>Hи как не может догадаться,</a:t>
            </a:r>
            <a:br>
              <a:rPr lang="ru-RU" sz="2000" b="1" i="1" dirty="0" smtClean="0"/>
            </a:br>
            <a:r>
              <a:rPr lang="ru-RU" sz="2000" b="1" i="1" dirty="0" smtClean="0"/>
              <a:t>Что здесь не мышка, а клубок.</a:t>
            </a:r>
            <a:br>
              <a:rPr lang="ru-RU" sz="2000" b="1" i="1" dirty="0" smtClean="0"/>
            </a:br>
            <a:endParaRPr lang="ru-RU" sz="20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Крольчиха и крольчата</a:t>
            </a:r>
            <a:endParaRPr lang="ru-RU" dirty="0"/>
          </a:p>
        </p:txBody>
      </p:sp>
      <p:pic>
        <p:nvPicPr>
          <p:cNvPr id="4" name="Содержимое 3" descr="0_1396a_b6afa6a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428736"/>
            <a:ext cx="6126299" cy="507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357950" y="1571612"/>
            <a:ext cx="27860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Потеряла крольчиха крольчат,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А крольчата лежат и молчат.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Один — за ветлой,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Двое — за метлой,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Один — под листом,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Двое — под кустом.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Как детей поскорее найти?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Их у мамы чуть больше пяти.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471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Домашние животные</vt:lpstr>
      <vt:lpstr>Слайд 2</vt:lpstr>
      <vt:lpstr>Слайд 3</vt:lpstr>
      <vt:lpstr>Слайд 4</vt:lpstr>
      <vt:lpstr>Лошадь и жеребёнок</vt:lpstr>
      <vt:lpstr>Корова и телёнок</vt:lpstr>
      <vt:lpstr>Собака и щенок</vt:lpstr>
      <vt:lpstr>Кошка и котёнок</vt:lpstr>
      <vt:lpstr>Крольчиха и крольчата</vt:lpstr>
      <vt:lpstr>Свинья и поросёнок</vt:lpstr>
      <vt:lpstr>Коза и козлёнок</vt:lpstr>
      <vt:lpstr>Овца и ягненок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кк</cp:lastModifiedBy>
  <cp:revision>50</cp:revision>
  <dcterms:created xsi:type="dcterms:W3CDTF">2012-02-04T14:12:41Z</dcterms:created>
  <dcterms:modified xsi:type="dcterms:W3CDTF">2012-03-29T10:35:06Z</dcterms:modified>
</cp:coreProperties>
</file>