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17"/>
  </p:notesMasterIdLst>
  <p:handoutMasterIdLst>
    <p:handoutMasterId r:id="rId18"/>
  </p:handoutMasterIdLst>
  <p:sldIdLst>
    <p:sldId id="270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-52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-52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-52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-52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-52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-52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-52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-52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-52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FDEC"/>
    <a:srgbClr val="982098"/>
    <a:srgbClr val="085E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94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1794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9A0D50D-37DD-448A-9937-74D296C72FD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52754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6148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Щелчок правит 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C19ED3A-F5A1-44CB-89EC-15F8B13147FD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36505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-52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-52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-52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-52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-52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88E2BC4-C1C4-4A0D-BFB7-5B3CBC5A6EEC}" type="slidenum">
              <a:rPr lang="ru-RU"/>
              <a:pPr/>
              <a:t>1</a:t>
            </a:fld>
            <a:endParaRPr lang="ru-RU"/>
          </a:p>
        </p:txBody>
      </p:sp>
      <p:sp>
        <p:nvSpPr>
          <p:cNvPr id="2457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BB379E-68AF-42F2-B0DF-44196CB733FB}" type="slidenum">
              <a:rPr lang="ru-RU"/>
              <a:pPr/>
              <a:t>10</a:t>
            </a:fld>
            <a:endParaRPr lang="ru-RU"/>
          </a:p>
        </p:txBody>
      </p:sp>
      <p:sp>
        <p:nvSpPr>
          <p:cNvPr id="3277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DB2F84-82E7-4076-B9C7-BC69A1199931}" type="slidenum">
              <a:rPr lang="ru-RU"/>
              <a:pPr/>
              <a:t>11</a:t>
            </a:fld>
            <a:endParaRPr lang="ru-RU"/>
          </a:p>
        </p:txBody>
      </p:sp>
      <p:sp>
        <p:nvSpPr>
          <p:cNvPr id="3379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5A72E4-DEBC-462A-81FD-B1E7307ABCA8}" type="slidenum">
              <a:rPr lang="ru-RU"/>
              <a:pPr/>
              <a:t>12</a:t>
            </a:fld>
            <a:endParaRPr lang="ru-RU"/>
          </a:p>
        </p:txBody>
      </p:sp>
      <p:sp>
        <p:nvSpPr>
          <p:cNvPr id="3481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211ADF-A873-4506-85B1-365F311EC885}" type="slidenum">
              <a:rPr lang="ru-RU"/>
              <a:pPr/>
              <a:t>13</a:t>
            </a:fld>
            <a:endParaRPr lang="ru-RU"/>
          </a:p>
        </p:txBody>
      </p:sp>
      <p:sp>
        <p:nvSpPr>
          <p:cNvPr id="3584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03025D-3292-47E6-9808-4FDD9018FF96}" type="slidenum">
              <a:rPr lang="ru-RU"/>
              <a:pPr/>
              <a:t>14</a:t>
            </a:fld>
            <a:endParaRPr lang="ru-RU"/>
          </a:p>
        </p:txBody>
      </p:sp>
      <p:sp>
        <p:nvSpPr>
          <p:cNvPr id="3686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41D3A6-8B8C-49F6-9F40-6B70BC454307}" type="slidenum">
              <a:rPr lang="ru-RU"/>
              <a:pPr/>
              <a:t>15</a:t>
            </a:fld>
            <a:endParaRPr lang="ru-RU"/>
          </a:p>
        </p:txBody>
      </p:sp>
      <p:sp>
        <p:nvSpPr>
          <p:cNvPr id="3789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05F36B-0318-4601-A22A-0B451B4997C2}" type="slidenum">
              <a:rPr lang="ru-RU"/>
              <a:pPr/>
              <a:t>2</a:t>
            </a:fld>
            <a:endParaRPr lang="ru-RU"/>
          </a:p>
        </p:txBody>
      </p:sp>
      <p:sp>
        <p:nvSpPr>
          <p:cNvPr id="2560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CDDA1D-8140-435D-B05E-704A88A24ADC}" type="slidenum">
              <a:rPr lang="ru-RU"/>
              <a:pPr/>
              <a:t>3</a:t>
            </a:fld>
            <a:endParaRPr lang="ru-RU"/>
          </a:p>
        </p:txBody>
      </p:sp>
      <p:sp>
        <p:nvSpPr>
          <p:cNvPr id="717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9DF405-EE9C-474F-AF3A-21481A8637D1}" type="slidenum">
              <a:rPr lang="ru-RU"/>
              <a:pPr/>
              <a:t>4</a:t>
            </a:fld>
            <a:endParaRPr lang="ru-RU"/>
          </a:p>
        </p:txBody>
      </p:sp>
      <p:sp>
        <p:nvSpPr>
          <p:cNvPr id="2662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B563C0-DE82-4DF9-87E2-D14E6CECFE23}" type="slidenum">
              <a:rPr lang="ru-RU"/>
              <a:pPr/>
              <a:t>5</a:t>
            </a:fld>
            <a:endParaRPr lang="ru-RU"/>
          </a:p>
        </p:txBody>
      </p:sp>
      <p:sp>
        <p:nvSpPr>
          <p:cNvPr id="2765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30423B-36A1-4876-8057-EA129319B546}" type="slidenum">
              <a:rPr lang="ru-RU"/>
              <a:pPr/>
              <a:t>6</a:t>
            </a:fld>
            <a:endParaRPr lang="ru-RU"/>
          </a:p>
        </p:txBody>
      </p:sp>
      <p:sp>
        <p:nvSpPr>
          <p:cNvPr id="2867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DE9C94-1190-4DA3-94E8-C6E88928C382}" type="slidenum">
              <a:rPr lang="ru-RU"/>
              <a:pPr/>
              <a:t>7</a:t>
            </a:fld>
            <a:endParaRPr lang="ru-RU"/>
          </a:p>
        </p:txBody>
      </p:sp>
      <p:sp>
        <p:nvSpPr>
          <p:cNvPr id="2969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BE8433-71EC-49A8-BC4E-3D73BF7DCF86}" type="slidenum">
              <a:rPr lang="ru-RU"/>
              <a:pPr/>
              <a:t>8</a:t>
            </a:fld>
            <a:endParaRPr lang="ru-RU"/>
          </a:p>
        </p:txBody>
      </p:sp>
      <p:sp>
        <p:nvSpPr>
          <p:cNvPr id="3072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C72650-A8CE-4A4D-8F25-501BD2A2EB51}" type="slidenum">
              <a:rPr lang="ru-RU"/>
              <a:pPr/>
              <a:t>9</a:t>
            </a:fld>
            <a:endParaRPr lang="ru-RU"/>
          </a:p>
        </p:txBody>
      </p:sp>
      <p:sp>
        <p:nvSpPr>
          <p:cNvPr id="3174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reeform 2"/>
          <p:cNvSpPr>
            <a:spLocks/>
          </p:cNvSpPr>
          <p:nvPr/>
        </p:nvSpPr>
        <p:spPr bwMode="gray">
          <a:xfrm>
            <a:off x="690563" y="3340100"/>
            <a:ext cx="7653337" cy="485775"/>
          </a:xfrm>
          <a:custGeom>
            <a:avLst/>
            <a:gdLst>
              <a:gd name="T0" fmla="*/ 163 w 4128"/>
              <a:gd name="T1" fmla="*/ 200 h 479"/>
              <a:gd name="T2" fmla="*/ 4128 w 4128"/>
              <a:gd name="T3" fmla="*/ 200 h 479"/>
              <a:gd name="T4" fmla="*/ 4128 w 4128"/>
              <a:gd name="T5" fmla="*/ 429 h 479"/>
              <a:gd name="T6" fmla="*/ 0 w 4128"/>
              <a:gd name="T7" fmla="*/ 441 h 479"/>
              <a:gd name="T8" fmla="*/ 163 w 4128"/>
              <a:gd name="T9" fmla="*/ 200 h 4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28" h="479">
                <a:moveTo>
                  <a:pt x="163" y="200"/>
                </a:moveTo>
                <a:cubicBezTo>
                  <a:pt x="163" y="200"/>
                  <a:pt x="2054" y="0"/>
                  <a:pt x="4128" y="200"/>
                </a:cubicBezTo>
                <a:cubicBezTo>
                  <a:pt x="4128" y="200"/>
                  <a:pt x="4128" y="314"/>
                  <a:pt x="4128" y="429"/>
                </a:cubicBezTo>
                <a:cubicBezTo>
                  <a:pt x="2371" y="200"/>
                  <a:pt x="688" y="479"/>
                  <a:pt x="0" y="441"/>
                </a:cubicBezTo>
                <a:lnTo>
                  <a:pt x="163" y="200"/>
                </a:lnTo>
                <a:close/>
              </a:path>
            </a:pathLst>
          </a:custGeom>
          <a:solidFill>
            <a:schemeClr val="hlink">
              <a:alpha val="5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Щелчок правит образец заголовка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pPr lvl="0"/>
            <a:r>
              <a:rPr lang="ru-RU" noProof="0" smtClean="0"/>
              <a:t>Щелчок правит образец подзаголовка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>
                <a:solidFill>
                  <a:srgbClr val="578963"/>
                </a:solidFill>
              </a:defRPr>
            </a:lvl1pPr>
          </a:lstStyle>
          <a:p>
            <a:endParaRPr lang="ru-RU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578963"/>
                </a:solidFill>
              </a:defRPr>
            </a:lvl1pPr>
          </a:lstStyle>
          <a:p>
            <a:endParaRPr lang="ru-RU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578963"/>
                </a:solidFill>
              </a:defRPr>
            </a:lvl1pPr>
          </a:lstStyle>
          <a:p>
            <a:fld id="{988DDE14-9FE5-49B3-B680-BA1290D0A37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F7028C-5CEB-4E7C-B273-2268FD7E49E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835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5638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5638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315ED5-08A7-48A6-871F-BC85F5520A6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2003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172ACD-D1C6-4465-A2AE-3F63A983022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8167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736B5C-5848-4D45-9AD1-1BAE674C5425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5680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F2C239-4D78-49B7-BC10-2391995AC108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171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71FB06-F9B1-42E5-B6E6-13EF9F6B02F2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0673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F95F31-1EB9-4171-A4C0-BEB900E9ED0B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0825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F61435-B954-4A73-98C8-A72C4E485BA9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7498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55A560-2B70-4C29-BD4D-0BAAF422046E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3616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CAEB22-1894-4277-9AD4-91D626FA0B53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334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Щелчок правит образец заголовка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Щелчок правит 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chemeClr val="bg2"/>
                </a:solidFill>
              </a:defRPr>
            </a:lvl1pPr>
          </a:lstStyle>
          <a:p>
            <a:fld id="{005A84BD-422C-4BAF-98AA-C5780592B980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-5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-5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-5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-52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-52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-52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-52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-5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Monotype Sorts" pitchFamily="2" charset="2"/>
        <a:buChar char="§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50000"/>
        <a:buFont typeface="Monotype Sorts" pitchFamily="2" charset="2"/>
        <a:buChar char="l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5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3" name="AutoShape 5"/>
          <p:cNvSpPr>
            <a:spLocks noChangeArrowheads="1"/>
          </p:cNvSpPr>
          <p:nvPr/>
        </p:nvSpPr>
        <p:spPr bwMode="auto">
          <a:xfrm>
            <a:off x="152400" y="3200400"/>
            <a:ext cx="8991600" cy="2133600"/>
          </a:xfrm>
          <a:prstGeom prst="ribbon">
            <a:avLst>
              <a:gd name="adj1" fmla="val 13097"/>
              <a:gd name="adj2" fmla="val 75000"/>
            </a:avLst>
          </a:prstGeom>
          <a:solidFill>
            <a:schemeClr val="folHlink"/>
          </a:solidFill>
          <a:ln w="12700">
            <a:solidFill>
              <a:srgbClr val="E9FDE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838200"/>
            <a:ext cx="7772400" cy="1143000"/>
          </a:xfrm>
        </p:spPr>
        <p:txBody>
          <a:bodyPr/>
          <a:lstStyle/>
          <a:p>
            <a:pPr algn="ctr"/>
            <a:r>
              <a:rPr lang="ru-RU" sz="4000" b="1" i="1">
                <a:solidFill>
                  <a:srgbClr val="982098"/>
                </a:solidFill>
              </a:rPr>
              <a:t>Поделка в технике папье-маше</a:t>
            </a:r>
            <a:endParaRPr lang="ru-RU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ubTitle" idx="1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rgbClr val="E9FDEC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ru-RU" sz="4400" b="1" i="1">
                <a:solidFill>
                  <a:srgbClr val="982098"/>
                </a:solidFill>
              </a:rPr>
              <a:t>ЗАБАВНАЯ КОПИЛКА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5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648200" y="457200"/>
            <a:ext cx="4267200" cy="2514600"/>
          </a:xfrm>
        </p:spPr>
        <p:txBody>
          <a:bodyPr/>
          <a:lstStyle/>
          <a:p>
            <a:pPr algn="ctr"/>
            <a:r>
              <a:rPr lang="uk-UA" sz="2000" b="1" i="1">
                <a:solidFill>
                  <a:srgbClr val="085E14"/>
                </a:solidFill>
              </a:rPr>
              <a:t>Следующие 10-12 слоев газеты приклеиваем на клейстер. Затем необходимо дать фигурке просохнуть несколько часов.</a:t>
            </a:r>
            <a:r>
              <a:rPr lang="uk-UA" sz="1800" b="1" i="1">
                <a:solidFill>
                  <a:srgbClr val="085E14"/>
                </a:solidFill>
              </a:rPr>
              <a:t/>
            </a:r>
            <a:br>
              <a:rPr lang="uk-UA" sz="1800" b="1" i="1">
                <a:solidFill>
                  <a:srgbClr val="085E14"/>
                </a:solidFill>
              </a:rPr>
            </a:br>
            <a:endParaRPr lang="ru-RU">
              <a:solidFill>
                <a:schemeClr val="tx1"/>
              </a:solidFill>
            </a:endParaRPr>
          </a:p>
        </p:txBody>
      </p:sp>
      <p:pic>
        <p:nvPicPr>
          <p:cNvPr id="15363" name="Picture 3" descr="C:\Documents and Settings\Loner\Мои документы\фото папье-маше\0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04800"/>
            <a:ext cx="4191000" cy="3162300"/>
          </a:xfrm>
          <a:prstGeom prst="rect">
            <a:avLst/>
          </a:prstGeom>
          <a:noFill/>
          <a:ln w="57150">
            <a:solidFill>
              <a:srgbClr val="085E14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4" name="Picture 4" descr="C:\Documents and Settings\Loner\Мои документы\фото папье-маше\08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657600"/>
            <a:ext cx="4267200" cy="2971800"/>
          </a:xfrm>
          <a:prstGeom prst="rect">
            <a:avLst/>
          </a:prstGeom>
          <a:noFill/>
          <a:ln w="57150">
            <a:solidFill>
              <a:srgbClr val="085E14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381000" y="4495800"/>
            <a:ext cx="38100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uk-UA" sz="2000" b="1" i="1">
                <a:solidFill>
                  <a:srgbClr val="085E14"/>
                </a:solidFill>
              </a:rPr>
              <a:t>Последний слой делаем из кусочков белой бумаги. Вместо клейстера используем ПВА, он добавит фигурке прочности.</a:t>
            </a:r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14400"/>
            <a:ext cx="7772400" cy="1295400"/>
          </a:xfrm>
        </p:spPr>
        <p:txBody>
          <a:bodyPr/>
          <a:lstStyle/>
          <a:p>
            <a:pPr algn="ctr"/>
            <a:r>
              <a:rPr lang="uk-UA" sz="2400" b="1" i="1">
                <a:solidFill>
                  <a:srgbClr val="085E14"/>
                </a:solidFill>
              </a:rPr>
              <a:t>После того, как наша копилка полностью просохла, разрезаем ее канцелярским ножом на две половины и снимаем с формы.</a:t>
            </a:r>
            <a:endParaRPr lang="ru-RU">
              <a:solidFill>
                <a:schemeClr val="tx1"/>
              </a:solidFill>
            </a:endParaRPr>
          </a:p>
        </p:txBody>
      </p:sp>
      <p:pic>
        <p:nvPicPr>
          <p:cNvPr id="16387" name="Picture 3" descr="C:\Documents and Settings\Loner\Мои документы\фото папье-маше\0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590800"/>
            <a:ext cx="4189413" cy="3141663"/>
          </a:xfrm>
          <a:prstGeom prst="rect">
            <a:avLst/>
          </a:prstGeom>
          <a:noFill/>
          <a:ln w="57150">
            <a:solidFill>
              <a:srgbClr val="085E14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88" name="Picture 4" descr="C:\Documents and Settings\Loner\Мои документы\фото папье-маше\1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2590800"/>
            <a:ext cx="4189413" cy="3141663"/>
          </a:xfrm>
          <a:prstGeom prst="rect">
            <a:avLst/>
          </a:prstGeom>
          <a:noFill/>
          <a:ln w="57150">
            <a:solidFill>
              <a:srgbClr val="085E14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4343400" cy="1981200"/>
          </a:xfrm>
        </p:spPr>
        <p:txBody>
          <a:bodyPr/>
          <a:lstStyle/>
          <a:p>
            <a:pPr algn="ctr"/>
            <a:r>
              <a:rPr lang="uk-UA" sz="2000" b="1" i="1">
                <a:solidFill>
                  <a:srgbClr val="085E14"/>
                </a:solidFill>
              </a:rPr>
              <a:t>Склеиваем вместе полученные</a:t>
            </a:r>
            <a:br>
              <a:rPr lang="uk-UA" sz="2000" b="1" i="1">
                <a:solidFill>
                  <a:srgbClr val="085E14"/>
                </a:solidFill>
              </a:rPr>
            </a:br>
            <a:r>
              <a:rPr lang="uk-UA" sz="2000" b="1" i="1">
                <a:solidFill>
                  <a:srgbClr val="085E14"/>
                </a:solidFill>
              </a:rPr>
              <a:t> половинки кусочками белой бумаги.</a:t>
            </a:r>
            <a:br>
              <a:rPr lang="uk-UA" sz="2000" b="1" i="1">
                <a:solidFill>
                  <a:srgbClr val="085E14"/>
                </a:solidFill>
              </a:rPr>
            </a:br>
            <a:r>
              <a:rPr lang="uk-UA" sz="2000" b="1" i="1">
                <a:solidFill>
                  <a:srgbClr val="085E14"/>
                </a:solidFill>
              </a:rPr>
              <a:t> Для склеивания используем ПВА.</a:t>
            </a:r>
            <a:endParaRPr lang="ru-RU">
              <a:solidFill>
                <a:schemeClr val="tx1"/>
              </a:solidFill>
            </a:endParaRPr>
          </a:p>
        </p:txBody>
      </p:sp>
      <p:pic>
        <p:nvPicPr>
          <p:cNvPr id="17411" name="Picture 3" descr="C:\Documents and Settings\Loner\Мои документы\фото папье-маше\1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381000"/>
            <a:ext cx="3810000" cy="2857500"/>
          </a:xfrm>
          <a:prstGeom prst="rect">
            <a:avLst/>
          </a:prstGeom>
          <a:noFill/>
          <a:ln w="57150">
            <a:solidFill>
              <a:srgbClr val="085E14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12" name="Picture 4" descr="C:\Documents and Settings\Loner\Мои документы\фото папье-маше\1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429000"/>
            <a:ext cx="3810000" cy="2857500"/>
          </a:xfrm>
          <a:prstGeom prst="rect">
            <a:avLst/>
          </a:prstGeom>
          <a:noFill/>
          <a:ln w="57150">
            <a:solidFill>
              <a:srgbClr val="085E14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5181600" y="4724400"/>
            <a:ext cx="3429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sz="2000" b="1" i="1">
                <a:solidFill>
                  <a:srgbClr val="085E14"/>
                </a:solidFill>
              </a:rPr>
              <a:t>Вырезаем щель для монет.</a:t>
            </a:r>
            <a:endParaRPr lang="ru-R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724400" y="685800"/>
            <a:ext cx="3657600" cy="1981200"/>
          </a:xfrm>
        </p:spPr>
        <p:txBody>
          <a:bodyPr/>
          <a:lstStyle/>
          <a:p>
            <a:pPr algn="ctr"/>
            <a:r>
              <a:rPr lang="uk-UA" sz="2000" b="1" i="1">
                <a:solidFill>
                  <a:srgbClr val="085E14"/>
                </a:solidFill>
              </a:rPr>
              <a:t>Перед тем, как раскрашивать копилку, грунтуем ее белой гуашью. Когда грунтовка высохнет, раскрашиваем зверушку.</a:t>
            </a:r>
            <a:endParaRPr lang="ru-RU">
              <a:solidFill>
                <a:schemeClr val="tx1"/>
              </a:solidFill>
            </a:endParaRPr>
          </a:p>
        </p:txBody>
      </p:sp>
      <p:pic>
        <p:nvPicPr>
          <p:cNvPr id="18435" name="Picture 3" descr="C:\Documents and Settings\Loner\Мои документы\фото папье-маше\1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57200"/>
            <a:ext cx="3810000" cy="2857500"/>
          </a:xfrm>
          <a:prstGeom prst="rect">
            <a:avLst/>
          </a:prstGeom>
          <a:noFill/>
          <a:ln w="57150">
            <a:solidFill>
              <a:srgbClr val="085E14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436" name="Picture 4" descr="C:\Documents and Settings\Loner\Мои документы\фото папье-маше\14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3505200"/>
            <a:ext cx="3810000" cy="2857500"/>
          </a:xfrm>
          <a:prstGeom prst="rect">
            <a:avLst/>
          </a:prstGeom>
          <a:noFill/>
          <a:ln w="57150">
            <a:solidFill>
              <a:srgbClr val="085E14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762000" y="4114800"/>
            <a:ext cx="3505200" cy="222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uk-UA" sz="2000" b="1" i="1">
                <a:solidFill>
                  <a:srgbClr val="085E14"/>
                </a:solidFill>
              </a:rPr>
              <a:t>Когда краска просохнет, покрываем копилку акрил-фисташковым лаком. Покрывать изделие лаком необходимо в хорошо проветриваемом помещении.</a:t>
            </a:r>
            <a:endParaRPr lang="ru-RU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685800"/>
          </a:xfrm>
        </p:spPr>
        <p:txBody>
          <a:bodyPr/>
          <a:lstStyle/>
          <a:p>
            <a:pPr algn="ctr"/>
            <a:r>
              <a:rPr lang="uk-UA" sz="2400" b="1" i="1">
                <a:solidFill>
                  <a:srgbClr val="085E14"/>
                </a:solidFill>
              </a:rPr>
              <a:t>После того, как высохнет лак, копилка готова.</a:t>
            </a:r>
            <a:r>
              <a:rPr lang="uk-UA">
                <a:solidFill>
                  <a:schemeClr val="tx1"/>
                </a:solidFill>
              </a:rPr>
              <a:t> </a:t>
            </a:r>
            <a:endParaRPr lang="ru-RU">
              <a:solidFill>
                <a:schemeClr val="tx1"/>
              </a:solidFill>
            </a:endParaRP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1981200" y="5638800"/>
            <a:ext cx="52578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uk-UA" b="1" i="1">
                <a:solidFill>
                  <a:srgbClr val="085E14"/>
                </a:solidFill>
              </a:rPr>
              <a:t>У нас получился вот такой симпатичный тигровый мышонок.</a:t>
            </a:r>
            <a:endParaRPr lang="ru-RU"/>
          </a:p>
        </p:txBody>
      </p:sp>
      <p:pic>
        <p:nvPicPr>
          <p:cNvPr id="19460" name="Picture 4" descr="C:\Documents and Settings\Loner\Мои документы\фото папье-маше\1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524000"/>
            <a:ext cx="4837113" cy="3627438"/>
          </a:xfrm>
          <a:prstGeom prst="rect">
            <a:avLst/>
          </a:prstGeom>
          <a:noFill/>
          <a:ln w="57150">
            <a:solidFill>
              <a:srgbClr val="085E14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438400"/>
            <a:ext cx="7772400" cy="1143000"/>
          </a:xfrm>
        </p:spPr>
        <p:txBody>
          <a:bodyPr/>
          <a:lstStyle/>
          <a:p>
            <a:pPr algn="ctr"/>
            <a:r>
              <a:rPr lang="ru-RU" b="1" i="1"/>
              <a:t>СПАСИБО ЗА ВНИМАНИЕ!</a:t>
            </a:r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447800"/>
            <a:ext cx="3124200" cy="3657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</a:extLst>
        </p:spPr>
        <p:txBody>
          <a:bodyPr/>
          <a:lstStyle/>
          <a:p>
            <a:r>
              <a:rPr lang="uk-UA" sz="1800">
                <a:solidFill>
                  <a:schemeClr val="tx1"/>
                </a:solidFill>
              </a:rPr>
              <a:t> </a:t>
            </a:r>
            <a:r>
              <a:rPr lang="uk-UA" sz="1800" b="1" i="1">
                <a:solidFill>
                  <a:srgbClr val="085E14"/>
                </a:solidFill>
              </a:rPr>
              <a:t>Нам потребовались:</a:t>
            </a:r>
            <a:br>
              <a:rPr lang="uk-UA" sz="1800" b="1" i="1">
                <a:solidFill>
                  <a:srgbClr val="085E14"/>
                </a:solidFill>
              </a:rPr>
            </a:br>
            <a:r>
              <a:rPr lang="uk-UA" sz="1800" b="1" i="1">
                <a:solidFill>
                  <a:srgbClr val="085E14"/>
                </a:solidFill>
              </a:rPr>
              <a:t>несколько газет;</a:t>
            </a:r>
            <a:br>
              <a:rPr lang="uk-UA" sz="1800" b="1" i="1">
                <a:solidFill>
                  <a:srgbClr val="085E14"/>
                </a:solidFill>
              </a:rPr>
            </a:br>
            <a:r>
              <a:rPr lang="uk-UA" sz="1800" b="1" i="1">
                <a:solidFill>
                  <a:srgbClr val="085E14"/>
                </a:solidFill>
              </a:rPr>
              <a:t>пара листов белой бумаги;</a:t>
            </a:r>
            <a:br>
              <a:rPr lang="uk-UA" sz="1800" b="1" i="1">
                <a:solidFill>
                  <a:srgbClr val="085E14"/>
                </a:solidFill>
              </a:rPr>
            </a:br>
            <a:r>
              <a:rPr lang="uk-UA" sz="1800" b="1" i="1">
                <a:solidFill>
                  <a:srgbClr val="085E14"/>
                </a:solidFill>
              </a:rPr>
              <a:t>пустая полулитровая банка;</a:t>
            </a:r>
            <a:br>
              <a:rPr lang="uk-UA" sz="1800" b="1" i="1">
                <a:solidFill>
                  <a:srgbClr val="085E14"/>
                </a:solidFill>
              </a:rPr>
            </a:br>
            <a:r>
              <a:rPr lang="uk-UA" sz="1800" b="1" i="1">
                <a:solidFill>
                  <a:srgbClr val="085E14"/>
                </a:solidFill>
              </a:rPr>
              <a:t>пластилин;</a:t>
            </a:r>
            <a:br>
              <a:rPr lang="uk-UA" sz="1800" b="1" i="1">
                <a:solidFill>
                  <a:srgbClr val="085E14"/>
                </a:solidFill>
              </a:rPr>
            </a:br>
            <a:r>
              <a:rPr lang="uk-UA" sz="1800" b="1" i="1">
                <a:solidFill>
                  <a:srgbClr val="085E14"/>
                </a:solidFill>
              </a:rPr>
              <a:t>клейстер;</a:t>
            </a:r>
            <a:br>
              <a:rPr lang="uk-UA" sz="1800" b="1" i="1">
                <a:solidFill>
                  <a:srgbClr val="085E14"/>
                </a:solidFill>
              </a:rPr>
            </a:br>
            <a:r>
              <a:rPr lang="uk-UA" sz="1800" b="1" i="1">
                <a:solidFill>
                  <a:srgbClr val="085E14"/>
                </a:solidFill>
              </a:rPr>
              <a:t>клей ПВА;</a:t>
            </a:r>
            <a:br>
              <a:rPr lang="uk-UA" sz="1800" b="1" i="1">
                <a:solidFill>
                  <a:srgbClr val="085E14"/>
                </a:solidFill>
              </a:rPr>
            </a:br>
            <a:r>
              <a:rPr lang="uk-UA" sz="1800" b="1" i="1">
                <a:solidFill>
                  <a:srgbClr val="085E14"/>
                </a:solidFill>
              </a:rPr>
              <a:t>гуашь;</a:t>
            </a:r>
            <a:br>
              <a:rPr lang="uk-UA" sz="1800" b="1" i="1">
                <a:solidFill>
                  <a:srgbClr val="085E14"/>
                </a:solidFill>
              </a:rPr>
            </a:br>
            <a:r>
              <a:rPr lang="uk-UA" sz="1800" b="1" i="1">
                <a:solidFill>
                  <a:srgbClr val="085E14"/>
                </a:solidFill>
              </a:rPr>
              <a:t>акрил-фисташковый лак;</a:t>
            </a:r>
            <a:br>
              <a:rPr lang="uk-UA" sz="1800" b="1" i="1">
                <a:solidFill>
                  <a:srgbClr val="085E14"/>
                </a:solidFill>
              </a:rPr>
            </a:br>
            <a:r>
              <a:rPr lang="uk-UA" sz="1800" b="1" i="1">
                <a:solidFill>
                  <a:srgbClr val="085E14"/>
                </a:solidFill>
              </a:rPr>
              <a:t>ножницы;</a:t>
            </a:r>
            <a:br>
              <a:rPr lang="uk-UA" sz="1800" b="1" i="1">
                <a:solidFill>
                  <a:srgbClr val="085E14"/>
                </a:solidFill>
              </a:rPr>
            </a:br>
            <a:r>
              <a:rPr lang="uk-UA" sz="1800" b="1" i="1">
                <a:solidFill>
                  <a:srgbClr val="085E14"/>
                </a:solidFill>
              </a:rPr>
              <a:t>канцелярский нож;</a:t>
            </a:r>
            <a:br>
              <a:rPr lang="uk-UA" sz="1800" b="1" i="1">
                <a:solidFill>
                  <a:srgbClr val="085E14"/>
                </a:solidFill>
              </a:rPr>
            </a:br>
            <a:r>
              <a:rPr lang="uk-UA" sz="1800" b="1" i="1">
                <a:solidFill>
                  <a:srgbClr val="085E14"/>
                </a:solidFill>
              </a:rPr>
              <a:t>две кисточки (толстая и тонкая).</a:t>
            </a:r>
            <a:endParaRPr lang="ru-RU">
              <a:solidFill>
                <a:schemeClr val="tx1"/>
              </a:solidFill>
            </a:endParaRPr>
          </a:p>
        </p:txBody>
      </p:sp>
      <p:pic>
        <p:nvPicPr>
          <p:cNvPr id="2053" name="Picture 5" descr="C:\Documents and Settings\Loner\Мои документы\фото папье-маше\0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838200"/>
            <a:ext cx="56769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0"/>
            <a:ext cx="7772400" cy="3352800"/>
          </a:xfrm>
        </p:spPr>
        <p:txBody>
          <a:bodyPr/>
          <a:lstStyle/>
          <a:p>
            <a:r>
              <a:rPr lang="uk-UA" sz="2800" b="1" u="sng">
                <a:solidFill>
                  <a:srgbClr val="085E14"/>
                </a:solidFill>
              </a:rPr>
              <a:t>Рецепт клейстера</a:t>
            </a:r>
            <a:br>
              <a:rPr lang="uk-UA" sz="2800" b="1" u="sng">
                <a:solidFill>
                  <a:srgbClr val="085E14"/>
                </a:solidFill>
              </a:rPr>
            </a:br>
            <a:r>
              <a:rPr lang="uk-UA" sz="2800" i="1">
                <a:solidFill>
                  <a:srgbClr val="085E14"/>
                </a:solidFill>
              </a:rPr>
              <a:t>В стакане холодной воды тщательно размешиваются две чайные ложки крахмала. Смесь выливается в кастрюльку и ставится на средний огонь. </a:t>
            </a:r>
            <a:br>
              <a:rPr lang="uk-UA" sz="2800" i="1">
                <a:solidFill>
                  <a:srgbClr val="085E14"/>
                </a:solidFill>
              </a:rPr>
            </a:br>
            <a:r>
              <a:rPr lang="uk-UA" sz="2800" i="1">
                <a:solidFill>
                  <a:srgbClr val="085E14"/>
                </a:solidFill>
              </a:rPr>
              <a:t>Постоянно помешивая, дожидаетесь, пока раствор не станет вязким и прозрачным.</a:t>
            </a:r>
            <a:br>
              <a:rPr lang="uk-UA" sz="2800" i="1">
                <a:solidFill>
                  <a:srgbClr val="085E14"/>
                </a:solidFill>
              </a:rPr>
            </a:br>
            <a:r>
              <a:rPr lang="uk-UA" sz="2800" i="1">
                <a:solidFill>
                  <a:srgbClr val="085E14"/>
                </a:solidFill>
              </a:rPr>
              <a:t> Даете ему остыть. </a:t>
            </a:r>
            <a:br>
              <a:rPr lang="uk-UA" sz="2800" i="1">
                <a:solidFill>
                  <a:srgbClr val="085E14"/>
                </a:solidFill>
              </a:rPr>
            </a:br>
            <a:r>
              <a:rPr lang="uk-UA" sz="2800" i="1">
                <a:solidFill>
                  <a:srgbClr val="085E14"/>
                </a:solidFill>
              </a:rPr>
              <a:t>Клейстер готов.</a:t>
            </a:r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381000"/>
            <a:ext cx="5867400" cy="533400"/>
          </a:xfrm>
        </p:spPr>
        <p:txBody>
          <a:bodyPr/>
          <a:lstStyle/>
          <a:p>
            <a:r>
              <a:rPr lang="uk-UA" sz="2400" b="1" i="1">
                <a:solidFill>
                  <a:srgbClr val="085E14"/>
                </a:solidFill>
              </a:rPr>
              <a:t>Сначала необходимо изготовить форму:</a:t>
            </a:r>
            <a:r>
              <a:rPr lang="uk-UA" sz="2400" b="1" i="1">
                <a:solidFill>
                  <a:schemeClr val="tx1"/>
                </a:solidFill>
              </a:rPr>
              <a:t> </a:t>
            </a:r>
            <a:endParaRPr lang="ru-RU" sz="2400" b="1" i="1">
              <a:solidFill>
                <a:schemeClr val="tx1"/>
              </a:solidFill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457200" y="1295400"/>
            <a:ext cx="8229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uk-UA" sz="1800" b="1" i="1">
                <a:solidFill>
                  <a:srgbClr val="085E14"/>
                </a:solidFill>
              </a:rPr>
              <a:t>стеклянная банка послужит основой для туловища нашей копилки, так мы сэкономим пластилин.</a:t>
            </a:r>
            <a:r>
              <a:rPr lang="uk-UA"/>
              <a:t> </a:t>
            </a:r>
            <a:endParaRPr lang="ru-RU"/>
          </a:p>
        </p:txBody>
      </p:sp>
      <p:pic>
        <p:nvPicPr>
          <p:cNvPr id="8200" name="Picture 8" descr="C:\Documents and Settings\Loner\Мои документы\фото папье-маше\0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2362200"/>
            <a:ext cx="4573588" cy="3430588"/>
          </a:xfrm>
          <a:prstGeom prst="rect">
            <a:avLst/>
          </a:prstGeom>
          <a:noFill/>
          <a:ln w="57150">
            <a:solidFill>
              <a:srgbClr val="085E14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sz="2000" b="1" i="1">
                <a:solidFill>
                  <a:srgbClr val="085E14"/>
                </a:solidFill>
              </a:rPr>
              <a:t>Если вы хотите сделать некрупную поделку, то можно полностью вылепить модель из пластилина.</a:t>
            </a:r>
            <a:endParaRPr lang="ru-RU">
              <a:solidFill>
                <a:schemeClr val="tx1"/>
              </a:solidFill>
            </a:endParaRPr>
          </a:p>
        </p:txBody>
      </p:sp>
      <p:pic>
        <p:nvPicPr>
          <p:cNvPr id="9219" name="Picture 3" descr="C:\Documents and Settings\Loner\Мои документы\фото папье-маше\0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1981200"/>
            <a:ext cx="4951413" cy="3713163"/>
          </a:xfrm>
          <a:prstGeom prst="rect">
            <a:avLst/>
          </a:prstGeom>
          <a:noFill/>
          <a:ln w="57150">
            <a:solidFill>
              <a:srgbClr val="085E14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rgbClr val="085E1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uk-UA" sz="2000" b="1" i="1">
                <a:solidFill>
                  <a:srgbClr val="085E14"/>
                </a:solidFill>
              </a:rPr>
              <a:t>Облепляем банку-туловище пластилином, формируя лапки и мордочку будущей зверушки</a:t>
            </a:r>
            <a:r>
              <a:rPr lang="uk-UA" b="1" i="1">
                <a:solidFill>
                  <a:srgbClr val="085E14"/>
                </a:solidFill>
              </a:rPr>
              <a:t>.</a:t>
            </a:r>
            <a:endParaRPr lang="ru-RU">
              <a:solidFill>
                <a:schemeClr val="tx1"/>
              </a:solidFill>
            </a:endParaRPr>
          </a:p>
        </p:txBody>
      </p:sp>
      <p:pic>
        <p:nvPicPr>
          <p:cNvPr id="11267" name="Picture 3" descr="C:\Documents and Settings\Loner\Мои документы\фото папье-маше\0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2000250"/>
            <a:ext cx="4843463" cy="3633788"/>
          </a:xfrm>
          <a:prstGeom prst="rect">
            <a:avLst/>
          </a:prstGeom>
          <a:noFill/>
          <a:ln w="57150">
            <a:solidFill>
              <a:srgbClr val="085E14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09800"/>
            <a:ext cx="7772400" cy="2743200"/>
          </a:xfrm>
        </p:spPr>
        <p:txBody>
          <a:bodyPr/>
          <a:lstStyle/>
          <a:p>
            <a:pPr algn="ctr"/>
            <a:r>
              <a:rPr lang="uk-UA" sz="2800" b="1" i="1">
                <a:solidFill>
                  <a:srgbClr val="085E14"/>
                </a:solidFill>
              </a:rPr>
              <a:t>Когда фигурка готова, обмазываем жирным кремом или растительным маслом стеклянную часть, незакрытую пластилином. Это делается для того, чтобы к стеклу не прилипла бумага. Если ваша модель полностью из пластилина, то обмазывать ее не нужно.</a:t>
            </a:r>
            <a:br>
              <a:rPr lang="uk-UA" sz="2800" b="1" i="1">
                <a:solidFill>
                  <a:srgbClr val="085E14"/>
                </a:solidFill>
              </a:rPr>
            </a:br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sz="2000" b="1" i="1">
                <a:solidFill>
                  <a:srgbClr val="085E14"/>
                </a:solidFill>
              </a:rPr>
              <a:t>Рвем газету на небольшие кусочки разной формы, размером приблизительно 2 x 2 см.</a:t>
            </a:r>
            <a:endParaRPr lang="ru-RU">
              <a:solidFill>
                <a:schemeClr val="tx1"/>
              </a:solidFill>
            </a:endParaRPr>
          </a:p>
        </p:txBody>
      </p:sp>
      <p:pic>
        <p:nvPicPr>
          <p:cNvPr id="13315" name="Picture 3" descr="C:\Documents and Settings\Loner\Мои документы\фото папье-маше\0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981200"/>
            <a:ext cx="5146675" cy="3860800"/>
          </a:xfrm>
          <a:prstGeom prst="rect">
            <a:avLst/>
          </a:prstGeom>
          <a:noFill/>
          <a:ln w="57150">
            <a:solidFill>
              <a:srgbClr val="085E14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sz="2000" b="1" i="1">
                <a:solidFill>
                  <a:srgbClr val="085E14"/>
                </a:solidFill>
              </a:rPr>
              <a:t>Начинаем обклеивать форму.</a:t>
            </a:r>
            <a:br>
              <a:rPr lang="uk-UA" sz="2000" b="1" i="1">
                <a:solidFill>
                  <a:srgbClr val="085E14"/>
                </a:solidFill>
              </a:rPr>
            </a:br>
            <a:r>
              <a:rPr lang="uk-UA" sz="2000" b="1" i="1">
                <a:solidFill>
                  <a:srgbClr val="085E14"/>
                </a:solidFill>
              </a:rPr>
              <a:t> Первый слой делаем из кусочков газеты, размоченных в воде.</a:t>
            </a:r>
            <a:endParaRPr lang="ru-RU">
              <a:solidFill>
                <a:schemeClr val="tx1"/>
              </a:solidFill>
            </a:endParaRPr>
          </a:p>
        </p:txBody>
      </p:sp>
      <p:pic>
        <p:nvPicPr>
          <p:cNvPr id="14339" name="Picture 3" descr="C:\Documents and Settings\Loner\Мои документы\фото папье-маше\0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057400"/>
            <a:ext cx="4951413" cy="3713163"/>
          </a:xfrm>
          <a:prstGeom prst="rect">
            <a:avLst/>
          </a:prstGeom>
          <a:noFill/>
          <a:ln w="57150">
            <a:solidFill>
              <a:srgbClr val="085E14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Безмятежность.pot">
  <a:themeElements>
    <a:clrScheme name="">
      <a:dk1>
        <a:srgbClr val="333333"/>
      </a:dk1>
      <a:lt1>
        <a:srgbClr val="A9BDA9"/>
      </a:lt1>
      <a:dk2>
        <a:srgbClr val="004C2B"/>
      </a:dk2>
      <a:lt2>
        <a:srgbClr val="578963"/>
      </a:lt2>
      <a:accent1>
        <a:srgbClr val="FFCCCC"/>
      </a:accent1>
      <a:accent2>
        <a:srgbClr val="B3E1B3"/>
      </a:accent2>
      <a:accent3>
        <a:srgbClr val="D1DBD1"/>
      </a:accent3>
      <a:accent4>
        <a:srgbClr val="2A2A2A"/>
      </a:accent4>
      <a:accent5>
        <a:srgbClr val="FFE2E2"/>
      </a:accent5>
      <a:accent6>
        <a:srgbClr val="A2CCA2"/>
      </a:accent6>
      <a:hlink>
        <a:srgbClr val="BDD7E5"/>
      </a:hlink>
      <a:folHlink>
        <a:srgbClr val="D2AAD2"/>
      </a:folHlink>
    </a:clrScheme>
    <a:fontScheme name="Безмятежность.po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-5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-52"/>
          </a:defRPr>
        </a:defPPr>
      </a:lstStyle>
    </a:lnDef>
  </a:objectDefaults>
  <a:extraClrSchemeLst>
    <a:extraClrScheme>
      <a:clrScheme name="Безмятежность.pot 1">
        <a:dk1>
          <a:srgbClr val="333333"/>
        </a:dk1>
        <a:lt1>
          <a:srgbClr val="A9BDA9"/>
        </a:lt1>
        <a:dk2>
          <a:srgbClr val="004C2B"/>
        </a:dk2>
        <a:lt2>
          <a:srgbClr val="578963"/>
        </a:lt2>
        <a:accent1>
          <a:srgbClr val="E1B7B7"/>
        </a:accent1>
        <a:accent2>
          <a:srgbClr val="B3E1B3"/>
        </a:accent2>
        <a:accent3>
          <a:srgbClr val="D1DBD1"/>
        </a:accent3>
        <a:accent4>
          <a:srgbClr val="2A2A2A"/>
        </a:accent4>
        <a:accent5>
          <a:srgbClr val="EED8D8"/>
        </a:accent5>
        <a:accent6>
          <a:srgbClr val="A2CCA2"/>
        </a:accent6>
        <a:hlink>
          <a:srgbClr val="BDD7E5"/>
        </a:hlink>
        <a:folHlink>
          <a:srgbClr val="D2AAD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Безмятежность.pot 2">
        <a:dk1>
          <a:srgbClr val="333333"/>
        </a:dk1>
        <a:lt1>
          <a:srgbClr val="FFFFFF"/>
        </a:lt1>
        <a:dk2>
          <a:srgbClr val="004C2B"/>
        </a:dk2>
        <a:lt2>
          <a:srgbClr val="578963"/>
        </a:lt2>
        <a:accent1>
          <a:srgbClr val="E1B7B7"/>
        </a:accent1>
        <a:accent2>
          <a:srgbClr val="B3E1B3"/>
        </a:accent2>
        <a:accent3>
          <a:srgbClr val="FFFFFF"/>
        </a:accent3>
        <a:accent4>
          <a:srgbClr val="2A2A2A"/>
        </a:accent4>
        <a:accent5>
          <a:srgbClr val="EED8D8"/>
        </a:accent5>
        <a:accent6>
          <a:srgbClr val="A2CCA2"/>
        </a:accent6>
        <a:hlink>
          <a:srgbClr val="BDD7E5"/>
        </a:hlink>
        <a:folHlink>
          <a:srgbClr val="D2AAD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Безмятежность.pot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37373"/>
        </a:accent6>
        <a:hlink>
          <a:srgbClr val="B2B2B2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Office\Шаблоны\Дизайны презентаций\Безмятежность.pot</Template>
  <TotalTime>124</TotalTime>
  <Words>255</Words>
  <Application>Microsoft Office PowerPoint</Application>
  <PresentationFormat>Экран (4:3)</PresentationFormat>
  <Paragraphs>36</Paragraphs>
  <Slides>15</Slides>
  <Notes>15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8" baseType="lpstr">
      <vt:lpstr>Times New Roman</vt:lpstr>
      <vt:lpstr>Monotype Sorts</vt:lpstr>
      <vt:lpstr>Безмятежность.pot</vt:lpstr>
      <vt:lpstr>Поделка в технике папье-маше</vt:lpstr>
      <vt:lpstr> Нам потребовались: несколько газет; пара листов белой бумаги; пустая полулитровая банка; пластилин; клейстер; клей ПВА; гуашь; акрил-фисташковый лак; ножницы; канцелярский нож; две кисточки (толстая и тонкая).</vt:lpstr>
      <vt:lpstr>Рецепт клейстера В стакане холодной воды тщательно размешиваются две чайные ложки крахмала. Смесь выливается в кастрюльку и ставится на средний огонь.  Постоянно помешивая, дожидаетесь, пока раствор не станет вязким и прозрачным.  Даете ему остыть.  Клейстер готов.</vt:lpstr>
      <vt:lpstr>Сначала необходимо изготовить форму: </vt:lpstr>
      <vt:lpstr>Если вы хотите сделать некрупную поделку, то можно полностью вылепить модель из пластилина.</vt:lpstr>
      <vt:lpstr>Облепляем банку-туловище пластилином, формируя лапки и мордочку будущей зверушки.</vt:lpstr>
      <vt:lpstr>Когда фигурка готова, обмазываем жирным кремом или растительным маслом стеклянную часть, незакрытую пластилином. Это делается для того, чтобы к стеклу не прилипла бумага. Если ваша модель полностью из пластилина, то обмазывать ее не нужно. </vt:lpstr>
      <vt:lpstr>Рвем газету на небольшие кусочки разной формы, размером приблизительно 2 x 2 см.</vt:lpstr>
      <vt:lpstr>Начинаем обклеивать форму.  Первый слой делаем из кусочков газеты, размоченных в воде.</vt:lpstr>
      <vt:lpstr>Следующие 10-12 слоев газеты приклеиваем на клейстер. Затем необходимо дать фигурке просохнуть несколько часов. </vt:lpstr>
      <vt:lpstr>После того, как наша копилка полностью просохла, разрезаем ее канцелярским ножом на две половины и снимаем с формы.</vt:lpstr>
      <vt:lpstr>Склеиваем вместе полученные  половинки кусочками белой бумаги.  Для склеивания используем ПВА.</vt:lpstr>
      <vt:lpstr>Перед тем, как раскрашивать копилку, грунтуем ее белой гуашью. Когда грунтовка высохнет, раскрашиваем зверушку.</vt:lpstr>
      <vt:lpstr>После того, как высохнет лак, копилка готова. 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Поделка в технике папье-маше</dc:title>
  <dc:creator>Loner</dc:creator>
  <cp:lastModifiedBy>ADMIN777Q</cp:lastModifiedBy>
  <cp:revision>3</cp:revision>
  <dcterms:created xsi:type="dcterms:W3CDTF">2012-02-19T18:05:41Z</dcterms:created>
  <dcterms:modified xsi:type="dcterms:W3CDTF">2013-04-14T09:14:48Z</dcterms:modified>
</cp:coreProperties>
</file>