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62" autoAdjust="0"/>
    <p:restoredTop sz="9466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Система образовательной деятельности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3194444444444456"/>
          <c:y val="0.1222592592592593"/>
          <c:w val="0.73484372265966791"/>
          <c:h val="0.75181481481481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Система образовательной деятельности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0" h="635000"/>
            </a:sp3d>
          </c:spPr>
          <c:dPt>
            <c:idx val="1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635000" h="635000"/>
              </a:sp3d>
            </c:spPr>
          </c:dPt>
          <c:dPt>
            <c:idx val="2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635000" h="635000"/>
              </a:sp3d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0" h="635000"/>
              </a:sp3d>
            </c:spPr>
          </c:dPt>
          <c:dPt>
            <c:idx val="5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635000" h="635000"/>
              </a:sp3d>
            </c:spPr>
          </c:dPt>
          <c:cat>
            <c:strRef>
              <c:f>Лист1!$A$2:$A$7</c:f>
              <c:strCache>
                <c:ptCount val="6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Кв.5</c:v>
                </c:pt>
                <c:pt idx="5">
                  <c:v>Кв.6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</c:v>
                </c:pt>
                <c:pt idx="1">
                  <c:v>5.0999999999999996</c:v>
                </c:pt>
                <c:pt idx="2">
                  <c:v>4.0999999999999996</c:v>
                </c:pt>
                <c:pt idx="3">
                  <c:v>3</c:v>
                </c:pt>
                <c:pt idx="4">
                  <c:v>2.8</c:v>
                </c:pt>
                <c:pt idx="5">
                  <c:v>2</c:v>
                </c:pt>
              </c:numCache>
            </c:numRef>
          </c:val>
        </c:ser>
      </c:pie3DChart>
    </c:plotArea>
    <c:plotVisOnly val="1"/>
  </c:chart>
  <c:spPr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 i="1">
          <a:latin typeface="Arno Pro Display" pitchFamily="18" charset="0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0.50781</cdr:x>
      <cdr:y>0.27083</cdr:y>
    </cdr:from>
    <cdr:to>
      <cdr:x>0.60781</cdr:x>
      <cdr:y>0.40417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43438" y="18573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i="1" dirty="0" smtClean="0">
              <a:latin typeface="Arno Pro Display" pitchFamily="18" charset="0"/>
            </a:rPr>
            <a:t>Познавательно – речевое развитие</a:t>
          </a:r>
        </a:p>
        <a:p xmlns:a="http://schemas.openxmlformats.org/drawingml/2006/main">
          <a:r>
            <a:rPr lang="ru-RU" sz="1600" b="1" i="1" dirty="0" smtClean="0">
              <a:latin typeface="Arno Pro Display" pitchFamily="18" charset="0"/>
            </a:rPr>
            <a:t>(формирование элементарных</a:t>
          </a:r>
        </a:p>
        <a:p xmlns:a="http://schemas.openxmlformats.org/drawingml/2006/main">
          <a:r>
            <a:rPr lang="ru-RU" sz="1600" b="1" i="1" dirty="0">
              <a:latin typeface="Arno Pro Display" pitchFamily="18" charset="0"/>
            </a:rPr>
            <a:t>м</a:t>
          </a:r>
          <a:r>
            <a:rPr lang="ru-RU" sz="1600" b="1" i="1" dirty="0" smtClean="0">
              <a:latin typeface="Arno Pro Display" pitchFamily="18" charset="0"/>
            </a:rPr>
            <a:t>атематических представлений)</a:t>
          </a:r>
          <a:endParaRPr lang="ru-RU" sz="1600" b="1" i="1" dirty="0">
            <a:latin typeface="Arno Pro Display" pitchFamily="18" charset="0"/>
          </a:endParaRPr>
        </a:p>
      </cdr:txBody>
    </cdr:sp>
  </cdr:relSizeAnchor>
  <cdr:relSizeAnchor xmlns:cdr="http://schemas.openxmlformats.org/drawingml/2006/chartDrawing">
    <cdr:from>
      <cdr:x>0.39844</cdr:x>
      <cdr:y>0.25</cdr:y>
    </cdr:from>
    <cdr:to>
      <cdr:x>0.49844</cdr:x>
      <cdr:y>0.38333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43306" y="17144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Arno Pro Display" pitchFamily="18" charset="0"/>
          </a:endParaRPr>
        </a:p>
      </cdr:txBody>
    </cdr:sp>
  </cdr:relSizeAnchor>
  <cdr:relSizeAnchor xmlns:cdr="http://schemas.openxmlformats.org/drawingml/2006/chartDrawing">
    <cdr:from>
      <cdr:x>0.39062</cdr:x>
      <cdr:y>0.22916</cdr:y>
    </cdr:from>
    <cdr:to>
      <cdr:x>0.49062</cdr:x>
      <cdr:y>0.3625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71868" y="15716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i="1" dirty="0" smtClean="0">
              <a:latin typeface="Arno Pro Display" pitchFamily="18" charset="0"/>
            </a:rPr>
            <a:t>Безопасность</a:t>
          </a:r>
          <a:endParaRPr lang="ru-RU" sz="1600" b="1" i="1" dirty="0">
            <a:latin typeface="Arno Pro Display" pitchFamily="18" charset="0"/>
          </a:endParaRPr>
        </a:p>
      </cdr:txBody>
    </cdr:sp>
  </cdr:relSizeAnchor>
  <cdr:relSizeAnchor xmlns:cdr="http://schemas.openxmlformats.org/drawingml/2006/chartDrawing">
    <cdr:from>
      <cdr:x>0.27344</cdr:x>
      <cdr:y>0.27083</cdr:y>
    </cdr:from>
    <cdr:to>
      <cdr:x>0.37344</cdr:x>
      <cdr:y>0.40417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00298" y="18573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i="1" dirty="0" smtClean="0">
              <a:latin typeface="Arno Pro Display" pitchFamily="18" charset="0"/>
            </a:rPr>
            <a:t>Чтение худ.</a:t>
          </a:r>
        </a:p>
        <a:p xmlns:a="http://schemas.openxmlformats.org/drawingml/2006/main">
          <a:r>
            <a:rPr lang="ru-RU" sz="1600" b="1" i="1" dirty="0">
              <a:latin typeface="Arno Pro Display" pitchFamily="18" charset="0"/>
            </a:rPr>
            <a:t>л</a:t>
          </a:r>
          <a:r>
            <a:rPr lang="ru-RU" sz="1600" b="1" i="1" dirty="0" smtClean="0">
              <a:latin typeface="Arno Pro Display" pitchFamily="18" charset="0"/>
            </a:rPr>
            <a:t>итер.</a:t>
          </a:r>
          <a:endParaRPr lang="ru-RU" sz="1600" b="1" i="1" dirty="0">
            <a:latin typeface="Arno Pro Display" pitchFamily="18" charset="0"/>
          </a:endParaRPr>
        </a:p>
      </cdr:txBody>
    </cdr:sp>
  </cdr:relSizeAnchor>
  <cdr:relSizeAnchor xmlns:cdr="http://schemas.openxmlformats.org/drawingml/2006/chartDrawing">
    <cdr:from>
      <cdr:x>0.19531</cdr:x>
      <cdr:y>0.38542</cdr:y>
    </cdr:from>
    <cdr:to>
      <cdr:x>0.29531</cdr:x>
      <cdr:y>0.51875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85918" y="264318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i="1" dirty="0" smtClean="0">
              <a:latin typeface="Arno Pro Display" pitchFamily="18" charset="0"/>
            </a:rPr>
            <a:t>Коммуникация</a:t>
          </a:r>
          <a:endParaRPr lang="ru-RU" sz="1600" b="1" i="1" dirty="0">
            <a:latin typeface="Arno Pro Display" pitchFamily="18" charset="0"/>
          </a:endParaRPr>
        </a:p>
      </cdr:txBody>
    </cdr:sp>
  </cdr:relSizeAnchor>
  <cdr:relSizeAnchor xmlns:cdr="http://schemas.openxmlformats.org/drawingml/2006/chartDrawing">
    <cdr:from>
      <cdr:x>0.54688</cdr:x>
      <cdr:y>0.45833</cdr:y>
    </cdr:from>
    <cdr:to>
      <cdr:x>0.64688</cdr:x>
      <cdr:y>0.59167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000628" y="3143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i="1" dirty="0" smtClean="0">
              <a:latin typeface="Arno Pro Display" pitchFamily="18" charset="0"/>
            </a:rPr>
            <a:t>Социализация</a:t>
          </a:r>
        </a:p>
        <a:p xmlns:a="http://schemas.openxmlformats.org/drawingml/2006/main">
          <a:r>
            <a:rPr lang="ru-RU" sz="1600" b="1" i="1" dirty="0" smtClean="0">
              <a:latin typeface="Arno Pro Display" pitchFamily="18" charset="0"/>
            </a:rPr>
            <a:t>(развитие игровой </a:t>
          </a:r>
        </a:p>
        <a:p xmlns:a="http://schemas.openxmlformats.org/drawingml/2006/main">
          <a:r>
            <a:rPr lang="ru-RU" sz="1600" b="1" i="1" dirty="0">
              <a:latin typeface="Arno Pro Display" pitchFamily="18" charset="0"/>
            </a:rPr>
            <a:t>д</a:t>
          </a:r>
          <a:r>
            <a:rPr lang="ru-RU" sz="1600" b="1" i="1" dirty="0" smtClean="0">
              <a:latin typeface="Arno Pro Display" pitchFamily="18" charset="0"/>
            </a:rPr>
            <a:t>еятельности)</a:t>
          </a:r>
          <a:endParaRPr lang="ru-RU" sz="1600" b="1" i="1" dirty="0">
            <a:latin typeface="Arno Pro Display" pitchFamily="18" charset="0"/>
          </a:endParaRPr>
        </a:p>
      </cdr:txBody>
    </cdr:sp>
  </cdr:relSizeAnchor>
  <cdr:relSizeAnchor xmlns:cdr="http://schemas.openxmlformats.org/drawingml/2006/chartDrawing">
    <cdr:from>
      <cdr:x>0.27344</cdr:x>
      <cdr:y>0.47917</cdr:y>
    </cdr:from>
    <cdr:to>
      <cdr:x>0.37344</cdr:x>
      <cdr:y>0.6125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500298" y="32861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i="1" dirty="0" smtClean="0">
              <a:latin typeface="Arno Pro Display" pitchFamily="18" charset="0"/>
            </a:rPr>
            <a:t>Художественно </a:t>
          </a:r>
        </a:p>
        <a:p xmlns:a="http://schemas.openxmlformats.org/drawingml/2006/main">
          <a:r>
            <a:rPr lang="ru-RU" sz="1600" b="1" i="1" dirty="0" smtClean="0">
              <a:latin typeface="Arno Pro Display" pitchFamily="18" charset="0"/>
            </a:rPr>
            <a:t>эстетическое  развитие.</a:t>
          </a:r>
        </a:p>
        <a:p xmlns:a="http://schemas.openxmlformats.org/drawingml/2006/main">
          <a:r>
            <a:rPr lang="ru-RU" sz="1600" b="1" i="1" dirty="0" smtClean="0">
              <a:latin typeface="Arno Pro Display" pitchFamily="18" charset="0"/>
            </a:rPr>
            <a:t>(Рисование, лепка,</a:t>
          </a:r>
        </a:p>
        <a:p xmlns:a="http://schemas.openxmlformats.org/drawingml/2006/main">
          <a:r>
            <a:rPr lang="ru-RU" sz="1600" b="1" i="1" dirty="0" smtClean="0">
              <a:latin typeface="Arno Pro Display" pitchFamily="18" charset="0"/>
            </a:rPr>
            <a:t> аппликация).</a:t>
          </a:r>
          <a:endParaRPr lang="ru-RU" sz="1600" b="1" i="1" dirty="0">
            <a:latin typeface="Arno Pro Display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6552-E67A-4FB3-BA63-AE73BAB8865A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470025"/>
          </a:xfrm>
        </p:spPr>
        <p:txBody>
          <a:bodyPr/>
          <a:lstStyle/>
          <a:p>
            <a:r>
              <a:rPr lang="ru-RU" b="1" i="1" dirty="0" smtClean="0">
                <a:latin typeface="Arno Pro Display" pitchFamily="18" charset="0"/>
              </a:rPr>
              <a:t>Овощи</a:t>
            </a:r>
            <a:endParaRPr lang="ru-RU" b="1" i="1" dirty="0">
              <a:latin typeface="Arno Pro Displa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500570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latin typeface="Arno Pro Display" pitchFamily="18" charset="0"/>
              </a:rPr>
              <a:t>Презентацию подготовила </a:t>
            </a:r>
            <a:br>
              <a:rPr lang="ru-RU" sz="2400" b="1" i="1" dirty="0" smtClean="0">
                <a:solidFill>
                  <a:schemeClr val="tx1"/>
                </a:solidFill>
                <a:latin typeface="Arno Pro Display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Arno Pro Display" pitchFamily="18" charset="0"/>
              </a:rPr>
              <a:t>воспитатель второй  младшей  группы </a:t>
            </a:r>
            <a:br>
              <a:rPr lang="ru-RU" sz="2400" b="1" i="1" dirty="0" smtClean="0">
                <a:solidFill>
                  <a:schemeClr val="tx1"/>
                </a:solidFill>
                <a:latin typeface="Arno Pro Display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Arno Pro Display" pitchFamily="18" charset="0"/>
              </a:rPr>
              <a:t>47 детского сада</a:t>
            </a:r>
            <a:br>
              <a:rPr lang="ru-RU" sz="2400" b="1" i="1" dirty="0" smtClean="0">
                <a:solidFill>
                  <a:schemeClr val="tx1"/>
                </a:solidFill>
                <a:latin typeface="Arno Pro Display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Arno Pro Display" pitchFamily="18" charset="0"/>
              </a:rPr>
              <a:t>Аунинг Любовь Юрьевна.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Капуста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8" name="Содержимое 7" descr="brussels_sprouts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1785926"/>
            <a:ext cx="4107685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286380" y="2214554"/>
            <a:ext cx="343395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i="1" dirty="0" smtClean="0">
                <a:latin typeface="Arno Pro Display" pitchFamily="18" charset="0"/>
              </a:rPr>
              <a:t>Было в грядке, слишком пусто,</a:t>
            </a:r>
          </a:p>
          <a:p>
            <a:r>
              <a:rPr lang="ru-RU" sz="2200" b="1" i="1" dirty="0" smtClean="0">
                <a:latin typeface="Arno Pro Display" pitchFamily="18" charset="0"/>
              </a:rPr>
              <a:t>Посадили мы капусту.</a:t>
            </a:r>
          </a:p>
          <a:p>
            <a:r>
              <a:rPr lang="ru-RU" sz="2200" b="1" i="1" dirty="0" smtClean="0">
                <a:latin typeface="Arno Pro Display" pitchFamily="18" charset="0"/>
              </a:rPr>
              <a:t>Раз, два ,три,</a:t>
            </a:r>
          </a:p>
          <a:p>
            <a:r>
              <a:rPr lang="ru-RU" sz="2200" b="1" i="1" dirty="0" smtClean="0">
                <a:latin typeface="Arno Pro Display" pitchFamily="18" charset="0"/>
              </a:rPr>
              <a:t>Теперь – смотри!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Перец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6" name="Содержимое 5" descr="перей94229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785926"/>
            <a:ext cx="4357718" cy="3220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643570" y="2357430"/>
            <a:ext cx="29290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no Pro Display" pitchFamily="18" charset="0"/>
              </a:rPr>
              <a:t>Перец – овощ интересный, 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Очень вкусный и не пресный.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Или сладкий, или горький,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Режь его и скушай дольку.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Желтый или красный,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Очень он прекрасный. 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Arno Pro Display" pitchFamily="18" charset="0"/>
              </a:rPr>
              <a:t>Тыква</a:t>
            </a:r>
            <a:endParaRPr lang="ru-RU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pumpkin2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1643050"/>
            <a:ext cx="428628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429256" y="2214554"/>
            <a:ext cx="277992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no Pro Display" pitchFamily="18" charset="0"/>
              </a:rPr>
              <a:t>Тыква наша растолстела,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Раздуваются бока.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К сентябрю позолотела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Стала цвета медяка.</a:t>
            </a:r>
          </a:p>
          <a:p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Картофель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239926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1857364"/>
            <a:ext cx="4476781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357818" y="2428868"/>
            <a:ext cx="30412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no Pro Display" pitchFamily="18" charset="0"/>
              </a:rPr>
              <a:t>-Я картошка круглая,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Красивая и смуглая!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Чтобы не состариться,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Пойду в кастрюле париться!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Свёкла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61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1500174"/>
            <a:ext cx="3149782" cy="39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214942" y="2428868"/>
            <a:ext cx="31918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no Pro Display" pitchFamily="18" charset="0"/>
              </a:rPr>
              <a:t>Свёкла знают все ребята,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Это овощ очень яркий.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Красным борщ окрасит свёкла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Чтоб не выглядел он блекло.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Кабачки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1299784616_kabachok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3" y="1785925"/>
            <a:ext cx="4214843" cy="3448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429256" y="2285992"/>
            <a:ext cx="253466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no Pro Display" pitchFamily="18" charset="0"/>
              </a:rPr>
              <a:t>Раз на грядке кабачок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Отлежал себе бочок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И запел: «Хозяйка!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Ты меня снимай – </a:t>
            </a:r>
            <a:r>
              <a:rPr lang="ru-RU" sz="2000" b="1" i="1" dirty="0" err="1" smtClean="0">
                <a:latin typeface="Arno Pro Display" pitchFamily="18" charset="0"/>
              </a:rPr>
              <a:t>ка</a:t>
            </a:r>
            <a:r>
              <a:rPr lang="ru-RU" sz="2000" b="1" i="1" dirty="0" smtClean="0">
                <a:latin typeface="Arno Pro Display" pitchFamily="18" charset="0"/>
              </a:rPr>
              <a:t>.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Эту песенку я спел,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Потому что я поспел!».</a:t>
            </a:r>
          </a:p>
          <a:p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Репа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health_repa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1714488"/>
            <a:ext cx="3714776" cy="3424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715008" y="2357430"/>
            <a:ext cx="22268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Arno Pro Display" pitchFamily="18" charset="0"/>
              </a:rPr>
              <a:t>Репку мы сажали,</a:t>
            </a:r>
          </a:p>
          <a:p>
            <a:r>
              <a:rPr lang="ru-RU" sz="2400" b="1" i="1" dirty="0" smtClean="0">
                <a:latin typeface="Arno Pro Display" pitchFamily="18" charset="0"/>
              </a:rPr>
              <a:t>Репку поливали,</a:t>
            </a:r>
          </a:p>
          <a:p>
            <a:r>
              <a:rPr lang="ru-RU" sz="2400" b="1" i="1" dirty="0" smtClean="0">
                <a:latin typeface="Arno Pro Display" pitchFamily="18" charset="0"/>
              </a:rPr>
              <a:t>Выросла репка,</a:t>
            </a:r>
          </a:p>
          <a:p>
            <a:r>
              <a:rPr lang="ru-RU" sz="2400" b="1" i="1" dirty="0" smtClean="0">
                <a:latin typeface="Arno Pro Display" pitchFamily="18" charset="0"/>
              </a:rPr>
              <a:t>Хороша и крепка.</a:t>
            </a:r>
            <a:endParaRPr lang="ru-RU" sz="24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Редис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3636160bdca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1785926"/>
            <a:ext cx="4214842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500694" y="2428868"/>
            <a:ext cx="30364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no Pro Display" pitchFamily="18" charset="0"/>
              </a:rPr>
              <a:t>Вот нарядная редиска,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Но сидит она не близко.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Виден лишь зеленый хвостик,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Приходи, редиска, в гости.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И вот мы все в одной корзинке 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8" name="Содержимое 7" descr="pic2704813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85918" y="2000240"/>
            <a:ext cx="5572164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857364"/>
            <a:ext cx="7837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no Pro Display" pitchFamily="18" charset="0"/>
              </a:rPr>
              <a:t>Цели:</a:t>
            </a:r>
          </a:p>
          <a:p>
            <a:r>
              <a:rPr lang="ru-RU" b="1" i="1" dirty="0" smtClean="0">
                <a:latin typeface="Arno Pro Display" pitchFamily="18" charset="0"/>
              </a:rPr>
              <a:t>Познакомить детей с плодами овощных культур. Закрепить знания о месте их произрастания – </a:t>
            </a:r>
          </a:p>
          <a:p>
            <a:r>
              <a:rPr lang="ru-RU" b="1" i="1" dirty="0" smtClean="0">
                <a:latin typeface="Arno Pro Display" pitchFamily="18" charset="0"/>
              </a:rPr>
              <a:t>огороде. Закрепить умения описывать овощ по характерным признакам, согласно схеме. Продолжать</a:t>
            </a:r>
          </a:p>
          <a:p>
            <a:r>
              <a:rPr lang="ru-RU" b="1" i="1" dirty="0" smtClean="0">
                <a:latin typeface="Arno Pro Display" pitchFamily="18" charset="0"/>
              </a:rPr>
              <a:t>воспитывать благородные чувства к природе и людям, которые, благодаря своему труду, получают</a:t>
            </a:r>
          </a:p>
          <a:p>
            <a:r>
              <a:rPr lang="ru-RU" b="1" i="1" dirty="0" smtClean="0">
                <a:latin typeface="Arno Pro Display" pitchFamily="18" charset="0"/>
              </a:rPr>
              <a:t>урожай. Закрепить знания детей об овощах, о способах их приготовления. Продолжать привлекать </a:t>
            </a:r>
          </a:p>
          <a:p>
            <a:r>
              <a:rPr lang="ru-RU" b="1" i="1" dirty="0" smtClean="0">
                <a:latin typeface="Arno Pro Display" pitchFamily="18" charset="0"/>
              </a:rPr>
              <a:t>детей к элементарной трудовой деятельности. Развивать чувство  коллективизма, понимать личный</a:t>
            </a:r>
          </a:p>
          <a:p>
            <a:r>
              <a:rPr lang="ru-RU" b="1" i="1" dirty="0" smtClean="0">
                <a:latin typeface="Arno Pro Display" pitchFamily="18" charset="0"/>
              </a:rPr>
              <a:t>Вклад в общее дело. Испытывать положительные эмоции в ходе выполнения трудовых процессов,</a:t>
            </a:r>
          </a:p>
          <a:p>
            <a:r>
              <a:rPr lang="ru-RU" b="1" i="1" dirty="0" smtClean="0">
                <a:latin typeface="Arno Pro Display" pitchFamily="18" charset="0"/>
              </a:rPr>
              <a:t>Чувство радости от достигнутого результата. Учить детей вместе со взрослыми пересказывать </a:t>
            </a:r>
          </a:p>
          <a:p>
            <a:r>
              <a:rPr lang="ru-RU" b="1" i="1" dirty="0" smtClean="0">
                <a:latin typeface="Arno Pro Display" pitchFamily="18" charset="0"/>
              </a:rPr>
              <a:t>сказку «Пых». Связная речь: приучать детей участвовать в общей беседе, слушать, не перебивая </a:t>
            </a:r>
          </a:p>
          <a:p>
            <a:r>
              <a:rPr lang="ru-RU" b="1" i="1" dirty="0" smtClean="0">
                <a:latin typeface="Arno Pro Display" pitchFamily="18" charset="0"/>
              </a:rPr>
              <a:t>своего сверстника; словарь и грамматика: закреплять в активном словаре название овощей; звуковая </a:t>
            </a:r>
          </a:p>
          <a:p>
            <a:r>
              <a:rPr lang="ru-RU" b="1" i="1" dirty="0" smtClean="0">
                <a:latin typeface="Arno Pro Display" pitchFamily="18" charset="0"/>
              </a:rPr>
              <a:t>культура речи: закрепить произношение звуков:</a:t>
            </a:r>
            <a:r>
              <a:rPr lang="en-US" b="1" i="1" dirty="0" smtClean="0">
                <a:latin typeface="Arno Pro Display" pitchFamily="18" charset="0"/>
              </a:rPr>
              <a:t>[</a:t>
            </a:r>
            <a:r>
              <a:rPr lang="ru-RU" b="1" i="1" dirty="0" smtClean="0">
                <a:latin typeface="Arno Pro Display" pitchFamily="18" charset="0"/>
              </a:rPr>
              <a:t>Ж</a:t>
            </a:r>
            <a:r>
              <a:rPr lang="en-US" b="1" i="1" dirty="0" smtClean="0">
                <a:latin typeface="Arno Pro Display" pitchFamily="18" charset="0"/>
              </a:rPr>
              <a:t>]</a:t>
            </a:r>
            <a:r>
              <a:rPr lang="ru-RU" b="1" i="1" dirty="0" smtClean="0">
                <a:latin typeface="Arno Pro Display" pitchFamily="18" charset="0"/>
              </a:rPr>
              <a:t>,</a:t>
            </a:r>
            <a:r>
              <a:rPr lang="en-US" b="1" i="1" dirty="0" smtClean="0">
                <a:latin typeface="Arno Pro Display" pitchFamily="18" charset="0"/>
              </a:rPr>
              <a:t>[</a:t>
            </a:r>
            <a:r>
              <a:rPr lang="ru-RU" b="1" i="1" dirty="0" smtClean="0">
                <a:latin typeface="Arno Pro Display" pitchFamily="18" charset="0"/>
              </a:rPr>
              <a:t>З</a:t>
            </a:r>
            <a:r>
              <a:rPr lang="en-US" b="1" i="1" dirty="0" smtClean="0">
                <a:latin typeface="Arno Pro Display" pitchFamily="18" charset="0"/>
              </a:rPr>
              <a:t>]</a:t>
            </a:r>
            <a:r>
              <a:rPr lang="ru-RU" b="1" i="1" dirty="0" smtClean="0">
                <a:latin typeface="Arno Pro Display" pitchFamily="18" charset="0"/>
              </a:rPr>
              <a:t>,</a:t>
            </a:r>
            <a:r>
              <a:rPr lang="en-US" b="1" i="1" dirty="0" smtClean="0">
                <a:latin typeface="Arno Pro Display" pitchFamily="18" charset="0"/>
              </a:rPr>
              <a:t>[</a:t>
            </a:r>
            <a:r>
              <a:rPr lang="ru-RU" b="1" i="1" dirty="0" smtClean="0">
                <a:latin typeface="Arno Pro Display" pitchFamily="18" charset="0"/>
              </a:rPr>
              <a:t>И</a:t>
            </a:r>
            <a:r>
              <a:rPr lang="en-US" b="1" i="1" dirty="0" smtClean="0">
                <a:latin typeface="Arno Pro Display" pitchFamily="18" charset="0"/>
              </a:rPr>
              <a:t>]</a:t>
            </a:r>
            <a:r>
              <a:rPr lang="ru-RU" b="1" i="1" dirty="0" smtClean="0">
                <a:latin typeface="Arno Pro Display" pitchFamily="18" charset="0"/>
              </a:rPr>
              <a:t>,</a:t>
            </a:r>
            <a:r>
              <a:rPr lang="en-US" b="1" i="1" dirty="0" smtClean="0">
                <a:latin typeface="Arno Pro Display" pitchFamily="18" charset="0"/>
              </a:rPr>
              <a:t>[</a:t>
            </a:r>
            <a:r>
              <a:rPr lang="ru-RU" b="1" i="1" dirty="0" smtClean="0">
                <a:latin typeface="Arno Pro Display" pitchFamily="18" charset="0"/>
              </a:rPr>
              <a:t>Ш</a:t>
            </a:r>
            <a:r>
              <a:rPr lang="en-US" b="1" i="1" dirty="0" smtClean="0">
                <a:latin typeface="Arno Pro Display" pitchFamily="18" charset="0"/>
              </a:rPr>
              <a:t> ]</a:t>
            </a:r>
            <a:r>
              <a:rPr lang="ru-RU" b="1" i="1" dirty="0" smtClean="0">
                <a:latin typeface="Arno Pro Display" pitchFamily="18" charset="0"/>
              </a:rPr>
              <a:t>, </a:t>
            </a:r>
            <a:r>
              <a:rPr lang="en-US" b="1" i="1" dirty="0" smtClean="0">
                <a:latin typeface="Arno Pro Display" pitchFamily="18" charset="0"/>
              </a:rPr>
              <a:t>[</a:t>
            </a:r>
            <a:r>
              <a:rPr lang="ru-RU" b="1" i="1" dirty="0" smtClean="0">
                <a:latin typeface="Arno Pro Display" pitchFamily="18" charset="0"/>
              </a:rPr>
              <a:t>Х</a:t>
            </a:r>
            <a:r>
              <a:rPr lang="en-US" b="1" i="1" dirty="0" smtClean="0">
                <a:latin typeface="Arno Pro Display" pitchFamily="18" charset="0"/>
              </a:rPr>
              <a:t>]</a:t>
            </a:r>
            <a:r>
              <a:rPr lang="ru-RU" b="1" i="1" dirty="0" smtClean="0">
                <a:latin typeface="Arno Pro Display" pitchFamily="18" charset="0"/>
              </a:rPr>
              <a:t>.</a:t>
            </a:r>
          </a:p>
          <a:p>
            <a:r>
              <a:rPr lang="ru-RU" sz="2400" b="1" i="1" dirty="0" smtClean="0">
                <a:latin typeface="Arno Pro Display" pitchFamily="18" charset="0"/>
              </a:rPr>
              <a:t>Задачи:</a:t>
            </a:r>
          </a:p>
          <a:p>
            <a:r>
              <a:rPr lang="ru-RU" b="1" i="1" dirty="0" smtClean="0">
                <a:latin typeface="Arno Pro Display" pitchFamily="18" charset="0"/>
              </a:rPr>
              <a:t>Познакомить детей с овощами, закрепить знания о месте их произрастания, учить выделять </a:t>
            </a:r>
          </a:p>
          <a:p>
            <a:r>
              <a:rPr lang="ru-RU" b="1" i="1" dirty="0" smtClean="0">
                <a:latin typeface="Arno Pro Display" pitchFamily="18" charset="0"/>
              </a:rPr>
              <a:t>характерные признаки овощей, продолжать воспитывать благодарные чувства к природе. Закрепить</a:t>
            </a:r>
          </a:p>
          <a:p>
            <a:r>
              <a:rPr lang="ru-RU" b="1" i="1" dirty="0" smtClean="0">
                <a:latin typeface="Arno Pro Display" pitchFamily="18" charset="0"/>
              </a:rPr>
              <a:t>знания об овощах: где растут, как их собирают, как употребляют в пищу. Учить  выделять форму в </a:t>
            </a:r>
          </a:p>
          <a:p>
            <a:r>
              <a:rPr lang="ru-RU" b="1" i="1" dirty="0" smtClean="0">
                <a:latin typeface="Arno Pro Display" pitchFamily="18" charset="0"/>
              </a:rPr>
              <a:t>предметах . Учить различать овощ по внешнему виду, по описанию, по вкусу. Учить слышать вопросы</a:t>
            </a:r>
          </a:p>
          <a:p>
            <a:r>
              <a:rPr lang="ru-RU" b="1" i="1" dirty="0" smtClean="0">
                <a:latin typeface="Arno Pro Display" pitchFamily="18" charset="0"/>
              </a:rPr>
              <a:t>взрослого и правильно отвечать на них. Упражнять в употреблении глаголов действий.   </a:t>
            </a:r>
          </a:p>
          <a:p>
            <a:r>
              <a:rPr lang="ru-RU" sz="2400" b="1" i="1" dirty="0" smtClean="0">
                <a:latin typeface="Arno Pro Display" pitchFamily="18" charset="0"/>
              </a:rPr>
              <a:t>Материал к занятию:</a:t>
            </a:r>
          </a:p>
          <a:p>
            <a:r>
              <a:rPr lang="ru-RU" b="1" i="1" dirty="0" smtClean="0">
                <a:latin typeface="Arno Pro Display" pitchFamily="18" charset="0"/>
              </a:rPr>
              <a:t>Корзинка с овощами, фланеллеграфф с изображением деревьев и грядки, изображения овощей, зайка </a:t>
            </a:r>
          </a:p>
          <a:p>
            <a:r>
              <a:rPr lang="ru-RU" b="1" i="1" dirty="0" smtClean="0">
                <a:latin typeface="Arno Pro Display" pitchFamily="18" charset="0"/>
              </a:rPr>
              <a:t>с мешком, овощи ( натуральные), корзинка, Степашка и </a:t>
            </a:r>
            <a:r>
              <a:rPr lang="ru-RU" b="1" i="1" dirty="0" err="1" smtClean="0">
                <a:latin typeface="Arno Pro Display" pitchFamily="18" charset="0"/>
              </a:rPr>
              <a:t>Хрюша</a:t>
            </a:r>
            <a:r>
              <a:rPr lang="ru-RU" b="1" i="1" dirty="0" smtClean="0">
                <a:latin typeface="Arno Pro Display" pitchFamily="18" charset="0"/>
              </a:rPr>
              <a:t>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57166"/>
          <a:ext cx="9144000" cy="64046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657204"/>
                <a:gridCol w="714380"/>
                <a:gridCol w="928694"/>
                <a:gridCol w="785818"/>
                <a:gridCol w="642942"/>
                <a:gridCol w="714380"/>
                <a:gridCol w="571504"/>
                <a:gridCol w="714380"/>
                <a:gridCol w="642942"/>
                <a:gridCol w="642942"/>
                <a:gridCol w="571504"/>
                <a:gridCol w="642910"/>
              </a:tblGrid>
              <a:tr h="809631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Arno Pro Display" pitchFamily="18" charset="0"/>
                        </a:rPr>
                        <a:t>Направления  развития</a:t>
                      </a:r>
                      <a:endParaRPr lang="ru-RU" sz="1400" i="1" dirty="0">
                        <a:latin typeface="Arno Pro Display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Arno Pro Display" pitchFamily="18" charset="0"/>
                        </a:rPr>
                        <a:t>Познавательно</a:t>
                      </a:r>
                      <a:r>
                        <a:rPr lang="ru-RU" sz="1400" i="1" baseline="0" dirty="0" smtClean="0">
                          <a:latin typeface="Arno Pro Display" pitchFamily="18" charset="0"/>
                        </a:rPr>
                        <a:t> - речевое</a:t>
                      </a:r>
                      <a:endParaRPr lang="ru-RU" sz="1400" i="1" dirty="0">
                        <a:latin typeface="Arno Pro Display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b="0" i="1" dirty="0" smtClean="0">
                          <a:latin typeface="Arno Pro Display" pitchFamily="18" charset="0"/>
                        </a:rPr>
                        <a:t>Социально</a:t>
                      </a:r>
                      <a:r>
                        <a:rPr lang="ru-RU" sz="1400" b="0" i="1" baseline="0" dirty="0" smtClean="0">
                          <a:latin typeface="Arno Pro Display" pitchFamily="18" charset="0"/>
                        </a:rPr>
                        <a:t> - личностное</a:t>
                      </a:r>
                      <a:endParaRPr lang="ru-RU" sz="1400" b="0" i="1" dirty="0">
                        <a:latin typeface="Arno Pro Displa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Arno Pro Display" pitchFamily="18" charset="0"/>
                        </a:rPr>
                        <a:t>Художественно</a:t>
                      </a:r>
                      <a:r>
                        <a:rPr lang="ru-RU" sz="1400" i="1" baseline="0" dirty="0" smtClean="0">
                          <a:latin typeface="Arno Pro Display" pitchFamily="18" charset="0"/>
                        </a:rPr>
                        <a:t> - эстетическое</a:t>
                      </a:r>
                      <a:endParaRPr lang="ru-RU" sz="1400" i="1" dirty="0">
                        <a:latin typeface="Arno Pro Display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Arno Pro Display" pitchFamily="18" charset="0"/>
                        </a:rPr>
                        <a:t>Физическое</a:t>
                      </a:r>
                      <a:r>
                        <a:rPr lang="ru-RU" sz="1400" i="1" baseline="0" dirty="0" smtClean="0">
                          <a:latin typeface="Arno Pro Display" pitchFamily="18" charset="0"/>
                        </a:rPr>
                        <a:t> развитие</a:t>
                      </a:r>
                      <a:r>
                        <a:rPr lang="ru-RU" sz="1400" i="1" dirty="0" smtClean="0">
                          <a:latin typeface="Arno Pro Display" pitchFamily="18" charset="0"/>
                        </a:rPr>
                        <a:t> </a:t>
                      </a:r>
                      <a:endParaRPr lang="ru-RU" sz="1400" i="1" dirty="0">
                        <a:latin typeface="Arno Pro Display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no Pro Display" pitchFamily="18" charset="0"/>
                        </a:rPr>
                        <a:t>Образовательные</a:t>
                      </a:r>
                      <a:r>
                        <a:rPr lang="ru-RU" sz="1400" baseline="0" dirty="0" smtClean="0">
                          <a:latin typeface="Arno Pro Display" pitchFamily="18" charset="0"/>
                        </a:rPr>
                        <a:t> области</a:t>
                      </a:r>
                      <a:endParaRPr lang="ru-RU" sz="1400" dirty="0">
                        <a:latin typeface="Arno Pro Displa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no Pro Display" pitchFamily="18" charset="0"/>
                        </a:rPr>
                        <a:t>Коммуникация</a:t>
                      </a:r>
                      <a:endParaRPr lang="ru-RU" sz="1100" i="1" dirty="0">
                        <a:latin typeface="Arno Pro Display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no Pro Display" pitchFamily="18" charset="0"/>
                        </a:rPr>
                        <a:t>Познания</a:t>
                      </a:r>
                      <a:endParaRPr lang="ru-RU" sz="1100" dirty="0">
                        <a:latin typeface="Arno Pro Displa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no Pro Display" pitchFamily="18" charset="0"/>
                        </a:rPr>
                        <a:t>Чтение худ. литер.</a:t>
                      </a:r>
                      <a:endParaRPr lang="ru-RU" sz="1100" dirty="0">
                        <a:latin typeface="Arno Pro Display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no Pro Display" pitchFamily="18" charset="0"/>
                        </a:rPr>
                        <a:t>Математика</a:t>
                      </a:r>
                      <a:endParaRPr lang="ru-RU" sz="1100" dirty="0">
                        <a:latin typeface="Arno Pro Displa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no Pro Display" pitchFamily="18" charset="0"/>
                        </a:rPr>
                        <a:t>Прогулка</a:t>
                      </a:r>
                      <a:endParaRPr lang="ru-RU" sz="1100" dirty="0">
                        <a:latin typeface="Arno Pro Display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no Pro Display" pitchFamily="18" charset="0"/>
                        </a:rPr>
                        <a:t>Социализация</a:t>
                      </a:r>
                      <a:endParaRPr lang="ru-RU" sz="1100" dirty="0">
                        <a:latin typeface="Arno Pro Displa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no Pro Display" pitchFamily="18" charset="0"/>
                        </a:rPr>
                        <a:t>Труд</a:t>
                      </a:r>
                      <a:endParaRPr lang="ru-RU" sz="1100" dirty="0">
                        <a:latin typeface="Arno Pro Displa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no Pro Display" pitchFamily="18" charset="0"/>
                        </a:rPr>
                        <a:t>Безопасность</a:t>
                      </a:r>
                      <a:endParaRPr lang="ru-RU" sz="1100" dirty="0">
                        <a:latin typeface="Arno Pro Displa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no Pro Display" pitchFamily="18" charset="0"/>
                        </a:rPr>
                        <a:t>Худ. </a:t>
                      </a:r>
                      <a:r>
                        <a:rPr lang="ru-RU" sz="1100" dirty="0" err="1" smtClean="0">
                          <a:latin typeface="Arno Pro Display" pitchFamily="18" charset="0"/>
                        </a:rPr>
                        <a:t>творч</a:t>
                      </a:r>
                      <a:r>
                        <a:rPr lang="ru-RU" sz="1100" dirty="0" smtClean="0">
                          <a:latin typeface="Arno Pro Display" pitchFamily="18" charset="0"/>
                        </a:rPr>
                        <a:t>.</a:t>
                      </a:r>
                      <a:endParaRPr lang="ru-RU" sz="1100" dirty="0">
                        <a:latin typeface="Arno Pro Displa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no Pro Display" pitchFamily="18" charset="0"/>
                        </a:rPr>
                        <a:t>Музыка</a:t>
                      </a:r>
                      <a:endParaRPr lang="ru-RU" sz="1100" dirty="0">
                        <a:latin typeface="Arno Pro Displa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Arno Pro Display" pitchFamily="18" charset="0"/>
                        </a:rPr>
                        <a:t>Физкульт</a:t>
                      </a:r>
                      <a:r>
                        <a:rPr lang="ru-RU" sz="1100" dirty="0" smtClean="0">
                          <a:latin typeface="Arno Pro Display" pitchFamily="18" charset="0"/>
                        </a:rPr>
                        <a:t>.</a:t>
                      </a:r>
                      <a:endParaRPr lang="ru-RU" sz="1100" dirty="0">
                        <a:latin typeface="Arno Pro Displa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no Pro Display" pitchFamily="18" charset="0"/>
                        </a:rPr>
                        <a:t>Здоровье</a:t>
                      </a:r>
                      <a:endParaRPr lang="ru-RU" sz="1100" dirty="0">
                        <a:latin typeface="Arno Pro Display" pitchFamily="18" charset="0"/>
                      </a:endParaRPr>
                    </a:p>
                  </a:txBody>
                  <a:tcPr/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no Pro Display" pitchFamily="18" charset="0"/>
                        </a:rPr>
                        <a:t>Виды</a:t>
                      </a:r>
                      <a:endParaRPr lang="ru-RU" sz="1400" dirty="0">
                        <a:latin typeface="Arno Pro Displa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no Pro Display" pitchFamily="18" charset="0"/>
                        </a:rPr>
                        <a:t>Д.и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«О</a:t>
                      </a:r>
                      <a:r>
                        <a:rPr lang="ru-RU" sz="1100" i="1" dirty="0" smtClean="0">
                          <a:latin typeface="Arno Pro Display" pitchFamily="18" charset="0"/>
                        </a:rPr>
                        <a:t>вощи», Беседа на тему: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«</a:t>
                      </a:r>
                      <a:r>
                        <a:rPr lang="ru-RU" sz="1100" i="1" dirty="0" smtClean="0">
                          <a:latin typeface="Arno Pro Display" pitchFamily="18" charset="0"/>
                        </a:rPr>
                        <a:t>Что я видел в огороде». С.р.и.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«Идем за покупками в магазин», рассматривание альбома «у природы нет плохой погоды». Д.и. «Что где растет», Д.и. « Подбери по форме».</a:t>
                      </a:r>
                      <a:endParaRPr lang="ru-RU" sz="1100" i="1" dirty="0">
                        <a:latin typeface="Arno Pro Display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no Pro Display" pitchFamily="18" charset="0"/>
                        </a:rPr>
                        <a:t>Набл.: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 сезонные имения в природе, наст. игр.«Лото для малышей», д.и. «Раздели на группы», д.и. «Сбор урожая», д.и. «Что где лежит», д.и. «Один и много», д.и. «Рассадим гостей».  </a:t>
                      </a:r>
                      <a:endParaRPr lang="ru-RU" sz="1100" i="1" dirty="0">
                        <a:latin typeface="Arno Pro Displa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no Pro Display" pitchFamily="18" charset="0"/>
                        </a:rPr>
                        <a:t>Чтение рус. народ. сказки «Колобок», А.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 Плещеева «Осень наступила».</a:t>
                      </a:r>
                    </a:p>
                    <a:p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Е. </a:t>
                      </a:r>
                      <a:r>
                        <a:rPr lang="ru-RU" sz="1100" i="1" baseline="0" dirty="0" err="1" smtClean="0">
                          <a:latin typeface="Arno Pro Display" pitchFamily="18" charset="0"/>
                        </a:rPr>
                        <a:t>Нименко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 стихи, русская народная сказка «Кот, петух и лиса», </a:t>
                      </a:r>
                    </a:p>
                    <a:p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Совершенствовать умения внятно произносить в словах гласные. Развивать моторику речевого двигательного аппарата, слуховое восприятие, речевой слух и речевое дыхание.</a:t>
                      </a:r>
                      <a:endParaRPr lang="ru-RU" sz="1100" i="1" dirty="0">
                        <a:latin typeface="Arno Pro Display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no Pro Display" pitchFamily="18" charset="0"/>
                        </a:rPr>
                        <a:t>Закреплять умения различать количество предметов, используя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 при этом слова: один, много мало. Познакомить со способами составления групп из отдельных предметов и выделение из групп одного предмета. Учить понимать слова: много, один, ни одного.</a:t>
                      </a:r>
                      <a:endParaRPr lang="ru-RU" sz="1100" i="1" dirty="0">
                        <a:latin typeface="Arno Pro Displa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no Pro Display" pitchFamily="18" charset="0"/>
                        </a:rPr>
                        <a:t>Учить начинать ходьбу по сигналу. Развивать равновесие –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 учить ходить по  ограниченной поверхности( между двух линей). П.и. «Бегите ко мне», п.и. «Догони меня»,  п.и. «Догони мяч».</a:t>
                      </a:r>
                      <a:endParaRPr lang="ru-RU" sz="1100" i="1" dirty="0" smtClean="0">
                        <a:latin typeface="Arno Pro Display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no Pro Display" pitchFamily="18" charset="0"/>
                        </a:rPr>
                        <a:t>С.р.и. «Мама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 готовит </a:t>
                      </a:r>
                      <a:r>
                        <a:rPr lang="ru-RU" sz="1100" i="1" dirty="0" smtClean="0">
                          <a:latin typeface="Arno Pro Display" pitchFamily="18" charset="0"/>
                        </a:rPr>
                        <a:t> дочку ко сну», с.р.и. «Кормление кукол», с.р.и. «Пришли гости», с.р.и. «готовим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 ужин», игры забавы с водой. Театральная деятельность «Кто из нас из овощей». </a:t>
                      </a:r>
                      <a:endParaRPr lang="ru-RU" sz="1100" i="1" dirty="0">
                        <a:latin typeface="Arno Pro Displa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no Pro Display" pitchFamily="18" charset="0"/>
                        </a:rPr>
                        <a:t>Трудовые поручения: уборка опавший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 </a:t>
                      </a:r>
                      <a:r>
                        <a:rPr lang="ru-RU" sz="1100" i="1" dirty="0" smtClean="0">
                          <a:latin typeface="Arno Pro Display" pitchFamily="18" charset="0"/>
                        </a:rPr>
                        <a:t>листвы. Уборка игрушек. Наблюдение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 за работой дворника. </a:t>
                      </a:r>
                      <a:endParaRPr lang="ru-RU" sz="1100" i="1" dirty="0">
                        <a:latin typeface="Arno Pro Displa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no Pro Display" pitchFamily="18" charset="0"/>
                        </a:rPr>
                        <a:t>Беседа « Внешность и намерения»,  Чтение </a:t>
                      </a:r>
                      <a:r>
                        <a:rPr lang="ru-RU" sz="1100" i="1" dirty="0" err="1" smtClean="0">
                          <a:latin typeface="Arno Pro Display" pitchFamily="18" charset="0"/>
                        </a:rPr>
                        <a:t>потешки</a:t>
                      </a:r>
                      <a:r>
                        <a:rPr lang="ru-RU" sz="1100" i="1" dirty="0" smtClean="0">
                          <a:latin typeface="Arno Pro Display" pitchFamily="18" charset="0"/>
                        </a:rPr>
                        <a:t> «Тили – бум».  Беседа «Ребенок и огнь». Беседа «Животные на улице. </a:t>
                      </a:r>
                      <a:endParaRPr lang="ru-RU" sz="1100" i="1" dirty="0">
                        <a:latin typeface="Arno Pro Displa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no Pro Display" pitchFamily="18" charset="0"/>
                        </a:rPr>
                        <a:t>Изо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 «Овощи в корзинки», Лепка «Мой любимый овощ», Изо « Сеньор помидор»,Аппликация « Дары осени на одном подносе». </a:t>
                      </a:r>
                      <a:endParaRPr lang="ru-RU" sz="1100" i="1" dirty="0">
                        <a:latin typeface="Arno Pro Displa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no Pro Display" pitchFamily="18" charset="0"/>
                        </a:rPr>
                        <a:t>Воспитывать интерес к классической музыке.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 Различать низкие и высокие звуки. Учить петь естественным голосом, без выкриков. «Ходит осень» , «Танец </a:t>
                      </a:r>
                      <a:r>
                        <a:rPr lang="ru-RU" sz="1100" i="1" baseline="0" dirty="0" err="1" smtClean="0">
                          <a:latin typeface="Arno Pro Display" pitchFamily="18" charset="0"/>
                        </a:rPr>
                        <a:t>мухоморчиков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», «Танец огурчиков». </a:t>
                      </a:r>
                      <a:endParaRPr lang="ru-RU" sz="1100" i="1" dirty="0">
                        <a:latin typeface="Arno Pro Displa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no Pro Display" pitchFamily="18" charset="0"/>
                        </a:rPr>
                        <a:t>Учить: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 ходить и бегать колонной по одному всем составом группы.</a:t>
                      </a:r>
                    </a:p>
                    <a:p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Подлезать под шнур. Подвижная игра» Найди свой домик. </a:t>
                      </a:r>
                      <a:endParaRPr lang="ru-RU" sz="1100" i="1" dirty="0">
                        <a:latin typeface="Arno Pro Displa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latin typeface="Arno Pro Display" pitchFamily="18" charset="0"/>
                        </a:rPr>
                        <a:t>Закаливание по схеме</a:t>
                      </a:r>
                      <a:r>
                        <a:rPr lang="ru-RU" sz="1100" i="1" dirty="0" smtClean="0">
                          <a:latin typeface="Arno Pro Display" pitchFamily="18" charset="0"/>
                        </a:rPr>
                        <a:t>. Упражнение» Полотенце</a:t>
                      </a:r>
                      <a:r>
                        <a:rPr lang="ru-RU" sz="1100" i="1" baseline="0" dirty="0" smtClean="0">
                          <a:latin typeface="Arno Pro Display" pitchFamily="18" charset="0"/>
                        </a:rPr>
                        <a:t> пушистое». Беседа «Поведение за столом». Беседа « Зачем нужно мыть овощи?», </a:t>
                      </a:r>
                      <a:endParaRPr lang="ru-RU" sz="1100" i="1" dirty="0">
                        <a:latin typeface="Arno Pro Displa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57488" y="0"/>
            <a:ext cx="3688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no Pro Display" pitchFamily="18" charset="0"/>
              </a:rPr>
              <a:t>Содержание работы по теме овощи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Томаты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408593_242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571612"/>
            <a:ext cx="466728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643570" y="2143116"/>
            <a:ext cx="31309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no Pro Display" pitchFamily="18" charset="0"/>
              </a:rPr>
              <a:t>Очень важный я сеньор,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Спелый, сладкий помидор.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Красный, сочный я, и гладкий.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Угощаю всех, ребятки,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Кто мой сок томатный пьет,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Не болеет целый год.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Огурцы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91d396a2c5c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1714488"/>
            <a:ext cx="4500594" cy="33491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643570" y="2071678"/>
            <a:ext cx="295786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no Pro Display" pitchFamily="18" charset="0"/>
              </a:rPr>
              <a:t>Зеленый огурец – 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Большой – большой хитрец: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Сидит себе на грядке,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С людьми играет в прятки.</a:t>
            </a:r>
          </a:p>
          <a:p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Морковь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2461881380409581161406146442222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1500174"/>
            <a:ext cx="4199613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072066" y="2000240"/>
            <a:ext cx="34291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no Pro Display" pitchFamily="18" charset="0"/>
              </a:rPr>
              <a:t>Как у бабушке на грядке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Вырос овощ очень сладкий,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Проведем мы тренировку – 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Кто быстрей сгрызет морковку. 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Лук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8" name="Содержимое 7" descr="onions_676318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1785926"/>
            <a:ext cx="4000528" cy="3083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5214942" y="2357430"/>
            <a:ext cx="31341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no Pro Display" pitchFamily="18" charset="0"/>
              </a:rPr>
              <a:t>Баба Таня чистит лук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Убежал из кухни внук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Он хоть мал, но твердо знает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Лук за глазки покусает.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Баклажаны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imag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571612"/>
            <a:ext cx="3620304" cy="3620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500694" y="2071678"/>
            <a:ext cx="25731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no Pro Display" pitchFamily="18" charset="0"/>
              </a:rPr>
              <a:t>Фиолетового цвета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Поспевает в конце лета.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Ни томат, ни кабачок –</a:t>
            </a:r>
          </a:p>
          <a:p>
            <a:r>
              <a:rPr lang="ru-RU" sz="2000" b="1" i="1" dirty="0" smtClean="0">
                <a:latin typeface="Arno Pro Display" pitchFamily="18" charset="0"/>
              </a:rPr>
              <a:t>Чуть изогнутый бочок.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1062</Words>
  <Application>Microsoft Office PowerPoint</Application>
  <PresentationFormat>Экран (4:3)</PresentationFormat>
  <Paragraphs>145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Овощи</vt:lpstr>
      <vt:lpstr>Слайд 2</vt:lpstr>
      <vt:lpstr>Слайд 3</vt:lpstr>
      <vt:lpstr>Слайд 4</vt:lpstr>
      <vt:lpstr>Томаты</vt:lpstr>
      <vt:lpstr>Огурцы</vt:lpstr>
      <vt:lpstr>Морковь</vt:lpstr>
      <vt:lpstr>Лук</vt:lpstr>
      <vt:lpstr>Баклажаны</vt:lpstr>
      <vt:lpstr>Капуста</vt:lpstr>
      <vt:lpstr>Перец</vt:lpstr>
      <vt:lpstr>Тыква</vt:lpstr>
      <vt:lpstr>Картофель</vt:lpstr>
      <vt:lpstr>Свёкла</vt:lpstr>
      <vt:lpstr>Кабачки</vt:lpstr>
      <vt:lpstr>Репа</vt:lpstr>
      <vt:lpstr>Редис</vt:lpstr>
      <vt:lpstr>И вот мы все в одной корзинке 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кк</dc:creator>
  <cp:lastModifiedBy>кк</cp:lastModifiedBy>
  <cp:revision>33</cp:revision>
  <dcterms:created xsi:type="dcterms:W3CDTF">2012-03-29T13:46:43Z</dcterms:created>
  <dcterms:modified xsi:type="dcterms:W3CDTF">2012-04-01T11:38:02Z</dcterms:modified>
</cp:coreProperties>
</file>