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753420-C5CE-4CF3-AA87-7ED06396A85C}" type="datetimeFigureOut">
              <a:rPr lang="ru-RU" smtClean="0"/>
              <a:t>28.04.2012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C60C-3799-4C3E-AF68-B587BDD41A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C60C-3799-4C3E-AF68-B587BDD41ADA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2928958"/>
          </a:xfrm>
        </p:spPr>
        <p:txBody>
          <a:bodyPr/>
          <a:lstStyle/>
          <a:p>
            <a:r>
              <a:rPr lang="ru-RU" b="1" dirty="0"/>
              <a:t>Особенности коррекционной работы с </a:t>
            </a:r>
            <a:r>
              <a:rPr lang="ru-RU" b="1" dirty="0" err="1"/>
              <a:t>гиперактивными</a:t>
            </a:r>
            <a:r>
              <a:rPr lang="ru-RU" b="1" dirty="0"/>
              <a:t> детьми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Игры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с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гиперактивными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детьми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/>
              <a:t>Подбирая игры (особенно подвижные) для </a:t>
            </a:r>
            <a:r>
              <a:rPr lang="ru-RU" dirty="0" err="1" smtClean="0"/>
              <a:t>гиперактивных</a:t>
            </a:r>
            <a:r>
              <a:rPr lang="ru-RU" dirty="0" smtClean="0"/>
              <a:t> </a:t>
            </a:r>
            <a:r>
              <a:rPr lang="ru-RU" dirty="0"/>
              <a:t>детей, необходимо учитывать следующие </a:t>
            </a:r>
            <a:r>
              <a:rPr lang="ru-RU" dirty="0" smtClean="0"/>
              <a:t>особенности </a:t>
            </a:r>
            <a:r>
              <a:rPr lang="ru-RU" dirty="0"/>
              <a:t>таких детей: дефицит внимания, импульсивность, </a:t>
            </a:r>
            <a:r>
              <a:rPr lang="ru-RU" dirty="0" smtClean="0"/>
              <a:t>очень высокую </a:t>
            </a:r>
            <a:r>
              <a:rPr lang="ru-RU" dirty="0"/>
              <a:t>активность, а также неумение длительное время </a:t>
            </a:r>
            <a:r>
              <a:rPr lang="ru-RU" dirty="0" smtClean="0"/>
              <a:t>подчиняться </a:t>
            </a:r>
            <a:r>
              <a:rPr lang="ru-RU" dirty="0"/>
              <a:t>групповым правилам, выслушивать и выполнять инструкции (заострять внимание на деталях), быструю </a:t>
            </a:r>
            <a:r>
              <a:rPr lang="ru-RU" dirty="0" smtClean="0"/>
              <a:t>утомляемость</a:t>
            </a:r>
            <a:r>
              <a:rPr lang="ru-RU" dirty="0"/>
              <a:t>. В игре им трудно дожидаться своей очереди и «читаться с интересами других. Поэтому включать таких </a:t>
            </a:r>
            <a:r>
              <a:rPr lang="ru-RU" dirty="0" smtClean="0"/>
              <a:t>детей </a:t>
            </a:r>
            <a:r>
              <a:rPr lang="ru-RU" dirty="0"/>
              <a:t>в коллективную работу целесообразно поэтапно. </a:t>
            </a:r>
            <a:r>
              <a:rPr lang="ru-RU" dirty="0" smtClean="0"/>
              <a:t>Начинать </a:t>
            </a:r>
            <a:r>
              <a:rPr lang="ru-RU" dirty="0"/>
              <a:t>можно с индивидуальной работы, затем привлекать </a:t>
            </a:r>
            <a:r>
              <a:rPr lang="ru-RU" dirty="0" smtClean="0"/>
              <a:t>ребенка </a:t>
            </a:r>
            <a:r>
              <a:rPr lang="ru-RU" dirty="0"/>
              <a:t>к играм в малых подгруппах и только после этого переходить к коллективным играм. Желательно </a:t>
            </a:r>
            <a:r>
              <a:rPr lang="ru-RU" dirty="0" smtClean="0"/>
              <a:t>использовать игры </a:t>
            </a:r>
            <a:r>
              <a:rPr lang="ru-RU" dirty="0"/>
              <a:t>с четкими правилами, способствующие развитию </a:t>
            </a:r>
            <a:r>
              <a:rPr lang="ru-RU" dirty="0" smtClean="0"/>
              <a:t>внимания</a:t>
            </a:r>
            <a:r>
              <a:rPr lang="ru-RU" dirty="0"/>
              <a:t>.</a:t>
            </a:r>
          </a:p>
          <a:p>
            <a:pPr algn="l"/>
            <a:r>
              <a:rPr lang="ru-RU" dirty="0"/>
              <a:t>Тренировку слабых функций тоже следует проводить </a:t>
            </a:r>
            <a:r>
              <a:rPr lang="ru-RU" dirty="0" smtClean="0"/>
              <a:t>поэтапно</a:t>
            </a:r>
            <a:r>
              <a:rPr lang="ru-RU" dirty="0"/>
              <a:t>. На первых порах надо подбирать такие </a:t>
            </a:r>
            <a:r>
              <a:rPr lang="ru-RU" dirty="0" smtClean="0"/>
              <a:t>упражнения</a:t>
            </a:r>
            <a:r>
              <a:rPr lang="ru-RU" dirty="0"/>
              <a:t> и игры, которые способствовали бы развитию </a:t>
            </a:r>
            <a:r>
              <a:rPr lang="ru-RU" dirty="0" smtClean="0"/>
              <a:t>только одной </a:t>
            </a:r>
            <a:r>
              <a:rPr lang="ru-RU" dirty="0"/>
              <a:t>функции. Например, игры, направленные на развитие </a:t>
            </a:r>
            <a:r>
              <a:rPr lang="ru-RU" dirty="0" smtClean="0"/>
              <a:t>только </a:t>
            </a:r>
            <a:r>
              <a:rPr lang="ru-RU" dirty="0"/>
              <a:t>внимания или игры, которые учат ребенка </a:t>
            </a:r>
            <a:r>
              <a:rPr lang="ru-RU" dirty="0" smtClean="0"/>
              <a:t>контролировать </a:t>
            </a:r>
            <a:r>
              <a:rPr lang="ru-RU" dirty="0"/>
              <a:t>свои импульсивные действия. Отдельным этапом в работе может стать использование игр, которые помогут ребенку приобрести навыки контроля двигательной </a:t>
            </a:r>
            <a:r>
              <a:rPr lang="ru-RU" dirty="0" smtClean="0"/>
              <a:t>активности</a:t>
            </a:r>
            <a:r>
              <a:rPr lang="ru-RU" dirty="0"/>
              <a:t>. Приведенная таблица 2 может стать отправной </a:t>
            </a:r>
            <a:r>
              <a:rPr lang="ru-RU" dirty="0" smtClean="0"/>
              <a:t>точкой</a:t>
            </a:r>
            <a:r>
              <a:rPr lang="ru-RU" dirty="0"/>
              <a:t>, одним из примеров работы по подбору игр. Как видно из таблицы, некоторые игры можно применять и при </a:t>
            </a:r>
            <a:r>
              <a:rPr lang="ru-RU" dirty="0" smtClean="0"/>
              <a:t>индивидуальной</a:t>
            </a:r>
            <a:r>
              <a:rPr lang="ru-RU" dirty="0"/>
              <a:t>, и при групповой работе.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Игры на тренировку одной функции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768072"/>
          <a:ext cx="8572593" cy="463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31"/>
                <a:gridCol w="2857531"/>
                <a:gridCol w="2857531"/>
              </a:tblGrid>
              <a:tr h="803678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n-lt"/>
                        </a:rPr>
                        <a:t>Функция, на тренировку которой направлены игры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n-lt"/>
                        </a:rPr>
                        <a:t>Индивидуальные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n-lt"/>
                        </a:rPr>
                        <a:t>Групповые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803678"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Внимание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«Найди отличие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Запрещенное движение»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«Запрещенное движение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 , 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Передай мяч» 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, 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Броуновское движение»</a:t>
                      </a:r>
                    </a:p>
                  </a:txBody>
                  <a:tcPr marL="28575" marR="28575" marT="28575" marB="28575"/>
                </a:tc>
              </a:tr>
              <a:tr h="803678"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Контроль 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двигательной активности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«Разговор с руками»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</a:rPr>
                        <a:t>«Море волнуется»</a:t>
                      </a:r>
                    </a:p>
                  </a:txBody>
                  <a:tcPr marL="28575" marR="28575" marT="28575" marB="28575"/>
                </a:tc>
              </a:tr>
              <a:tr h="803678">
                <a:tc>
                  <a:txBody>
                    <a:bodyPr/>
                    <a:lstStyle/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Контроль импульсивности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«Говори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!», 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«Съедобное -несъедобное»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«Съедобное — несъедобное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 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l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«Говори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!»,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Сиамские близнецы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Слепой и поводырь»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Игры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тренировки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двух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трех функций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785927"/>
          <a:ext cx="8643998" cy="43999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1999"/>
                <a:gridCol w="4321999"/>
              </a:tblGrid>
              <a:tr h="383286"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n-lt"/>
                        </a:rPr>
                        <a:t>Тренируемые функции</a:t>
                      </a:r>
                    </a:p>
                  </a:txBody>
                  <a:tcPr marL="28575" marR="28575" marT="28575" marB="28575">
                    <a:gradFill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576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+mn-lt"/>
                        </a:rPr>
                        <a:t>Игры</a:t>
                      </a:r>
                    </a:p>
                  </a:txBody>
                  <a:tcPr marL="28575" marR="28575" marT="28575" marB="28575">
                    <a:gradFill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</a:gradFill>
                  </a:tcPr>
                </a:tc>
              </a:tr>
              <a:tr h="689128">
                <a:tc>
                  <a:txBody>
                    <a:bodyPr/>
                    <a:lstStyle/>
                    <a:p>
                      <a:pPr algn="just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Внимание и контроль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импульсивности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n-lt"/>
                        </a:rPr>
                        <a:t>Кричалки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 —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n-lt"/>
                        </a:rPr>
                        <a:t>шепталки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 — </a:t>
                      </a:r>
                      <a:r>
                        <a:rPr lang="ru-RU" sz="2000" dirty="0" err="1">
                          <a:solidFill>
                            <a:srgbClr val="000000"/>
                          </a:solidFill>
                          <a:latin typeface="+mn-lt"/>
                        </a:rPr>
                        <a:t>молчалки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Гвалт»</a:t>
                      </a:r>
                    </a:p>
                  </a:txBody>
                  <a:tcPr marL="28575" marR="28575" marT="28575" marB="28575"/>
                </a:tc>
              </a:tr>
              <a:tr h="1004157">
                <a:tc>
                  <a:txBody>
                    <a:bodyPr/>
                    <a:lstStyle/>
                    <a:p>
                      <a:pPr indent="9144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Внимание и контроль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двигательной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активности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indent="0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«Колпак мой треугольный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Расставь посты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Замри»</a:t>
                      </a:r>
                    </a:p>
                  </a:txBody>
                  <a:tcPr marL="28575" marR="28575" marT="28575" marB="28575"/>
                </a:tc>
              </a:tr>
              <a:tr h="1004157">
                <a:tc>
                  <a:txBody>
                    <a:bodyPr/>
                    <a:lstStyle/>
                    <a:p>
                      <a:pPr indent="9144" algn="just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Контроль импульсивности и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контроль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двигательной активности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«Час тишины и час «можно»»</a:t>
                      </a:r>
                    </a:p>
                  </a:txBody>
                  <a:tcPr marL="28575" marR="28575" marT="28575" marB="28575"/>
                </a:tc>
              </a:tr>
              <a:tr h="1319187">
                <a:tc>
                  <a:txBody>
                    <a:bodyPr/>
                    <a:lstStyle/>
                    <a:p>
                      <a:pPr indent="0" algn="just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Внимание, контроль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импульсивности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и контроль двигательной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активности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«Слушай команду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Слушай хлопки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»,</a:t>
                      </a:r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Морские волны»</a:t>
                      </a: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«Найди отличие» (Лютова Е.К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.,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Монина Г.Б.)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i="1" dirty="0"/>
              <a:t>Цель: </a:t>
            </a:r>
            <a:r>
              <a:rPr lang="ru-RU" dirty="0"/>
              <a:t>развитие умения концентрировать внимание на </a:t>
            </a:r>
            <a:r>
              <a:rPr lang="ru-RU" dirty="0" smtClean="0"/>
              <a:t>деталях</a:t>
            </a:r>
            <a:r>
              <a:rPr lang="ru-RU" dirty="0"/>
              <a:t>.</a:t>
            </a:r>
          </a:p>
          <a:p>
            <a:pPr algn="l"/>
            <a:r>
              <a:rPr lang="ru-RU" i="1" dirty="0"/>
              <a:t>Ребенок рисует любую несложную картинку ( котик, </a:t>
            </a:r>
            <a:r>
              <a:rPr lang="ru-RU" i="1" dirty="0" smtClean="0"/>
              <a:t>домик </a:t>
            </a:r>
            <a:r>
              <a:rPr lang="ru-RU" i="1" dirty="0"/>
              <a:t>и </a:t>
            </a:r>
            <a:r>
              <a:rPr lang="ru-RU" i="1" dirty="0" smtClean="0"/>
              <a:t>др.) </a:t>
            </a:r>
            <a:r>
              <a:rPr lang="ru-RU" i="1" dirty="0"/>
              <a:t>и передает ее взрослому, а сам </a:t>
            </a:r>
            <a:r>
              <a:rPr lang="ru-RU" i="1" dirty="0" smtClean="0"/>
              <a:t>отворачивается. Взрослый несколько изменяет </a:t>
            </a:r>
            <a:r>
              <a:rPr lang="ru-RU" i="1" dirty="0"/>
              <a:t>картинку. Ребенок </a:t>
            </a:r>
            <a:r>
              <a:rPr lang="ru-RU" i="1" dirty="0" smtClean="0"/>
              <a:t>должен определить,</a:t>
            </a:r>
            <a:r>
              <a:rPr lang="ru-RU" i="1" dirty="0"/>
              <a:t> </a:t>
            </a:r>
            <a:r>
              <a:rPr lang="ru-RU" i="1" dirty="0" smtClean="0"/>
              <a:t>что</a:t>
            </a:r>
            <a:r>
              <a:rPr lang="ru-RU" b="1" i="1" dirty="0"/>
              <a:t> </a:t>
            </a:r>
            <a:r>
              <a:rPr lang="ru-RU" i="1" dirty="0" smtClean="0"/>
              <a:t>изменилось </a:t>
            </a:r>
            <a:r>
              <a:rPr lang="ru-RU" i="1" dirty="0"/>
              <a:t>в рисунке. Затем взрослый и ребенок </a:t>
            </a:r>
            <a:r>
              <a:rPr lang="ru-RU" i="1" dirty="0" smtClean="0"/>
              <a:t>меняются </a:t>
            </a:r>
            <a:r>
              <a:rPr lang="ru-RU" i="1" dirty="0"/>
              <a:t>ролями.</a:t>
            </a:r>
            <a:endParaRPr lang="ru-RU" dirty="0"/>
          </a:p>
          <a:p>
            <a:pPr algn="l"/>
            <a:r>
              <a:rPr lang="ru-RU" dirty="0"/>
              <a:t>Игру можно проводить и с группой </a:t>
            </a:r>
            <a:r>
              <a:rPr lang="ru-RU" dirty="0" smtClean="0"/>
              <a:t>детей. В этом</a:t>
            </a:r>
            <a:r>
              <a:rPr lang="ru-RU" dirty="0"/>
              <a:t> случае дети по очереди рисуют на доске какой либо рисунок и отворачиваются (при этом возможность движения </a:t>
            </a:r>
            <a:r>
              <a:rPr lang="ru-RU" dirty="0" smtClean="0"/>
              <a:t>не ограничивается</a:t>
            </a:r>
            <a:r>
              <a:rPr lang="ru-RU" dirty="0"/>
              <a:t>). Взрослый </a:t>
            </a:r>
            <a:r>
              <a:rPr lang="ru-RU" dirty="0" smtClean="0"/>
              <a:t>дорисовывает</a:t>
            </a:r>
            <a:r>
              <a:rPr lang="ru-RU" dirty="0"/>
              <a:t> несколько деталей. Дети, взглянув на рисунок, должны сказать, </a:t>
            </a:r>
            <a:r>
              <a:rPr lang="ru-RU" dirty="0" smtClean="0"/>
              <a:t>какие изменения</a:t>
            </a:r>
            <a:r>
              <a:rPr lang="ru-RU" dirty="0"/>
              <a:t> произошли.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«Ласковые лапки» (Шевцова И.В.)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i="1" dirty="0"/>
              <a:t>Цель: </a:t>
            </a:r>
            <a:r>
              <a:rPr lang="ru-RU" dirty="0"/>
              <a:t>снятие напряжения, </a:t>
            </a:r>
            <a:r>
              <a:rPr lang="ru-RU" dirty="0" smtClean="0"/>
              <a:t>мышечных зажимов,</a:t>
            </a:r>
            <a:r>
              <a:rPr lang="ru-RU" dirty="0"/>
              <a:t> </a:t>
            </a:r>
            <a:r>
              <a:rPr lang="ru-RU" dirty="0" smtClean="0"/>
              <a:t>снижение</a:t>
            </a:r>
            <a:r>
              <a:rPr lang="ru-RU" dirty="0"/>
              <a:t> агрессивности, развитие чувственного восприятии, </a:t>
            </a:r>
            <a:r>
              <a:rPr lang="ru-RU" dirty="0" smtClean="0"/>
              <a:t>гармонизация </a:t>
            </a:r>
            <a:r>
              <a:rPr lang="ru-RU" dirty="0"/>
              <a:t>отношений между ребенком и </a:t>
            </a:r>
            <a:r>
              <a:rPr lang="ru-RU" dirty="0" smtClean="0"/>
              <a:t>взрослым. </a:t>
            </a:r>
          </a:p>
          <a:p>
            <a:pPr algn="l"/>
            <a:r>
              <a:rPr lang="ru-RU" i="1" dirty="0" smtClean="0"/>
              <a:t>Взрослый </a:t>
            </a:r>
            <a:r>
              <a:rPr lang="ru-RU" i="1" dirty="0"/>
              <a:t>подбирает 6—7 мелких предметов различной фактуры: кусочек меха, кисточку, стеклянный флакон, бусы, вату и т.д. Все это выкладывается на стоп. </a:t>
            </a:r>
            <a:r>
              <a:rPr lang="ru-RU" i="1" dirty="0" smtClean="0"/>
              <a:t>Ребенку </a:t>
            </a:r>
            <a:r>
              <a:rPr lang="ru-RU" i="1" dirty="0"/>
              <a:t>предлагается оголить руку по локоть; воспитатель объясняет, что по руке будет ходить «зверек» и касаться ласковыми лапками. Надо с закрытыми глазами угадать, какой «зверек» прикасался к руке </a:t>
            </a:r>
            <a:r>
              <a:rPr lang="ru-RU" dirty="0"/>
              <a:t>— </a:t>
            </a:r>
            <a:r>
              <a:rPr lang="ru-RU" i="1" dirty="0"/>
              <a:t>отгадать предмет. Прикосновения должны быть поглаживающими, </a:t>
            </a:r>
            <a:r>
              <a:rPr lang="ru-RU" i="1" dirty="0" smtClean="0"/>
              <a:t>приятными</a:t>
            </a:r>
            <a:r>
              <a:rPr lang="ru-RU" i="1" dirty="0"/>
              <a:t>.</a:t>
            </a:r>
            <a:endParaRPr lang="ru-RU" dirty="0"/>
          </a:p>
          <a:p>
            <a:pPr algn="l"/>
            <a:r>
              <a:rPr lang="ru-RU" dirty="0"/>
              <a:t>Вариант игры: «зверек» будет прикасаться к щеке, </a:t>
            </a:r>
            <a:r>
              <a:rPr lang="ru-RU" dirty="0" smtClean="0"/>
              <a:t>колену</a:t>
            </a:r>
            <a:r>
              <a:rPr lang="ru-RU" dirty="0"/>
              <a:t>, ладони. Можно поменяться с ребенком местами.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Кричалки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шепталки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—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молчалки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 (Шевцова И.В.)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i="1" dirty="0"/>
              <a:t>Цель: </a:t>
            </a:r>
            <a:r>
              <a:rPr lang="ru-RU" dirty="0"/>
              <a:t>развитие наблюдательности, умения действовать по правилу, волевой регуляции.</a:t>
            </a:r>
          </a:p>
          <a:p>
            <a:pPr algn="l"/>
            <a:r>
              <a:rPr lang="ru-RU" i="1" dirty="0"/>
              <a:t>Из разноцветного картона надо сделать 3 силуэта </a:t>
            </a:r>
            <a:r>
              <a:rPr lang="ru-RU" i="1" dirty="0" smtClean="0"/>
              <a:t>ладони</a:t>
            </a:r>
            <a:r>
              <a:rPr lang="ru-RU" i="1" dirty="0"/>
              <a:t>: красный, желтый, синий. Это — сигналы. </a:t>
            </a:r>
            <a:r>
              <a:rPr lang="ru-RU" i="1" dirty="0" smtClean="0"/>
              <a:t>Когда взрослый </a:t>
            </a:r>
            <a:r>
              <a:rPr lang="ru-RU" i="1" dirty="0"/>
              <a:t>поднимает красную ладонь — «</a:t>
            </a:r>
            <a:r>
              <a:rPr lang="ru-RU" i="1" dirty="0" err="1"/>
              <a:t>кричалку</a:t>
            </a:r>
            <a:r>
              <a:rPr lang="ru-RU" i="1" dirty="0"/>
              <a:t>&gt;&gt; </a:t>
            </a:r>
            <a:r>
              <a:rPr lang="ru-RU" i="1" dirty="0" smtClean="0"/>
              <a:t>можно </a:t>
            </a:r>
            <a:r>
              <a:rPr lang="ru-RU" i="1" dirty="0"/>
              <a:t>бегать, кричать, сильно шуметь; желтая ладонь </a:t>
            </a:r>
            <a:r>
              <a:rPr lang="ru-RU" dirty="0"/>
              <a:t>— </a:t>
            </a:r>
            <a:r>
              <a:rPr lang="ru-RU" i="1" dirty="0"/>
              <a:t>«</a:t>
            </a:r>
            <a:r>
              <a:rPr lang="ru-RU" i="1" dirty="0" err="1"/>
              <a:t>шепталка</a:t>
            </a:r>
            <a:r>
              <a:rPr lang="ru-RU" i="1" dirty="0"/>
              <a:t>» — можно тихо передвигаться и </a:t>
            </a:r>
            <a:r>
              <a:rPr lang="ru-RU" i="1" dirty="0" smtClean="0"/>
              <a:t>шептаться</a:t>
            </a:r>
            <a:r>
              <a:rPr lang="ru-RU" i="1" dirty="0"/>
              <a:t>, на сигнал «</a:t>
            </a:r>
            <a:r>
              <a:rPr lang="ru-RU" i="1" dirty="0" err="1"/>
              <a:t>молчалка</a:t>
            </a:r>
            <a:r>
              <a:rPr lang="ru-RU" i="1" dirty="0"/>
              <a:t>» </a:t>
            </a:r>
            <a:r>
              <a:rPr lang="ru-RU" dirty="0"/>
              <a:t>— </a:t>
            </a:r>
            <a:r>
              <a:rPr lang="ru-RU" i="1" dirty="0"/>
              <a:t>синяя ладонь </a:t>
            </a:r>
            <a:r>
              <a:rPr lang="ru-RU" dirty="0"/>
              <a:t>— </a:t>
            </a:r>
            <a:r>
              <a:rPr lang="ru-RU" i="1" dirty="0"/>
              <a:t>дети </a:t>
            </a:r>
            <a:r>
              <a:rPr lang="ru-RU" i="1" dirty="0" smtClean="0"/>
              <a:t>должны </a:t>
            </a:r>
            <a:r>
              <a:rPr lang="ru-RU" i="1" dirty="0"/>
              <a:t>замереть на месте или лечь на пол и не шевелиться. Заканчивать игру следует </a:t>
            </a:r>
            <a:r>
              <a:rPr lang="ru-RU" i="1" dirty="0" smtClean="0"/>
              <a:t> «</a:t>
            </a:r>
            <a:r>
              <a:rPr lang="ru-RU" i="1" dirty="0" err="1" smtClean="0"/>
              <a:t>молчалками</a:t>
            </a:r>
            <a:r>
              <a:rPr lang="ru-RU" i="1" dirty="0"/>
              <a:t>».</a:t>
            </a:r>
            <a:endParaRPr lang="ru-RU" dirty="0"/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«Гвалт» (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Коротаева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Е.В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.)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i="1" dirty="0"/>
              <a:t>Цель: </a:t>
            </a:r>
            <a:r>
              <a:rPr lang="ru-RU" dirty="0"/>
              <a:t>развитие концентрации внимания. </a:t>
            </a:r>
            <a:r>
              <a:rPr lang="ru-RU" i="1" dirty="0"/>
              <a:t>Один из участников (по желанию) становится водящим и выходит за дверь. Группа выбирает какую-либо </a:t>
            </a:r>
            <a:r>
              <a:rPr lang="ru-RU" i="1" dirty="0" smtClean="0"/>
              <a:t>фразу </a:t>
            </a:r>
            <a:r>
              <a:rPr lang="ru-RU" i="1" dirty="0"/>
              <a:t>или строчку из известной всем песни, которую </a:t>
            </a:r>
            <a:r>
              <a:rPr lang="ru-RU" i="1" dirty="0" smtClean="0"/>
              <a:t>распределяют </a:t>
            </a:r>
            <a:r>
              <a:rPr lang="ru-RU" i="1" dirty="0"/>
              <a:t>так: каждому участнику по одному слову. Затем входит водящий, и игроки все одновременно, хором, начинают громко повторять каждый свое слово. </a:t>
            </a:r>
            <a:r>
              <a:rPr lang="ru-RU" i="1" dirty="0" smtClean="0"/>
              <a:t>Водящий </a:t>
            </a:r>
            <a:r>
              <a:rPr lang="ru-RU" i="1" dirty="0"/>
              <a:t>должен догадаться, что это за песня, собрав ее по словечку.</a:t>
            </a:r>
            <a:endParaRPr lang="ru-RU" dirty="0"/>
          </a:p>
          <a:p>
            <a:pPr algn="l"/>
            <a:r>
              <a:rPr lang="ru-RU" dirty="0"/>
              <a:t>Желательно, чтобы </a:t>
            </a:r>
            <a:r>
              <a:rPr lang="ru-RU" i="1" dirty="0"/>
              <a:t>до </a:t>
            </a:r>
            <a:r>
              <a:rPr lang="ru-RU" dirty="0"/>
              <a:t>того как войдет водящий, каждый ребенок повторил вслух доставшееся ему слово.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Менялки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i="1" dirty="0"/>
              <a:t>Цель: </a:t>
            </a:r>
            <a:r>
              <a:rPr lang="ru-RU" dirty="0"/>
              <a:t>развитие коммуникативных навыков, активизация детей.</a:t>
            </a:r>
          </a:p>
          <a:p>
            <a:pPr algn="l"/>
            <a:r>
              <a:rPr lang="ru-RU" i="1" dirty="0"/>
              <a:t>Игра проводится в кругу, участники выбирают </a:t>
            </a:r>
            <a:r>
              <a:rPr lang="ru-RU" i="1" dirty="0" smtClean="0"/>
              <a:t>водящего</a:t>
            </a:r>
            <a:r>
              <a:rPr lang="ru-RU" i="1" dirty="0"/>
              <a:t>, который встает и выносит свой стул за круг, таким образом получается, что стульев на один меньше, чем </a:t>
            </a:r>
            <a:r>
              <a:rPr lang="ru-RU" i="1" dirty="0" smtClean="0"/>
              <a:t>играющих</a:t>
            </a:r>
            <a:r>
              <a:rPr lang="ru-RU" i="1" dirty="0"/>
              <a:t>. Далее ведущий говорит: «Меняются местами те, у кого ... (светлые волосы, часы и т. д.). </a:t>
            </a:r>
            <a:r>
              <a:rPr lang="ru-RU" i="1" dirty="0" smtClean="0"/>
              <a:t>После этого</a:t>
            </a:r>
            <a:r>
              <a:rPr lang="ru-RU" i="1" dirty="0"/>
              <a:t> имеющие названный признак </a:t>
            </a:r>
            <a:r>
              <a:rPr lang="ru-RU" i="1" dirty="0" smtClean="0"/>
              <a:t>должны </a:t>
            </a:r>
            <a:r>
              <a:rPr lang="ru-RU" i="1" dirty="0"/>
              <a:t>быстро встать </a:t>
            </a:r>
            <a:r>
              <a:rPr lang="ru-RU" i="1" dirty="0" smtClean="0"/>
              <a:t>и поменяться </a:t>
            </a:r>
            <a:r>
              <a:rPr lang="ru-RU" i="1" dirty="0"/>
              <a:t>местами, в то же время водящий старается занять свободное место. Участник игры, оставшийся без стула, становится водящим.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292895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Презентацию подготовил</a:t>
            </a:r>
            <a:br>
              <a:rPr lang="ru-RU" sz="3200" dirty="0" smtClean="0"/>
            </a:br>
            <a:r>
              <a:rPr lang="ru-RU" sz="3200" dirty="0" smtClean="0"/>
              <a:t>учитель-логопед </a:t>
            </a:r>
            <a:br>
              <a:rPr lang="ru-RU" sz="3200" dirty="0" smtClean="0"/>
            </a:br>
            <a:r>
              <a:rPr lang="ru-RU" sz="3200" dirty="0" err="1" smtClean="0"/>
              <a:t>Завернина</a:t>
            </a:r>
            <a:r>
              <a:rPr lang="ru-RU" sz="3200" dirty="0" smtClean="0"/>
              <a:t> Л.М.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МДОУ </a:t>
            </a:r>
            <a:r>
              <a:rPr lang="ru-RU" sz="3200" dirty="0" err="1" smtClean="0"/>
              <a:t>д</a:t>
            </a:r>
            <a:r>
              <a:rPr lang="ru-RU" sz="3200" dirty="0" smtClean="0"/>
              <a:t>/с № 14 «» </a:t>
            </a:r>
            <a:br>
              <a:rPr lang="ru-RU" sz="3200" dirty="0" smtClean="0"/>
            </a:br>
            <a:r>
              <a:rPr lang="ru-RU" sz="3200" dirty="0" smtClean="0"/>
              <a:t>комбинированного вида</a:t>
            </a:r>
            <a:br>
              <a:rPr lang="ru-RU" sz="3200" dirty="0" smtClean="0"/>
            </a:br>
            <a:r>
              <a:rPr lang="ru-RU" sz="3200" dirty="0" smtClean="0"/>
              <a:t>г. Коломна</a:t>
            </a:r>
            <a:br>
              <a:rPr lang="ru-RU" sz="3200" dirty="0" smtClean="0"/>
            </a:br>
            <a:r>
              <a:rPr lang="ru-RU" sz="3200" dirty="0" smtClean="0"/>
              <a:t>2012г.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Общая характеристика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гиперактивности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700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«</a:t>
            </a:r>
            <a:r>
              <a:rPr lang="ru-RU" dirty="0" err="1"/>
              <a:t>Гипер</a:t>
            </a:r>
            <a:r>
              <a:rPr lang="ru-RU" dirty="0"/>
              <a:t>...» — (от греч. </a:t>
            </a:r>
            <a:r>
              <a:rPr lang="ru-RU" dirty="0" err="1"/>
              <a:t>Hyper</a:t>
            </a:r>
            <a:r>
              <a:rPr lang="ru-RU" dirty="0"/>
              <a:t> — над, сверху) — </a:t>
            </a:r>
            <a:r>
              <a:rPr lang="ru-RU" dirty="0" smtClean="0"/>
              <a:t>составная </a:t>
            </a:r>
            <a:r>
              <a:rPr lang="ru-RU" dirty="0"/>
              <a:t>часть сложных слов, указывающая на превышение </a:t>
            </a:r>
            <a:r>
              <a:rPr lang="ru-RU" dirty="0" smtClean="0"/>
              <a:t>нормы</a:t>
            </a:r>
            <a:r>
              <a:rPr lang="ru-RU" dirty="0"/>
              <a:t>. Слово «активный» пришло в русский язык из </a:t>
            </a:r>
            <a:r>
              <a:rPr lang="ru-RU" dirty="0" smtClean="0"/>
              <a:t>латинского </a:t>
            </a:r>
            <a:r>
              <a:rPr lang="ru-RU" dirty="0"/>
              <a:t>«</a:t>
            </a:r>
            <a:r>
              <a:rPr lang="ru-RU" dirty="0" err="1"/>
              <a:t>activus</a:t>
            </a:r>
            <a:r>
              <a:rPr lang="ru-RU" dirty="0"/>
              <a:t>» и означает «действенный, деятельный</a:t>
            </a:r>
            <a:r>
              <a:rPr lang="ru-RU" dirty="0" smtClean="0"/>
              <a:t>».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К </a:t>
            </a:r>
            <a:r>
              <a:rPr lang="ru-RU" dirty="0"/>
              <a:t>внешним проявлениям </a:t>
            </a:r>
            <a:r>
              <a:rPr lang="ru-RU" dirty="0" err="1"/>
              <a:t>гиперактивности</a:t>
            </a:r>
            <a:r>
              <a:rPr lang="ru-RU" dirty="0"/>
              <a:t> </a:t>
            </a:r>
            <a:r>
              <a:rPr lang="ru-RU" dirty="0" smtClean="0"/>
              <a:t>относятся невнимательность</a:t>
            </a:r>
            <a:r>
              <a:rPr lang="ru-RU" dirty="0"/>
              <a:t>, отвлекаемость, импульсивность, повышенную двигательную </a:t>
            </a:r>
            <a:r>
              <a:rPr lang="ru-RU" dirty="0" smtClean="0"/>
              <a:t>активность</a:t>
            </a:r>
            <a:r>
              <a:rPr lang="ru-RU" dirty="0"/>
              <a:t>. Часто </a:t>
            </a:r>
            <a:r>
              <a:rPr lang="ru-RU" dirty="0" err="1"/>
              <a:t>гиперактивности</a:t>
            </a:r>
            <a:r>
              <a:rPr lang="ru-RU" dirty="0"/>
              <a:t> сопутствуют проблемы во </a:t>
            </a:r>
            <a:r>
              <a:rPr lang="ru-RU" dirty="0" smtClean="0"/>
              <a:t>взаимоотношениях </a:t>
            </a:r>
            <a:r>
              <a:rPr lang="ru-RU" dirty="0"/>
              <a:t>с окружающими, трудности в обучении, низкая самооценка. При этом уровень </a:t>
            </a:r>
            <a:r>
              <a:rPr lang="ru-RU" dirty="0" smtClean="0"/>
              <a:t>интеллектуального развития </a:t>
            </a:r>
            <a:r>
              <a:rPr lang="ru-RU" dirty="0"/>
              <a:t>у детей не зависит от </a:t>
            </a:r>
            <a:r>
              <a:rPr lang="ru-RU" dirty="0" smtClean="0"/>
              <a:t>степени </a:t>
            </a:r>
            <a:r>
              <a:rPr lang="ru-RU" dirty="0" err="1" smtClean="0"/>
              <a:t>гиперактивности</a:t>
            </a:r>
            <a:r>
              <a:rPr lang="ru-RU" dirty="0"/>
              <a:t> и может превышать показатели возрастной нормы. 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Первые проявления </a:t>
            </a:r>
            <a:r>
              <a:rPr lang="ru-RU" dirty="0" err="1"/>
              <a:t>гиперактивности</a:t>
            </a:r>
            <a:r>
              <a:rPr lang="ru-RU" dirty="0"/>
              <a:t> наблюдаются в возрасте до 7 лет и чаще встречаются у мальчиков, чем у девочек.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Портрет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ребенка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 wrap="square">
            <a:normAutofit fontScale="70000" lnSpcReduction="2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Наверное</a:t>
            </a:r>
            <a:r>
              <a:rPr lang="ru-RU" dirty="0"/>
              <a:t>, в каждой группе детского сада, в каждом клас­се встречаются дети, которым трудно долго сидеть на одном месте, молчать, подчиняться инструкциям. Они создают до­полнительные трудности в работе воспитателям и учителям, потому что очень подвижны, вспыльчивы, раздражительны и безответственны. </a:t>
            </a:r>
            <a:endParaRPr lang="ru-RU" dirty="0" smtClean="0"/>
          </a:p>
          <a:p>
            <a:pPr algn="l"/>
            <a:r>
              <a:rPr lang="ru-RU" dirty="0" err="1" smtClean="0"/>
              <a:t>Гиперактивные</a:t>
            </a:r>
            <a:r>
              <a:rPr lang="ru-RU" dirty="0" smtClean="0"/>
              <a:t> </a:t>
            </a:r>
            <a:r>
              <a:rPr lang="ru-RU" dirty="0"/>
              <a:t>дети часто задевают и </a:t>
            </a:r>
            <a:r>
              <a:rPr lang="ru-RU" dirty="0" smtClean="0"/>
              <a:t>роняют </a:t>
            </a:r>
            <a:r>
              <a:rPr lang="ru-RU" dirty="0"/>
              <a:t>различные предметы, толкают сверстников, создавая </a:t>
            </a:r>
            <a:r>
              <a:rPr lang="ru-RU" dirty="0" smtClean="0"/>
              <a:t>конфликтные </a:t>
            </a:r>
            <a:r>
              <a:rPr lang="ru-RU" dirty="0"/>
              <a:t>ситуации. Они часто обижаются, но о своих </a:t>
            </a:r>
            <a:r>
              <a:rPr lang="ru-RU" dirty="0" smtClean="0"/>
              <a:t>обидах </a:t>
            </a:r>
            <a:r>
              <a:rPr lang="ru-RU" dirty="0"/>
              <a:t>быстро забывают. Известный американский психолог </a:t>
            </a:r>
            <a:r>
              <a:rPr lang="ru-RU" dirty="0" err="1" smtClean="0"/>
              <a:t>В.Оклендер</a:t>
            </a:r>
            <a:r>
              <a:rPr lang="ru-RU" dirty="0" smtClean="0"/>
              <a:t> </a:t>
            </a:r>
            <a:r>
              <a:rPr lang="ru-RU" dirty="0"/>
              <a:t>так характеризует этих детей: «</a:t>
            </a:r>
            <a:r>
              <a:rPr lang="ru-RU" dirty="0" err="1" smtClean="0"/>
              <a:t>Гиперактивному</a:t>
            </a:r>
            <a:r>
              <a:rPr lang="ru-RU" dirty="0" smtClean="0"/>
              <a:t> </a:t>
            </a:r>
            <a:r>
              <a:rPr lang="ru-RU" dirty="0"/>
              <a:t>ребенку трудно сидеть, он суетлив, много двигается, </a:t>
            </a:r>
            <a:r>
              <a:rPr lang="ru-RU" dirty="0" smtClean="0"/>
              <a:t>вертится </a:t>
            </a:r>
            <a:r>
              <a:rPr lang="ru-RU" dirty="0"/>
              <a:t>на месте, иногда чрезмерно говорлив, может раздражать манерой своего поведения. Часто у него плохая координация </a:t>
            </a:r>
            <a:r>
              <a:rPr lang="ru-RU" dirty="0" smtClean="0"/>
              <a:t>при </a:t>
            </a:r>
            <a:r>
              <a:rPr lang="ru-RU" dirty="0"/>
              <a:t>недостаточный мышечный контроль. Он неуклюж, </a:t>
            </a:r>
            <a:r>
              <a:rPr lang="ru-RU" dirty="0" smtClean="0"/>
              <a:t>роняет </a:t>
            </a:r>
            <a:r>
              <a:rPr lang="ru-RU" dirty="0"/>
              <a:t>или ломает вещи, проливает молоко. Такому ребенку </a:t>
            </a:r>
            <a:r>
              <a:rPr lang="ru-RU" dirty="0" smtClean="0"/>
              <a:t>трудно </a:t>
            </a:r>
            <a:r>
              <a:rPr lang="ru-RU" dirty="0"/>
              <a:t>концентрировать свое внимание, он легко отвлекается, </a:t>
            </a:r>
            <a:r>
              <a:rPr lang="ru-RU" dirty="0" smtClean="0"/>
              <a:t>часто </a:t>
            </a:r>
            <a:r>
              <a:rPr lang="ru-RU" dirty="0"/>
              <a:t>задает множество вопросов, но редко дожидается </a:t>
            </a:r>
            <a:r>
              <a:rPr lang="ru-RU" dirty="0" smtClean="0"/>
              <a:t>ответов</a:t>
            </a:r>
            <a:r>
              <a:rPr lang="ru-RU" dirty="0"/>
              <a:t>»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Выявление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</a:t>
            </a:r>
            <a:r>
              <a:rPr lang="ru-RU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ребенка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pPr algn="l"/>
            <a:r>
              <a:rPr lang="ru-RU" dirty="0"/>
              <a:t>Поведение </a:t>
            </a:r>
            <a:r>
              <a:rPr lang="ru-RU" dirty="0" err="1"/>
              <a:t>гиперактивных</a:t>
            </a:r>
            <a:r>
              <a:rPr lang="ru-RU" dirty="0"/>
              <a:t> детей может быть внешне похожим на поведение детей с повышенной тревожностью, поэтому педагогу важно знать основные отличия </a:t>
            </a:r>
            <a:r>
              <a:rPr lang="ru-RU" dirty="0" smtClean="0"/>
              <a:t>поведения одной </a:t>
            </a:r>
            <a:r>
              <a:rPr lang="ru-RU" dirty="0"/>
              <a:t>категории детей от другой. Приведенная ниже </a:t>
            </a:r>
            <a:r>
              <a:rPr lang="ru-RU" dirty="0" smtClean="0"/>
              <a:t>таблица </a:t>
            </a:r>
            <a:r>
              <a:rPr lang="ru-RU" dirty="0"/>
              <a:t>1 поможет в этом</a:t>
            </a:r>
            <a:r>
              <a:rPr lang="ru-RU" dirty="0" smtClean="0"/>
              <a:t>. Кроме </a:t>
            </a:r>
            <a:r>
              <a:rPr lang="ru-RU" dirty="0"/>
              <a:t>того, поведение тревожного ребенка социально не разрушительно, а </a:t>
            </a:r>
            <a:r>
              <a:rPr lang="ru-RU" dirty="0" err="1"/>
              <a:t>гиперактивный</a:t>
            </a:r>
            <a:r>
              <a:rPr lang="ru-RU" dirty="0"/>
              <a:t> </a:t>
            </a:r>
            <a:r>
              <a:rPr lang="ru-RU" dirty="0" smtClean="0"/>
              <a:t>часто </a:t>
            </a:r>
            <a:r>
              <a:rPr lang="ru-RU" dirty="0"/>
              <a:t>является источником разнообразных конфликтов, драк и просто недоразумений.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Выявление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гиперактивного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ребенка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214554"/>
          <a:ext cx="8501121" cy="3831596"/>
        </p:xfrm>
        <a:graphic>
          <a:graphicData uri="http://schemas.openxmlformats.org/drawingml/2006/table">
            <a:tbl>
              <a:tblPr firstRow="1" bandRow="1"/>
              <a:tblGrid>
                <a:gridCol w="2714644"/>
                <a:gridCol w="2952770"/>
                <a:gridCol w="2833707"/>
              </a:tblGrid>
              <a:tr h="936628"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+mn-lt"/>
                        </a:rPr>
                        <a:t>Критерии 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оценки</a:t>
                      </a:r>
                      <a:endParaRPr lang="ru-RU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Гиперактивный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ребенок</a:t>
                      </a:r>
                      <a:endParaRPr lang="ru-RU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latin typeface="+mn-lt"/>
                        </a:rPr>
                        <a:t>Тревожный 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ребенок</a:t>
                      </a:r>
                      <a:endParaRPr lang="ru-RU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>
                    <a:gradFill flip="none" rotWithShape="1">
                      <a:gsLst>
                        <a:gs pos="7000">
                          <a:srgbClr val="FFFF00"/>
                        </a:gs>
                        <a:gs pos="69000">
                          <a:schemeClr val="bg1"/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936628"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Контроль поведения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Постоянно импульсивен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Способен 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контролировать поведение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</a:tr>
              <a:tr h="936628"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Двигательная активность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Постоянно</a:t>
                      </a:r>
                    </a:p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активен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Активен в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определенных ситуациях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</a:tr>
              <a:tr h="936628"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Характер движений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+mn-lt"/>
                        </a:rPr>
                        <a:t>Лихорадочный, беспорядочный</a:t>
                      </a: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marL="73152" algn="ctr" rtl="0">
                        <a:spcAft>
                          <a:spcPts val="576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+mn-lt"/>
                        </a:rPr>
                        <a:t>Беспокойные,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напряженные движения</a:t>
                      </a:r>
                      <a:endParaRPr lang="ru-RU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Критерии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b="1" i="1" dirty="0"/>
              <a:t>Дефицит активного внимания</a:t>
            </a:r>
            <a:endParaRPr lang="ru-RU" b="1" dirty="0"/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Непоследователен, ему трудно долго удерживать </a:t>
            </a:r>
            <a:r>
              <a:rPr lang="ru-RU" dirty="0" smtClean="0"/>
              <a:t>внимание</a:t>
            </a:r>
            <a:r>
              <a:rPr lang="ru-RU" dirty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 слушает, когда к нему обращаются.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С большим энтузиазмом берется за задание, но так и не заканчивает его.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Испытывает трудности в организации.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Часто теряет вещи.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Избегает скучных и требующих умственных усилий </a:t>
            </a:r>
            <a:r>
              <a:rPr lang="ru-RU" dirty="0" smtClean="0"/>
              <a:t>заданий</a:t>
            </a:r>
            <a:r>
              <a:rPr lang="ru-RU" dirty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Часто </a:t>
            </a:r>
            <a:r>
              <a:rPr lang="ru-RU" dirty="0"/>
              <a:t>бывает забывчив</a:t>
            </a:r>
            <a:r>
              <a:rPr lang="ru-RU" dirty="0" smtClean="0"/>
              <a:t>.</a:t>
            </a:r>
            <a:r>
              <a:rPr lang="ru-RU" i="1" dirty="0"/>
              <a:t> </a:t>
            </a:r>
            <a:endParaRPr lang="ru-RU" i="1" dirty="0" smtClean="0"/>
          </a:p>
          <a:p>
            <a:pPr algn="l"/>
            <a:endParaRPr lang="ru-RU" b="1" i="1" dirty="0" smtClean="0"/>
          </a:p>
          <a:p>
            <a:pPr algn="l"/>
            <a:r>
              <a:rPr lang="ru-RU" b="1" i="1" dirty="0" smtClean="0"/>
              <a:t>Двигательная </a:t>
            </a:r>
            <a:r>
              <a:rPr lang="ru-RU" b="1" i="1" dirty="0"/>
              <a:t>расторможенность</a:t>
            </a:r>
            <a:endParaRPr lang="ru-RU" b="1" dirty="0"/>
          </a:p>
          <a:p>
            <a:pPr algn="l">
              <a:buFont typeface="Arial" pitchFamily="34" charset="0"/>
              <a:buChar char="•"/>
            </a:pPr>
            <a:r>
              <a:rPr lang="ru-RU" dirty="0"/>
              <a:t>Постоянно ерзает.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Проявляет признаки беспокойства (барабанит </a:t>
            </a:r>
            <a:r>
              <a:rPr lang="ru-RU" dirty="0" smtClean="0"/>
              <a:t>пальцами</a:t>
            </a:r>
            <a:r>
              <a:rPr lang="ru-RU" dirty="0"/>
              <a:t>, двигается в кресле, бегает, забирается куда-либо).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Спит намного меньше, чем другие дети, даже во </a:t>
            </a:r>
            <a:r>
              <a:rPr lang="ru-RU" dirty="0" smtClean="0"/>
              <a:t>младенчестве</a:t>
            </a:r>
            <a:r>
              <a:rPr lang="ru-RU" dirty="0"/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Очень говорлив</a:t>
            </a:r>
            <a:r>
              <a:rPr lang="ru-RU" dirty="0" smtClean="0"/>
              <a:t>.</a:t>
            </a:r>
          </a:p>
          <a:p>
            <a:pPr algn="l"/>
            <a:endParaRPr lang="ru-RU" b="1" i="1" dirty="0" smtClean="0"/>
          </a:p>
          <a:p>
            <a:pPr algn="l"/>
            <a:r>
              <a:rPr lang="ru-RU" b="1" i="1" dirty="0" smtClean="0"/>
              <a:t>Импульсивность</a:t>
            </a:r>
            <a:endParaRPr lang="ru-RU" b="1" dirty="0"/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Начинает отвечать, не дослушав вопроса.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 способен дождаться своей очереди, часто </a:t>
            </a:r>
            <a:r>
              <a:rPr lang="ru-RU" dirty="0" smtClean="0"/>
              <a:t>вмешивается</a:t>
            </a:r>
            <a:r>
              <a:rPr lang="ru-RU" dirty="0"/>
              <a:t>, прерывает.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Плохо сосредоточивает внимание.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 может дожидаться вознаграждения (если между действием и вознаграждением есть пауза).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 может контролировать и регулировать свои </a:t>
            </a:r>
            <a:r>
              <a:rPr lang="ru-RU" dirty="0" smtClean="0"/>
              <a:t>действия</a:t>
            </a:r>
            <a:r>
              <a:rPr lang="ru-RU" dirty="0"/>
              <a:t>. Поведение слабо</a:t>
            </a:r>
            <a:r>
              <a:rPr lang="en-US" dirty="0"/>
              <a:t> </a:t>
            </a:r>
            <a:r>
              <a:rPr lang="ru-RU" dirty="0"/>
              <a:t>управляемо правилами.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При выполнении заданий ведет себя </a:t>
            </a:r>
            <a:r>
              <a:rPr lang="ru-RU" dirty="0" smtClean="0"/>
              <a:t>по разному </a:t>
            </a:r>
            <a:r>
              <a:rPr lang="ru-RU" dirty="0"/>
              <a:t>и </a:t>
            </a:r>
            <a:r>
              <a:rPr lang="ru-RU" dirty="0" smtClean="0"/>
              <a:t>показывает </a:t>
            </a:r>
            <a:r>
              <a:rPr lang="ru-RU" dirty="0"/>
              <a:t>очень разные результаты. (На некоторых </a:t>
            </a:r>
            <a:r>
              <a:rPr lang="ru-RU" dirty="0" smtClean="0"/>
              <a:t>занятиях </a:t>
            </a:r>
            <a:r>
              <a:rPr lang="ru-RU" dirty="0"/>
              <a:t>ребенок спокоен, на других — нет, на одних </a:t>
            </a:r>
            <a:r>
              <a:rPr lang="ru-RU" dirty="0" smtClean="0"/>
              <a:t>уроках </a:t>
            </a:r>
            <a:r>
              <a:rPr lang="ru-RU" dirty="0"/>
              <a:t>он успешен, на других — нет).</a:t>
            </a:r>
          </a:p>
          <a:p>
            <a:endParaRPr lang="ru-RU" dirty="0"/>
          </a:p>
          <a:p>
            <a:pPr algn="l">
              <a:buFont typeface="Arial" pitchFamily="34" charset="0"/>
              <a:buChar char="•"/>
            </a:pPr>
            <a:endParaRPr lang="ru-RU" dirty="0" smtClean="0"/>
          </a:p>
          <a:p>
            <a:pPr algn="l"/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/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Признаки импульсивности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ru-RU" b="1" i="1" dirty="0"/>
              <a:t>Импульсивный </a:t>
            </a:r>
            <a:r>
              <a:rPr lang="ru-RU" b="1" i="1" dirty="0" smtClean="0"/>
              <a:t>ребенок</a:t>
            </a:r>
          </a:p>
          <a:p>
            <a:pPr algn="l"/>
            <a:endParaRPr lang="ru-RU" b="1" dirty="0"/>
          </a:p>
          <a:p>
            <a:pPr algn="l">
              <a:buFont typeface="Arial" pitchFamily="34" charset="0"/>
              <a:buChar char="•"/>
            </a:pPr>
            <a:r>
              <a:rPr lang="ru-RU" dirty="0"/>
              <a:t>Всегда быстро находит ответ, когда его о чем-то </a:t>
            </a:r>
            <a:r>
              <a:rPr lang="ru-RU" dirty="0" smtClean="0"/>
              <a:t>спрашивают </a:t>
            </a:r>
            <a:r>
              <a:rPr lang="ru-RU" dirty="0"/>
              <a:t>(возможно, и неверный).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У него часто меняется настроение.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Многие вещи его раздражают, выводят из себя.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Ему нравится работа, которую можно делать быстро.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Обидчив, но не злопамятен.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Часто чувствуется, что ему все надоело.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Быстро, не колеблясь, принимает решения.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Может резко отказаться от еды, которую не любит.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Нередко отвлекается на занятиях.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/>
              <a:t>Когда </a:t>
            </a:r>
            <a:r>
              <a:rPr lang="ru-RU" dirty="0"/>
              <a:t>кто-то из ребят на него кричит, он кричит в ответ.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Обычно уверен, что справится с любым заданием.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Может нагрубить родителям, воспитателю.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Временами кажется, что он переполнен энергией.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Это человек действия, рассуждать не умеет и не любит.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Требует к себе внимания, не хочет ждать.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В играх не подчиняется общим правилам.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Горячится во время разговора, часто повышает голос.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Легко забывает поручения старших, увлекается игрой.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Любит организовывать и предводительствовать.</a:t>
            </a:r>
          </a:p>
          <a:p>
            <a:pPr algn="l">
              <a:buFont typeface="Arial" pitchFamily="34" charset="0"/>
              <a:buChar char="•"/>
            </a:pPr>
            <a:r>
              <a:rPr lang="ru-RU" dirty="0"/>
              <a:t>Похвала и порицание действуют на него сильнее, </a:t>
            </a:r>
            <a:r>
              <a:rPr lang="ru-RU" dirty="0" smtClean="0"/>
              <a:t>чем на </a:t>
            </a:r>
            <a:r>
              <a:rPr lang="ru-RU" dirty="0"/>
              <a:t>других.</a:t>
            </a:r>
          </a:p>
          <a:p>
            <a:pPr algn="l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 помочь 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гиперактивному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ребенку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dirty="0" smtClean="0"/>
              <a:t>Работая </a:t>
            </a:r>
            <a:r>
              <a:rPr lang="ru-RU" dirty="0"/>
              <a:t>с </a:t>
            </a:r>
            <a:r>
              <a:rPr lang="ru-RU" dirty="0" err="1"/>
              <a:t>гиперактивными</a:t>
            </a:r>
            <a:r>
              <a:rPr lang="ru-RU" dirty="0"/>
              <a:t> детьми, </a:t>
            </a:r>
            <a:r>
              <a:rPr lang="ru-RU" dirty="0" smtClean="0"/>
              <a:t>каждый </a:t>
            </a:r>
            <a:r>
              <a:rPr lang="ru-RU" dirty="0"/>
              <a:t>раз необходимо анализировать конкретную ситуацию, характерную именно для этого случая. И уже опираясь </a:t>
            </a:r>
            <a:r>
              <a:rPr lang="ru-RU" dirty="0" smtClean="0"/>
              <a:t>на это</a:t>
            </a:r>
            <a:r>
              <a:rPr lang="ru-RU" dirty="0"/>
              <a:t>, можно выработать индивидуальную линию поведения. Это, конечно же, очень ответственный шаг. Ведь </a:t>
            </a:r>
            <a:r>
              <a:rPr lang="ru-RU" dirty="0" smtClean="0"/>
              <a:t>при выборе  неверной стратегии, </a:t>
            </a:r>
            <a:r>
              <a:rPr lang="ru-RU" dirty="0"/>
              <a:t>положение ребенка в детском </a:t>
            </a:r>
            <a:r>
              <a:rPr lang="ru-RU" dirty="0" smtClean="0"/>
              <a:t>коллективе </a:t>
            </a:r>
            <a:r>
              <a:rPr lang="ru-RU" dirty="0"/>
              <a:t>и дома может только ухудшиться. Поэтому возрастает необходимость совместной работы педагогов, </a:t>
            </a:r>
            <a:r>
              <a:rPr lang="ru-RU" dirty="0" smtClean="0"/>
              <a:t>психологов</a:t>
            </a:r>
            <a:r>
              <a:rPr lang="ru-RU" dirty="0"/>
              <a:t>, медиков</a:t>
            </a:r>
            <a:r>
              <a:rPr lang="ru-RU" dirty="0" smtClean="0"/>
              <a:t>.</a:t>
            </a:r>
          </a:p>
          <a:p>
            <a:pPr algn="l"/>
            <a:r>
              <a:rPr lang="ru-RU" dirty="0"/>
              <a:t>Поскольку </a:t>
            </a:r>
            <a:r>
              <a:rPr lang="ru-RU" dirty="0" err="1"/>
              <a:t>гиперактивный</a:t>
            </a:r>
            <a:r>
              <a:rPr lang="ru-RU" dirty="0"/>
              <a:t> ребенок очень </a:t>
            </a:r>
            <a:r>
              <a:rPr lang="ru-RU" dirty="0" smtClean="0"/>
              <a:t>импульсивен</a:t>
            </a:r>
            <a:r>
              <a:rPr lang="ru-RU" dirty="0"/>
              <a:t>, его неожиданное действие, которое иногда носит даже провокационный характер, может вызвать слишком </a:t>
            </a:r>
            <a:r>
              <a:rPr lang="ru-RU" dirty="0" smtClean="0"/>
              <a:t>эмоциональную </a:t>
            </a:r>
            <a:r>
              <a:rPr lang="ru-RU" dirty="0"/>
              <a:t>реакцию взрослого. В любой ситуации </a:t>
            </a:r>
            <a:r>
              <a:rPr lang="ru-RU" dirty="0" smtClean="0"/>
              <a:t> следует оставаться </a:t>
            </a:r>
            <a:r>
              <a:rPr lang="ru-RU" dirty="0"/>
              <a:t>спокойными.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4298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Работа с родителями 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гиперактивного</a:t>
            </a: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 ребенка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71612"/>
            <a:ext cx="9144000" cy="52863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/>
              <a:t>Родители </a:t>
            </a:r>
            <a:r>
              <a:rPr lang="ru-RU" dirty="0" err="1"/>
              <a:t>гиперактивных</a:t>
            </a:r>
            <a:r>
              <a:rPr lang="ru-RU" dirty="0"/>
              <a:t> детей часто испытывают </a:t>
            </a:r>
            <a:r>
              <a:rPr lang="ru-RU" dirty="0" smtClean="0"/>
              <a:t>огромные </a:t>
            </a:r>
            <a:r>
              <a:rPr lang="ru-RU" dirty="0"/>
              <a:t>трудности в их воспитании. Далеко не каждому из них приходится по душе поведение ребенка в </a:t>
            </a:r>
            <a:r>
              <a:rPr lang="ru-RU" dirty="0" smtClean="0"/>
              <a:t>общественных </a:t>
            </a:r>
            <a:r>
              <a:rPr lang="ru-RU" dirty="0"/>
              <a:t>местах и дома. Многочисленные окрики и запреты не приводят к желаемому результату. </a:t>
            </a:r>
            <a:r>
              <a:rPr lang="ru-RU" dirty="0" smtClean="0"/>
              <a:t>Родители </a:t>
            </a:r>
            <a:r>
              <a:rPr lang="ru-RU" dirty="0" err="1"/>
              <a:t>гиперактивного</a:t>
            </a:r>
            <a:r>
              <a:rPr lang="ru-RU" dirty="0"/>
              <a:t> ребенка нередко с опасением </a:t>
            </a:r>
            <a:r>
              <a:rPr lang="ru-RU" dirty="0" smtClean="0"/>
              <a:t>относятся к </a:t>
            </a:r>
            <a:r>
              <a:rPr lang="ru-RU" dirty="0"/>
              <a:t>детскому саду или школе. </a:t>
            </a:r>
            <a:r>
              <a:rPr lang="ru-RU" dirty="0" smtClean="0"/>
              <a:t>Услышав </a:t>
            </a:r>
            <a:r>
              <a:rPr lang="ru-RU" dirty="0"/>
              <a:t>первые же замечания педагога, мамы и папы либо начинают отчаянно </a:t>
            </a:r>
            <a:r>
              <a:rPr lang="ru-RU" dirty="0" smtClean="0"/>
              <a:t>защищаться</a:t>
            </a:r>
            <a:r>
              <a:rPr lang="ru-RU" dirty="0"/>
              <a:t>, либо стоят с поникшей головой, будто ругают их самих. После такой «прелюдии», они, как правило, встречают </a:t>
            </a:r>
            <a:r>
              <a:rPr lang="ru-RU" dirty="0" smtClean="0"/>
              <a:t>выбегающего </a:t>
            </a:r>
            <a:r>
              <a:rPr lang="ru-RU" dirty="0"/>
              <a:t>им навстречу ребенка упреками и нотациями. Педагог, присутствующий при этой «теплой» встрече, тоже очень неловко себя чувствует и даже сожалеет о том, что стал причиной ссоры</a:t>
            </a:r>
            <a:r>
              <a:rPr lang="ru-RU" dirty="0" smtClean="0"/>
              <a:t>.</a:t>
            </a:r>
          </a:p>
          <a:p>
            <a:pPr algn="l"/>
            <a:r>
              <a:rPr lang="ru-RU" dirty="0"/>
              <a:t>Существует многократно проверенный в детском саду И в начальной школе метод, способствующий снятию на­пряжения у родителей и улучшению </a:t>
            </a:r>
            <a:r>
              <a:rPr lang="ru-RU" dirty="0" smtClean="0"/>
              <a:t>детско-родительских отношений</a:t>
            </a:r>
            <a:r>
              <a:rPr lang="ru-RU" dirty="0"/>
              <a:t>. Он заключается в обмене между педагогом и родителями </a:t>
            </a:r>
            <a:r>
              <a:rPr lang="ru-RU" i="1" dirty="0"/>
              <a:t>«карточками-переписками». </a:t>
            </a:r>
            <a:r>
              <a:rPr lang="ru-RU" dirty="0"/>
              <a:t>В конце дня </a:t>
            </a:r>
            <a:r>
              <a:rPr lang="ru-RU" dirty="0" smtClean="0"/>
              <a:t>педагог </a:t>
            </a:r>
            <a:r>
              <a:rPr lang="ru-RU" dirty="0"/>
              <a:t>записывает информацию о ребенке на заранее </a:t>
            </a:r>
            <a:r>
              <a:rPr lang="ru-RU" dirty="0" smtClean="0"/>
              <a:t>подготовленной </a:t>
            </a:r>
            <a:r>
              <a:rPr lang="ru-RU" dirty="0"/>
              <a:t>картонной карточке. При этом должно </a:t>
            </a:r>
            <a:r>
              <a:rPr lang="ru-RU" dirty="0" smtClean="0"/>
              <a:t>выполняться </a:t>
            </a:r>
            <a:r>
              <a:rPr lang="ru-RU" dirty="0"/>
              <a:t>обязательное условие: информация подается только</a:t>
            </a:r>
          </a:p>
          <a:p>
            <a:pPr algn="l"/>
            <a:r>
              <a:rPr lang="ru-RU" dirty="0"/>
              <a:t>в позитивной форме. </a:t>
            </a:r>
          </a:p>
          <a:p>
            <a:pPr algn="l"/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9144000" cy="142876"/>
          </a:xfrm>
          <a:prstGeom prst="rect">
            <a:avLst/>
          </a:prstGeom>
          <a:gradFill flip="none" rotWithShape="1">
            <a:gsLst>
              <a:gs pos="7000">
                <a:srgbClr val="FFFF00"/>
              </a:gs>
              <a:gs pos="19000">
                <a:srgbClr val="FFFF00"/>
              </a:gs>
              <a:gs pos="100000">
                <a:schemeClr val="bg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592</Words>
  <Application>Microsoft Office PowerPoint</Application>
  <PresentationFormat>Экран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Особенности коррекционной работы с гиперактивными детьми</vt:lpstr>
      <vt:lpstr>Общая характеристика гиперактивности</vt:lpstr>
      <vt:lpstr>Портрет гиперактивного ребенка</vt:lpstr>
      <vt:lpstr>Выявление гиперактивного ребенка</vt:lpstr>
      <vt:lpstr>Выявление гиперактивного ребенка</vt:lpstr>
      <vt:lpstr>Критерии гиперактивности</vt:lpstr>
      <vt:lpstr>Признаки импульсивности</vt:lpstr>
      <vt:lpstr>Как помочь гиперактивному ребенку</vt:lpstr>
      <vt:lpstr>Работа с родителями  гиперактивного ребенка</vt:lpstr>
      <vt:lpstr>Игры с гиперактивными детьми</vt:lpstr>
      <vt:lpstr>Игры на тренировку одной функции</vt:lpstr>
      <vt:lpstr>Игры для тренировки двух и трех функций</vt:lpstr>
      <vt:lpstr>«Найди отличие» (Лютова Е.К.,  Монина Г.Б.)</vt:lpstr>
      <vt:lpstr>«Ласковые лапки» (Шевцова И.В.)</vt:lpstr>
      <vt:lpstr>«Кричалки—шепталки—молчалки» (Шевцова И.В.)</vt:lpstr>
      <vt:lpstr>«Гвалт» (Коротаева Е.В.)</vt:lpstr>
      <vt:lpstr>«Менялки»</vt:lpstr>
      <vt:lpstr>Презентацию подготовил учитель-логопед  Завернина Л.М. МДОУ д/с № 14 «»  комбинированного вида г. Коломна 2012г.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Nik</dc:creator>
  <cp:lastModifiedBy>Nik</cp:lastModifiedBy>
  <cp:revision>44</cp:revision>
  <dcterms:created xsi:type="dcterms:W3CDTF">2012-04-27T20:02:09Z</dcterms:created>
  <dcterms:modified xsi:type="dcterms:W3CDTF">2012-04-27T22:06:12Z</dcterms:modified>
</cp:coreProperties>
</file>