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16"/>
  </p:notesMasterIdLst>
  <p:sldIdLst>
    <p:sldId id="281" r:id="rId2"/>
    <p:sldId id="269" r:id="rId3"/>
    <p:sldId id="282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8" r:id="rId12"/>
    <p:sldId id="279" r:id="rId13"/>
    <p:sldId id="286" r:id="rId14"/>
    <p:sldId id="285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51" autoAdjust="0"/>
    <p:restoredTop sz="94643" autoAdjust="0"/>
  </p:normalViewPr>
  <p:slideViewPr>
    <p:cSldViewPr>
      <p:cViewPr varScale="1">
        <p:scale>
          <a:sx n="65" d="100"/>
          <a:sy n="65" d="100"/>
        </p:scale>
        <p:origin x="-114" y="-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FF5C56-A78C-4659-9362-A9CB1E99F181}" type="datetimeFigureOut">
              <a:rPr lang="ru-RU" smtClean="0"/>
              <a:pPr/>
              <a:t>12.06.2013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C5905C-67F7-4CE1-81F3-757E2CCB873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E527E-7162-4FF6-8612-13B21FB51DAC}" type="datetimeFigureOut">
              <a:rPr lang="ru-RU" smtClean="0"/>
              <a:pPr/>
              <a:t>12.06.2013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2CB7B-2F5F-4677-A4D1-E737C04AA3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E527E-7162-4FF6-8612-13B21FB51DAC}" type="datetimeFigureOut">
              <a:rPr lang="ru-RU" smtClean="0"/>
              <a:pPr/>
              <a:t>12.06.2013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2CB7B-2F5F-4677-A4D1-E737C04AA3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E527E-7162-4FF6-8612-13B21FB51DAC}" type="datetimeFigureOut">
              <a:rPr lang="ru-RU" smtClean="0"/>
              <a:pPr/>
              <a:t>12.06.2013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2CB7B-2F5F-4677-A4D1-E737C04AA3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E527E-7162-4FF6-8612-13B21FB51DAC}" type="datetimeFigureOut">
              <a:rPr lang="ru-RU" smtClean="0"/>
              <a:pPr/>
              <a:t>12.06.2013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2CB7B-2F5F-4677-A4D1-E737C04AA3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E527E-7162-4FF6-8612-13B21FB51DAC}" type="datetimeFigureOut">
              <a:rPr lang="ru-RU" smtClean="0"/>
              <a:pPr/>
              <a:t>12.06.2013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2CB7B-2F5F-4677-A4D1-E737C04AA3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E527E-7162-4FF6-8612-13B21FB51DAC}" type="datetimeFigureOut">
              <a:rPr lang="ru-RU" smtClean="0"/>
              <a:pPr/>
              <a:t>12.06.2013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2CB7B-2F5F-4677-A4D1-E737C04AA3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E527E-7162-4FF6-8612-13B21FB51DAC}" type="datetimeFigureOut">
              <a:rPr lang="ru-RU" smtClean="0"/>
              <a:pPr/>
              <a:t>12.06.2013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2CB7B-2F5F-4677-A4D1-E737C04AA3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E527E-7162-4FF6-8612-13B21FB51DAC}" type="datetimeFigureOut">
              <a:rPr lang="ru-RU" smtClean="0"/>
              <a:pPr/>
              <a:t>12.06.2013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2CB7B-2F5F-4677-A4D1-E737C04AA3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E527E-7162-4FF6-8612-13B21FB51DAC}" type="datetimeFigureOut">
              <a:rPr lang="ru-RU" smtClean="0"/>
              <a:pPr/>
              <a:t>12.06.2013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2CB7B-2F5F-4677-A4D1-E737C04AA3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E527E-7162-4FF6-8612-13B21FB51DAC}" type="datetimeFigureOut">
              <a:rPr lang="ru-RU" smtClean="0"/>
              <a:pPr/>
              <a:t>12.06.2013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2CB7B-2F5F-4677-A4D1-E737C04AA3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E527E-7162-4FF6-8612-13B21FB51DAC}" type="datetimeFigureOut">
              <a:rPr lang="ru-RU" smtClean="0"/>
              <a:pPr/>
              <a:t>12.06.2013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2CB7B-2F5F-4677-A4D1-E737C04AA3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5E527E-7162-4FF6-8612-13B21FB51DAC}" type="datetimeFigureOut">
              <a:rPr lang="ru-RU" smtClean="0"/>
              <a:pPr/>
              <a:t>12.06.2013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32CB7B-2F5F-4677-A4D1-E737C04AA3A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images.yandex.ru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images.yandex.ru/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Sasha\Pictures\glav slai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290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1142984"/>
            <a:ext cx="7344816" cy="1714512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Развитие слуха и речи у глухих детей дошкольного возраста после </a:t>
            </a:r>
            <a:r>
              <a:rPr lang="ru-RU" sz="3600" dirty="0" err="1" smtClean="0"/>
              <a:t>кохлеарной</a:t>
            </a:r>
            <a:r>
              <a:rPr lang="ru-RU" sz="3600" dirty="0" smtClean="0"/>
              <a:t> имплантации.</a:t>
            </a:r>
            <a:br>
              <a:rPr lang="ru-RU" sz="3600" dirty="0" smtClean="0"/>
            </a:br>
            <a:r>
              <a:rPr lang="ru-RU" sz="3600" dirty="0" smtClean="0"/>
              <a:t>( из опыта работы)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Sasha\Pictures\Без имени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74638"/>
            <a:ext cx="7787208" cy="1143000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Структура логопедического занятия в старшей и подготовительной группах.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91680" y="2060848"/>
            <a:ext cx="6192688" cy="4536504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Повторение пройденного материала.</a:t>
            </a:r>
          </a:p>
          <a:p>
            <a:r>
              <a:rPr lang="ru-RU" dirty="0" smtClean="0"/>
              <a:t>Речь с движением.</a:t>
            </a:r>
          </a:p>
          <a:p>
            <a:r>
              <a:rPr lang="ru-RU" dirty="0" smtClean="0"/>
              <a:t>Упражнения на развитие дыхательной и голосовой функций.</a:t>
            </a:r>
          </a:p>
          <a:p>
            <a:r>
              <a:rPr lang="ru-RU" dirty="0" smtClean="0"/>
              <a:t>Постановка звуков .</a:t>
            </a:r>
          </a:p>
          <a:p>
            <a:r>
              <a:rPr lang="ru-RU" dirty="0" smtClean="0"/>
              <a:t>Развитие фонематического восприятия и навыков фонематического анализа.</a:t>
            </a:r>
          </a:p>
          <a:p>
            <a:r>
              <a:rPr lang="ru-RU" dirty="0" smtClean="0"/>
              <a:t>Развитие грамматического строя речи ( по онтогенезу)</a:t>
            </a:r>
          </a:p>
          <a:p>
            <a:r>
              <a:rPr lang="ru-RU" dirty="0" smtClean="0"/>
              <a:t>Развитие навыка чтения.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Sasha\Pictures\22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Динамика речевого развития.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619672" y="1916832"/>
            <a:ext cx="2877716" cy="453650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000" i="1" dirty="0" smtClean="0"/>
              <a:t>Средняя группа. Начало года.</a:t>
            </a:r>
          </a:p>
          <a:p>
            <a:r>
              <a:rPr lang="ru-RU" sz="2000" dirty="0" smtClean="0"/>
              <a:t>Понимание речи ограничено отработанным материалом.</a:t>
            </a:r>
          </a:p>
          <a:p>
            <a:r>
              <a:rPr lang="ru-RU" sz="2000" dirty="0" smtClean="0"/>
              <a:t>Экспрессивная речь – только вокализы.</a:t>
            </a:r>
          </a:p>
          <a:p>
            <a:r>
              <a:rPr lang="ru-RU" sz="2000" dirty="0" smtClean="0"/>
              <a:t>Звукоподражаний нет.</a:t>
            </a:r>
          </a:p>
          <a:p>
            <a:r>
              <a:rPr lang="ru-RU" sz="2000" dirty="0" smtClean="0"/>
              <a:t>Не понимает простые инструкции.</a:t>
            </a:r>
          </a:p>
          <a:p>
            <a:r>
              <a:rPr lang="ru-RU" sz="2000" dirty="0" smtClean="0"/>
              <a:t>Слуховая усталость.</a:t>
            </a:r>
            <a:endParaRPr lang="ru-RU" sz="2000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148064" y="1988840"/>
            <a:ext cx="2736304" cy="4536505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sz="2900" i="1" dirty="0" smtClean="0"/>
              <a:t>Средняя группа. Конец года.</a:t>
            </a:r>
            <a:endParaRPr lang="ru-RU" i="1" dirty="0" smtClean="0"/>
          </a:p>
          <a:p>
            <a:r>
              <a:rPr lang="ru-RU" dirty="0" smtClean="0"/>
              <a:t>Увеличился пассивный словарь.</a:t>
            </a:r>
          </a:p>
          <a:p>
            <a:r>
              <a:rPr lang="ru-RU" dirty="0" smtClean="0"/>
              <a:t>Называет детей по именам.</a:t>
            </a:r>
          </a:p>
          <a:p>
            <a:r>
              <a:rPr lang="ru-RU" dirty="0" smtClean="0"/>
              <a:t>Увеличилась речевая активность.</a:t>
            </a:r>
          </a:p>
          <a:p>
            <a:r>
              <a:rPr lang="ru-RU" dirty="0" smtClean="0"/>
              <a:t>Усваивает множественное число.</a:t>
            </a:r>
          </a:p>
          <a:p>
            <a:r>
              <a:rPr lang="ru-RU" dirty="0" smtClean="0"/>
              <a:t>Отражённо стал повторять слова, типа: банан, тётя, пока, абака и т.п.</a:t>
            </a:r>
          </a:p>
          <a:p>
            <a:r>
              <a:rPr lang="ru-RU" dirty="0" smtClean="0"/>
              <a:t>Воспроизводит ритмический рисунок.</a:t>
            </a:r>
          </a:p>
          <a:p>
            <a:r>
              <a:rPr lang="ru-RU" dirty="0" smtClean="0"/>
              <a:t>Поставлены звуки раннего онтогенеза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Sasha\Pictures\22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Динамика речевого развития.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547664" y="1916833"/>
            <a:ext cx="2949724" cy="4464496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i="1" dirty="0" smtClean="0"/>
              <a:t>Подготовительная группа. Начало года.      </a:t>
            </a:r>
            <a:endParaRPr lang="ru-RU" dirty="0" smtClean="0"/>
          </a:p>
          <a:p>
            <a:r>
              <a:rPr lang="ru-RU" dirty="0" smtClean="0"/>
              <a:t>Понимание речи на низком уровне.</a:t>
            </a:r>
          </a:p>
          <a:p>
            <a:r>
              <a:rPr lang="ru-RU" dirty="0" smtClean="0"/>
              <a:t>Отраженно повторяет звуковой образ слова.</a:t>
            </a:r>
          </a:p>
          <a:p>
            <a:r>
              <a:rPr lang="ru-RU" dirty="0" smtClean="0"/>
              <a:t>Не пропорциональное развитие речи, как звуковой системы и речи, как лингвистической системы.</a:t>
            </a:r>
          </a:p>
          <a:p>
            <a:r>
              <a:rPr lang="ru-RU" dirty="0" smtClean="0"/>
              <a:t>Читает простые слова.</a:t>
            </a:r>
          </a:p>
          <a:p>
            <a:r>
              <a:rPr lang="ru-RU" dirty="0" smtClean="0"/>
              <a:t>Фонематический слух на стадии формирования. 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220072" y="1916833"/>
            <a:ext cx="2664296" cy="4608512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ru-RU" i="1" dirty="0" smtClean="0"/>
              <a:t>Подготовительная группа. Конец года.</a:t>
            </a:r>
            <a:endParaRPr lang="ru-RU" dirty="0" smtClean="0"/>
          </a:p>
          <a:p>
            <a:r>
              <a:rPr lang="ru-RU" sz="2000" dirty="0" smtClean="0"/>
              <a:t>Активизация экспрессивной речи.</a:t>
            </a:r>
          </a:p>
          <a:p>
            <a:r>
              <a:rPr lang="ru-RU" sz="2000" dirty="0" smtClean="0"/>
              <a:t>Поставлены все звуки, кроме «Л» и « ЛЬ».</a:t>
            </a:r>
          </a:p>
          <a:p>
            <a:r>
              <a:rPr lang="ru-RU" sz="2000" dirty="0" smtClean="0"/>
              <a:t>Выделяет заданный звук на фоне слова.</a:t>
            </a:r>
          </a:p>
          <a:p>
            <a:r>
              <a:rPr lang="ru-RU" sz="2000" dirty="0" smtClean="0"/>
              <a:t>Доступен фонематический анализ простых слов.</a:t>
            </a:r>
          </a:p>
          <a:p>
            <a:r>
              <a:rPr lang="ru-RU" dirty="0" smtClean="0"/>
              <a:t>Р</a:t>
            </a:r>
            <a:r>
              <a:rPr lang="ru-RU" sz="2000" dirty="0" smtClean="0"/>
              <a:t>ассказывает простые стихотворения.</a:t>
            </a:r>
          </a:p>
          <a:p>
            <a:r>
              <a:rPr lang="ru-RU" sz="2000" dirty="0" smtClean="0"/>
              <a:t>Речь в свободном потоке специфична.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5900750" cy="4757758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2800" dirty="0" smtClean="0"/>
              <a:t>В идеале, конечный результат - это то, что ребёнок с </a:t>
            </a:r>
            <a:r>
              <a:rPr lang="ru-RU" sz="2800" dirty="0" err="1" smtClean="0"/>
              <a:t>кохлеарным</a:t>
            </a:r>
            <a:r>
              <a:rPr lang="ru-RU" sz="2800" dirty="0" smtClean="0"/>
              <a:t> </a:t>
            </a:r>
            <a:r>
              <a:rPr lang="ru-RU" sz="2800" dirty="0" err="1" smtClean="0"/>
              <a:t>имплантом</a:t>
            </a:r>
            <a:r>
              <a:rPr lang="ru-RU" sz="2800" dirty="0" smtClean="0"/>
              <a:t> научится слышать, понимать, говорить, использовать речь для общения и познания окружающего мира.</a:t>
            </a:r>
          </a:p>
          <a:p>
            <a:pPr>
              <a:buNone/>
            </a:pPr>
            <a:r>
              <a:rPr lang="ru-RU" sz="2800" dirty="0" smtClean="0"/>
              <a:t>Мальчик, посещал логопедическую группу три года. Выпущен в массовую школу Санкт – Петербурга. Понимание и использование речи приближается к возрастной норме.</a:t>
            </a:r>
            <a:endParaRPr lang="ru-RU" sz="2800" dirty="0"/>
          </a:p>
        </p:txBody>
      </p:sp>
      <p:pic>
        <p:nvPicPr>
          <p:cNvPr id="2051" name="Picture 3" descr="http://www.proshkolu.ru/content/media/pic/std/2000000/1802000/1801726-6c427f5ea81a7d07.pn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43636" y="2000240"/>
            <a:ext cx="2686050" cy="28575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039045" y="357166"/>
            <a:ext cx="706591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Конечный результат.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552" y="642918"/>
            <a:ext cx="8229600" cy="1714512"/>
          </a:xfrm>
        </p:spPr>
        <p:txBody>
          <a:bodyPr>
            <a:noAutofit/>
          </a:bodyPr>
          <a:lstStyle/>
          <a:p>
            <a:r>
              <a:rPr lang="ru-RU" sz="6600" dirty="0" smtClean="0">
                <a:solidFill>
                  <a:srgbClr val="FF0000"/>
                </a:solidFill>
              </a:rPr>
              <a:t>С</a:t>
            </a:r>
            <a:r>
              <a:rPr lang="ru-RU" sz="6600" dirty="0" smtClean="0">
                <a:solidFill>
                  <a:srgbClr val="FFFF00"/>
                </a:solidFill>
              </a:rPr>
              <a:t>п</a:t>
            </a:r>
            <a:r>
              <a:rPr lang="ru-RU" sz="6600" dirty="0" smtClean="0">
                <a:solidFill>
                  <a:srgbClr val="FFC000"/>
                </a:solidFill>
              </a:rPr>
              <a:t>а</a:t>
            </a:r>
            <a:r>
              <a:rPr lang="ru-RU" sz="6600" dirty="0" smtClean="0">
                <a:solidFill>
                  <a:srgbClr val="00B050"/>
                </a:solidFill>
              </a:rPr>
              <a:t>с</a:t>
            </a:r>
            <a:r>
              <a:rPr lang="ru-RU" sz="6600" dirty="0" smtClean="0">
                <a:solidFill>
                  <a:srgbClr val="00B0F0"/>
                </a:solidFill>
              </a:rPr>
              <a:t>и</a:t>
            </a:r>
            <a:r>
              <a:rPr lang="ru-RU" sz="6600" dirty="0" smtClean="0">
                <a:solidFill>
                  <a:srgbClr val="0070C0"/>
                </a:solidFill>
              </a:rPr>
              <a:t>б</a:t>
            </a:r>
            <a:r>
              <a:rPr lang="ru-RU" sz="6600" dirty="0" smtClean="0">
                <a:solidFill>
                  <a:srgbClr val="7030A0"/>
                </a:solidFill>
              </a:rPr>
              <a:t>о</a:t>
            </a:r>
            <a:r>
              <a:rPr lang="ru-RU" sz="66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6600" dirty="0" smtClean="0">
                <a:solidFill>
                  <a:srgbClr val="FF0000"/>
                </a:solidFill>
              </a:rPr>
              <a:t>з</a:t>
            </a:r>
            <a:r>
              <a:rPr lang="ru-RU" sz="6600" dirty="0" smtClean="0">
                <a:solidFill>
                  <a:srgbClr val="FFC000"/>
                </a:solidFill>
              </a:rPr>
              <a:t>а</a:t>
            </a:r>
            <a:r>
              <a:rPr lang="ru-RU" sz="66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6600" dirty="0" smtClean="0">
                <a:solidFill>
                  <a:srgbClr val="FFFF00"/>
                </a:solidFill>
              </a:rPr>
              <a:t>в</a:t>
            </a:r>
            <a:r>
              <a:rPr lang="ru-RU" sz="6600" dirty="0" smtClean="0">
                <a:solidFill>
                  <a:srgbClr val="00B050"/>
                </a:solidFill>
              </a:rPr>
              <a:t>ни</a:t>
            </a:r>
            <a:r>
              <a:rPr lang="ru-RU" sz="6600" dirty="0" smtClean="0">
                <a:solidFill>
                  <a:srgbClr val="0070C0"/>
                </a:solidFill>
              </a:rPr>
              <a:t>м</a:t>
            </a:r>
            <a:r>
              <a:rPr lang="ru-RU" sz="6600" dirty="0" smtClean="0">
                <a:solidFill>
                  <a:srgbClr val="7030A0"/>
                </a:solidFill>
              </a:rPr>
              <a:t>а</a:t>
            </a:r>
            <a:r>
              <a:rPr lang="ru-RU" sz="6600" dirty="0" smtClean="0">
                <a:solidFill>
                  <a:srgbClr val="FF0000"/>
                </a:solidFill>
              </a:rPr>
              <a:t>н</a:t>
            </a:r>
            <a:r>
              <a:rPr lang="ru-RU" sz="6600" dirty="0" smtClean="0">
                <a:solidFill>
                  <a:srgbClr val="FFC000"/>
                </a:solidFill>
              </a:rPr>
              <a:t>и</a:t>
            </a:r>
            <a:r>
              <a:rPr lang="ru-RU" sz="6600" dirty="0" smtClean="0">
                <a:solidFill>
                  <a:srgbClr val="FFFF00"/>
                </a:solidFill>
              </a:rPr>
              <a:t>е</a:t>
            </a:r>
            <a:r>
              <a:rPr lang="ru-RU" sz="6600" dirty="0" smtClean="0">
                <a:solidFill>
                  <a:schemeClr val="accent4">
                    <a:lumMod val="75000"/>
                  </a:schemeClr>
                </a:solidFill>
              </a:rPr>
              <a:t>!</a:t>
            </a:r>
            <a:endParaRPr lang="ru-RU" sz="6600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3074" name="Picture 2" descr="http://banana.by/uploads/posts/2009-09/1252101093_080266028e1bd2995329e8c493443fa1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14480" y="2500306"/>
            <a:ext cx="5572164" cy="4000528"/>
          </a:xfrm>
          <a:prstGeom prst="ellipse">
            <a:avLst/>
          </a:prstGeom>
          <a:noFill/>
          <a:ln w="76200">
            <a:solidFill>
              <a:schemeClr val="accent3">
                <a:lumMod val="60000"/>
                <a:lumOff val="40000"/>
              </a:schemeClr>
            </a:solidFill>
          </a:ln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Sasha\Pictures\Без имени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57222" y="0"/>
            <a:ext cx="9501222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Сенситивный период в развитии речи.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43042" y="1988840"/>
            <a:ext cx="6072230" cy="4608512"/>
          </a:xfrm>
        </p:spPr>
        <p:txBody>
          <a:bodyPr>
            <a:normAutofit fontScale="92500" lnSpcReduction="10000"/>
          </a:bodyPr>
          <a:lstStyle/>
          <a:p>
            <a:r>
              <a:rPr lang="ru-RU" sz="2800" dirty="0"/>
              <a:t>М</a:t>
            </a:r>
            <a:r>
              <a:rPr lang="ru-RU" sz="2800" dirty="0" smtClean="0"/>
              <a:t>озг человека обладает способностью к развитию речи в ограниченный период жизни.</a:t>
            </a:r>
          </a:p>
          <a:p>
            <a:r>
              <a:rPr lang="ru-RU" sz="2800" dirty="0" smtClean="0"/>
              <a:t>По наблюдению за детьми – </a:t>
            </a:r>
            <a:r>
              <a:rPr lang="ru-RU" sz="2800" dirty="0" err="1" smtClean="0"/>
              <a:t>маугли</a:t>
            </a:r>
            <a:r>
              <a:rPr lang="ru-RU" sz="2800" dirty="0" smtClean="0"/>
              <a:t>, которые росли вне человеческого общества, это возраст до 5 лет.</a:t>
            </a:r>
          </a:p>
          <a:p>
            <a:r>
              <a:rPr lang="ru-RU" sz="2800" dirty="0" smtClean="0"/>
              <a:t>Особое значение для развития речи у ребёнка имеет возможность слышать речь в возрасте до 1.5 лет. В противном случае у него не накапливалась информация о родном языке и навыки его использования.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Sasha\Pictures\Рисунок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34" y="0"/>
            <a:ext cx="9135566" cy="6858000"/>
          </a:xfrm>
          <a:prstGeom prst="rect">
            <a:avLst/>
          </a:prstGeom>
          <a:noFill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Имплантант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Sasha\Pictures\Без имени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4632" cy="1008112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>Как работает КИ?</a:t>
            </a:r>
            <a:r>
              <a:rPr lang="ru-RU" sz="4000" u="sng" dirty="0" smtClean="0"/>
              <a:t/>
            </a:r>
            <a:br>
              <a:rPr lang="ru-RU" sz="4000" u="sng" dirty="0" smtClean="0"/>
            </a:br>
            <a:endParaRPr lang="ru-RU" sz="4000" u="sng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51720" y="1988840"/>
            <a:ext cx="5256584" cy="4536504"/>
          </a:xfrm>
        </p:spPr>
        <p:txBody>
          <a:bodyPr>
            <a:no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ru-RU" sz="2000" dirty="0" smtClean="0">
                <a:solidFill>
                  <a:schemeClr val="tx1"/>
                </a:solidFill>
              </a:rPr>
              <a:t>Звуки воспринимаются микрофоном речевого процессора.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2000" dirty="0" smtClean="0">
                <a:solidFill>
                  <a:schemeClr val="tx1"/>
                </a:solidFill>
              </a:rPr>
              <a:t>Речевой процессор анализирует звуки и кодирует их в последовательность электрических импульсов.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2000" dirty="0" smtClean="0">
                <a:solidFill>
                  <a:schemeClr val="tx1"/>
                </a:solidFill>
              </a:rPr>
              <a:t>Передатчик посылает эти импульсы к </a:t>
            </a:r>
            <a:r>
              <a:rPr lang="ru-RU" sz="2000" dirty="0" err="1" smtClean="0">
                <a:solidFill>
                  <a:schemeClr val="tx1"/>
                </a:solidFill>
              </a:rPr>
              <a:t>имплантанту</a:t>
            </a:r>
            <a:r>
              <a:rPr lang="ru-RU" sz="2000" dirty="0" smtClean="0">
                <a:solidFill>
                  <a:schemeClr val="tx1"/>
                </a:solidFill>
              </a:rPr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2000" dirty="0" err="1" smtClean="0">
                <a:solidFill>
                  <a:schemeClr val="tx1"/>
                </a:solidFill>
              </a:rPr>
              <a:t>Имплантант</a:t>
            </a:r>
            <a:r>
              <a:rPr lang="ru-RU" sz="2000" dirty="0" smtClean="0">
                <a:solidFill>
                  <a:schemeClr val="tx1"/>
                </a:solidFill>
              </a:rPr>
              <a:t> передаёт электрические импульсы на электроды в улитке.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2000" dirty="0" smtClean="0">
                <a:solidFill>
                  <a:schemeClr val="tx1"/>
                </a:solidFill>
              </a:rPr>
              <a:t>Слуховой нерв воспринимает их и посылает в слуховые центры мозга.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2000" dirty="0" smtClean="0">
                <a:solidFill>
                  <a:schemeClr val="tx1"/>
                </a:solidFill>
              </a:rPr>
              <a:t>Мозг распознаёт переданные сигналы как звук.</a:t>
            </a:r>
          </a:p>
          <a:p>
            <a:pPr marL="514350" indent="-514350"/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Sasha\Pictures\Без имени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Мы слышим и понимаем речь, а также говорим – мозгом!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07704" y="2060848"/>
            <a:ext cx="5832648" cy="4608512"/>
          </a:xfrm>
        </p:spPr>
        <p:txBody>
          <a:bodyPr>
            <a:normAutofit fontScale="92500"/>
          </a:bodyPr>
          <a:lstStyle/>
          <a:p>
            <a:r>
              <a:rPr lang="ru-RU" sz="1800" dirty="0" smtClean="0"/>
              <a:t>Операция – начало пути, она возвращает ребёнку слух, но не учит его слышать, понимать, говорить.</a:t>
            </a:r>
          </a:p>
          <a:p>
            <a:r>
              <a:rPr lang="ru-RU" sz="1800" dirty="0" smtClean="0"/>
              <a:t>Для этого нужны 4 «мозговых» составляющих:</a:t>
            </a:r>
          </a:p>
          <a:p>
            <a:pPr marL="514350" indent="-514350">
              <a:buAutoNum type="arabicPeriod"/>
            </a:pPr>
            <a:r>
              <a:rPr lang="ru-RU" sz="1800" dirty="0" smtClean="0"/>
              <a:t>Слуховые центры мозга должны уметь анализировать речь, как звуковые сигналы. В памяти должны храниться слуховые образы этих сигналов.</a:t>
            </a:r>
          </a:p>
          <a:p>
            <a:pPr marL="514350" indent="-514350">
              <a:buAutoNum type="arabicPeriod"/>
            </a:pPr>
            <a:r>
              <a:rPr lang="ru-RU" sz="1800" dirty="0" smtClean="0"/>
              <a:t>Должны быть сформированы механизмы порождения и образования устной речи:  двигательные программы </a:t>
            </a:r>
            <a:r>
              <a:rPr lang="ru-RU" sz="1800" dirty="0" err="1" smtClean="0"/>
              <a:t>голосообразующих</a:t>
            </a:r>
            <a:r>
              <a:rPr lang="ru-RU" sz="1800" dirty="0" smtClean="0"/>
              <a:t> и артикуляторных органов.</a:t>
            </a:r>
          </a:p>
          <a:p>
            <a:pPr marL="514350" indent="-514350">
              <a:buAutoNum type="arabicPeriod"/>
            </a:pPr>
            <a:r>
              <a:rPr lang="ru-RU" sz="1800" dirty="0" smtClean="0"/>
              <a:t>Владеть системой родного языка ( лексика, фонетика, морфология, синтаксис)</a:t>
            </a:r>
          </a:p>
          <a:p>
            <a:pPr marL="514350" indent="-514350">
              <a:buAutoNum type="arabicPeriod"/>
            </a:pPr>
            <a:r>
              <a:rPr lang="ru-RU" sz="1800" dirty="0" smtClean="0"/>
              <a:t>Ребёнок должен овладеть правилами использования речи для общения.</a:t>
            </a:r>
          </a:p>
          <a:p>
            <a:pPr marL="514350" indent="-514350">
              <a:buNone/>
            </a:pPr>
            <a:r>
              <a:rPr lang="ru-RU" sz="1800" dirty="0" smtClean="0"/>
              <a:t>*      В идеале, конечный результат – это то, что ребёнок с КИ научится слышать, понимать, говорить, использовать речь для общения и познания окружающего мира.</a:t>
            </a:r>
          </a:p>
          <a:p>
            <a:pPr marL="514350" indent="-514350">
              <a:buAutoNum type="arabicPeriod"/>
            </a:pP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Sasha\Pictures\Без имени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Этапы речевой реабилитации детей с КИ.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63688" y="2276872"/>
            <a:ext cx="5760640" cy="4320480"/>
          </a:xfrm>
        </p:spPr>
        <p:txBody>
          <a:bodyPr>
            <a:normAutofit fontScale="77500" lnSpcReduction="20000"/>
          </a:bodyPr>
          <a:lstStyle/>
          <a:p>
            <a:pPr marL="457200" indent="-457200"/>
            <a:r>
              <a:rPr lang="ru-RU" sz="2400" dirty="0" smtClean="0"/>
              <a:t>Начальный этап ( развитие слуховых центров мозга): развитие слухового  восприятия с КИ.</a:t>
            </a:r>
          </a:p>
          <a:p>
            <a:pPr marL="457200" indent="-457200">
              <a:buNone/>
            </a:pPr>
            <a:r>
              <a:rPr lang="ru-RU" sz="2400" dirty="0" smtClean="0"/>
              <a:t>Длительность: </a:t>
            </a:r>
            <a:r>
              <a:rPr lang="ru-RU" sz="2400" b="1" dirty="0" smtClean="0"/>
              <a:t>1 – 3 месяца</a:t>
            </a:r>
            <a:r>
              <a:rPr lang="ru-RU" sz="2400" dirty="0"/>
              <a:t> </a:t>
            </a:r>
            <a:endParaRPr lang="ru-RU" sz="2400" dirty="0" smtClean="0"/>
          </a:p>
          <a:p>
            <a:pPr marL="457200" indent="-457200">
              <a:buNone/>
            </a:pPr>
            <a:r>
              <a:rPr lang="ru-RU" sz="2400" dirty="0" smtClean="0"/>
              <a:t>(</a:t>
            </a:r>
            <a:r>
              <a:rPr lang="ru-RU" sz="2400" dirty="0" err="1" smtClean="0"/>
              <a:t>аудиолог</a:t>
            </a:r>
            <a:r>
              <a:rPr lang="ru-RU" sz="2400" dirty="0" smtClean="0"/>
              <a:t>, сурдопедагог, родители)</a:t>
            </a:r>
          </a:p>
          <a:p>
            <a:pPr marL="457200" indent="-457200">
              <a:buNone/>
            </a:pPr>
            <a:endParaRPr lang="ru-RU" sz="2400" dirty="0" smtClean="0"/>
          </a:p>
          <a:p>
            <a:r>
              <a:rPr lang="ru-RU" sz="2400" dirty="0" smtClean="0"/>
              <a:t>Основной этап: формирование мозговых механизмов анализа звуков и речи.</a:t>
            </a:r>
          </a:p>
          <a:p>
            <a:pPr>
              <a:buNone/>
            </a:pPr>
            <a:r>
              <a:rPr lang="ru-RU" sz="2400" dirty="0" smtClean="0"/>
              <a:t>Длительность</a:t>
            </a:r>
            <a:r>
              <a:rPr lang="ru-RU" sz="2400" b="1" dirty="0" smtClean="0"/>
              <a:t>:  6 – 18 месяцев</a:t>
            </a:r>
            <a:r>
              <a:rPr lang="ru-RU" sz="2400" dirty="0" smtClean="0"/>
              <a:t>.</a:t>
            </a:r>
          </a:p>
          <a:p>
            <a:pPr>
              <a:buNone/>
            </a:pPr>
            <a:endParaRPr lang="ru-RU" sz="2400" dirty="0" smtClean="0"/>
          </a:p>
          <a:p>
            <a:r>
              <a:rPr lang="ru-RU" sz="2400" dirty="0" smtClean="0"/>
              <a:t>Языковой этап: развитие восприятия речи и собственной речи.</a:t>
            </a:r>
          </a:p>
          <a:p>
            <a:pPr>
              <a:buNone/>
            </a:pPr>
            <a:r>
              <a:rPr lang="ru-RU" sz="2400" dirty="0" smtClean="0"/>
              <a:t> Длительность: </a:t>
            </a:r>
            <a:r>
              <a:rPr lang="ru-RU" sz="2400" b="1" dirty="0" smtClean="0"/>
              <a:t>5 и более лет</a:t>
            </a:r>
            <a:r>
              <a:rPr lang="ru-RU" sz="2400" dirty="0" smtClean="0"/>
              <a:t>.</a:t>
            </a:r>
          </a:p>
          <a:p>
            <a:pPr>
              <a:buNone/>
            </a:pPr>
            <a:endParaRPr lang="ru-RU" sz="2400" dirty="0" smtClean="0"/>
          </a:p>
          <a:p>
            <a:r>
              <a:rPr lang="ru-RU" sz="2400" dirty="0" smtClean="0"/>
              <a:t>Этап развития связной речи и понимания сложных текстов.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Sasha\Pictures\Без имени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274638"/>
            <a:ext cx="7859216" cy="1143000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Трудности при работе с ребёнком с КИ .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63688" y="1988840"/>
            <a:ext cx="5616624" cy="4608512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AutoNum type="arabicPeriod"/>
            </a:pPr>
            <a:r>
              <a:rPr lang="ru-RU" sz="2800" dirty="0" smtClean="0"/>
              <a:t>Ребенок – «иностранец»</a:t>
            </a:r>
          </a:p>
          <a:p>
            <a:pPr marL="514350" indent="-514350">
              <a:buAutoNum type="arabicPeriod"/>
            </a:pPr>
            <a:r>
              <a:rPr lang="ru-RU" sz="2800" dirty="0" smtClean="0"/>
              <a:t>Отсутствие интереса к звукам окружающего мира и речи</a:t>
            </a:r>
          </a:p>
          <a:p>
            <a:pPr marL="514350" indent="-514350">
              <a:buAutoNum type="arabicPeriod"/>
            </a:pPr>
            <a:r>
              <a:rPr lang="ru-RU" sz="2800" dirty="0" smtClean="0"/>
              <a:t>Отсутствие мотивации к развитию речи</a:t>
            </a:r>
          </a:p>
          <a:p>
            <a:pPr marL="514350" indent="-514350">
              <a:buAutoNum type="arabicPeriod"/>
            </a:pPr>
            <a:r>
              <a:rPr lang="ru-RU" sz="2800" dirty="0" smtClean="0"/>
              <a:t>Эмоционально-волевая незрелость</a:t>
            </a:r>
          </a:p>
          <a:p>
            <a:pPr marL="514350" indent="-514350">
              <a:buAutoNum type="arabicPeriod"/>
            </a:pPr>
            <a:r>
              <a:rPr lang="ru-RU" sz="2800" dirty="0" smtClean="0"/>
              <a:t>ЗПР</a:t>
            </a:r>
          </a:p>
          <a:p>
            <a:pPr marL="514350" indent="-514350">
              <a:buAutoNum type="arabicPeriod"/>
            </a:pPr>
            <a:r>
              <a:rPr lang="ru-RU" sz="2800" dirty="0" smtClean="0"/>
              <a:t>Нарушение развития коммуникативных навыков</a:t>
            </a:r>
          </a:p>
          <a:p>
            <a:pPr marL="514350" indent="-514350">
              <a:buAutoNum type="arabicPeriod"/>
            </a:pPr>
            <a:r>
              <a:rPr lang="ru-RU" sz="2800" dirty="0" smtClean="0"/>
              <a:t>Плохая долговременная память.</a:t>
            </a:r>
          </a:p>
          <a:p>
            <a:pPr marL="514350" indent="-514350">
              <a:buAutoNum type="arabicPeriod"/>
            </a:pPr>
            <a:r>
              <a:rPr lang="ru-RU" sz="2800" dirty="0" smtClean="0"/>
              <a:t>Ребёнок испытывает слуховую усталость.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Sasha\Pictures\Без имени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274638"/>
            <a:ext cx="7859216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 чего начинать коррекционную работу?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35696" y="2060848"/>
            <a:ext cx="6048672" cy="4608512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Накопление в памяти слуховых образов слов.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Узнавание неречевых звуков.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Узнавание звукоподражаний.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Узнавание тихих</a:t>
            </a:r>
            <a:r>
              <a:rPr lang="en-US" dirty="0" smtClean="0"/>
              <a:t>/</a:t>
            </a:r>
            <a:r>
              <a:rPr lang="ru-RU" dirty="0" smtClean="0"/>
              <a:t>громких звуков.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Поиск источника звука (сзади, спереди, справа, слева, сверху, снизу)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Узнавание звуков музыкальных инструментов (барабан, дудочка, колокольчик, металлофон)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Узнавание бытовых звуков (голоса родителей, скрип двери, стук в дверь, стук ложки, звук льющейся воды, звук сыплющийся крупы и т.д.)</a:t>
            </a:r>
          </a:p>
          <a:p>
            <a:pPr marL="514350" indent="-514350"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Sasha\Pictures\Без имени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/>
              <a:t>Структура индивидуального занятия</a:t>
            </a:r>
            <a:r>
              <a:rPr lang="en-US" sz="3600" dirty="0" smtClean="0"/>
              <a:t> </a:t>
            </a:r>
            <a:r>
              <a:rPr lang="ru-RU" sz="3600" dirty="0" smtClean="0"/>
              <a:t>в средней группе .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63688" y="1988840"/>
            <a:ext cx="6923112" cy="486916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Повторение пройденного материала.</a:t>
            </a:r>
          </a:p>
          <a:p>
            <a:r>
              <a:rPr lang="ru-RU" sz="2400" dirty="0" smtClean="0"/>
              <a:t>Развитие речевого дыхания.</a:t>
            </a:r>
          </a:p>
          <a:p>
            <a:r>
              <a:rPr lang="ru-RU" sz="2400" dirty="0" smtClean="0"/>
              <a:t>Вызывание звуков речи ( начинаем со звуков раннего онтогенеза)</a:t>
            </a:r>
          </a:p>
          <a:p>
            <a:r>
              <a:rPr lang="ru-RU" sz="2400" dirty="0" smtClean="0"/>
              <a:t>Развитие интонационно-ритмической структуры речи  (начинаем с отдельных хлопков, затем присоединяются слоги)</a:t>
            </a:r>
          </a:p>
          <a:p>
            <a:r>
              <a:rPr lang="ru-RU" sz="2400" dirty="0" smtClean="0"/>
              <a:t>Ввод нового лексического материала.</a:t>
            </a:r>
          </a:p>
          <a:p>
            <a:r>
              <a:rPr lang="ru-RU" sz="2400" dirty="0" smtClean="0"/>
              <a:t>Развитие навыков чтения.</a:t>
            </a:r>
          </a:p>
          <a:p>
            <a:r>
              <a:rPr lang="ru-RU" sz="2400" dirty="0" smtClean="0"/>
              <a:t>Чтение книжек.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1351</TotalTime>
  <Words>809</Words>
  <Application>Microsoft Office PowerPoint</Application>
  <PresentationFormat>Экран (4:3)</PresentationFormat>
  <Paragraphs>100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Развитие слуха и речи у глухих детей дошкольного возраста после кохлеарной имплантации. ( из опыта работы)</vt:lpstr>
      <vt:lpstr>Сенситивный период в развитии речи.</vt:lpstr>
      <vt:lpstr>Имплантант</vt:lpstr>
      <vt:lpstr>Как работает КИ? </vt:lpstr>
      <vt:lpstr>Мы слышим и понимаем речь, а также говорим – мозгом! </vt:lpstr>
      <vt:lpstr>Этапы речевой реабилитации детей с КИ. </vt:lpstr>
      <vt:lpstr>Трудности при работе с ребёнком с КИ .</vt:lpstr>
      <vt:lpstr>С чего начинать коррекционную работу?</vt:lpstr>
      <vt:lpstr>Структура индивидуального занятия в средней группе .</vt:lpstr>
      <vt:lpstr>Структура логопедического занятия в старшей и подготовительной группах.</vt:lpstr>
      <vt:lpstr>Динамика речевого развития.</vt:lpstr>
      <vt:lpstr>Динамика речевого развития.</vt:lpstr>
      <vt:lpstr>.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Группа №2 « Теремок»</dc:title>
  <dc:creator>Sasha</dc:creator>
  <cp:lastModifiedBy>Александр</cp:lastModifiedBy>
  <cp:revision>83</cp:revision>
  <dcterms:created xsi:type="dcterms:W3CDTF">2012-05-10T12:12:56Z</dcterms:created>
  <dcterms:modified xsi:type="dcterms:W3CDTF">2013-06-12T19:03:20Z</dcterms:modified>
</cp:coreProperties>
</file>