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1" r:id="rId9"/>
    <p:sldId id="278" r:id="rId10"/>
    <p:sldId id="277" r:id="rId11"/>
    <p:sldId id="279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60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09A1"/>
    <a:srgbClr val="FFCCFF"/>
    <a:srgbClr val="CC00CC"/>
    <a:srgbClr val="990099"/>
    <a:srgbClr val="CCFFFF"/>
    <a:srgbClr val="E3A0EA"/>
    <a:srgbClr val="DF91E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</c:v>
                </c:pt>
                <c:pt idx="1">
                  <c:v>12</c:v>
                </c:pt>
                <c:pt idx="2">
                  <c:v>6</c:v>
                </c:pt>
              </c:numCache>
            </c:numRef>
          </c:val>
        </c:ser>
        <c:firstSliceAng val="0"/>
      </c:pie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низкий</c:v>
                </c:pt>
                <c:pt idx="1">
                  <c:v>средний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8</c:v>
                </c:pt>
                <c:pt idx="2">
                  <c:v>11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6EBEBA-0E78-4345-8866-894F274253E6}" type="doc">
      <dgm:prSet loTypeId="urn:microsoft.com/office/officeart/2005/8/layout/hierarchy6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C85CC4-7145-47E6-AAF1-4CED17E352C1}">
      <dgm:prSet phldrT="[Текст]" custT="1"/>
      <dgm:spPr>
        <a:solidFill>
          <a:srgbClr val="E3A0EA"/>
        </a:solidFill>
      </dgm:spPr>
      <dgm:t>
        <a:bodyPr/>
        <a:lstStyle/>
        <a:p>
          <a:r>
            <a:rPr lang="ru-RU" sz="32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Задачи проекта «Мир чудес»</a:t>
          </a:r>
          <a:endParaRPr lang="ru-RU" sz="3200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995EB7-0470-48D9-AE07-8EEC78B8C850}" type="parTrans" cxnId="{39314F02-6611-4CA0-ACEC-E022A7373873}">
      <dgm:prSet/>
      <dgm:spPr/>
      <dgm:t>
        <a:bodyPr/>
        <a:lstStyle/>
        <a:p>
          <a:endParaRPr lang="ru-RU"/>
        </a:p>
      </dgm:t>
    </dgm:pt>
    <dgm:pt modelId="{622BE454-C772-438E-A0C7-D922C62CAA5D}" type="sibTrans" cxnId="{39314F02-6611-4CA0-ACEC-E022A7373873}">
      <dgm:prSet/>
      <dgm:spPr/>
      <dgm:t>
        <a:bodyPr/>
        <a:lstStyle/>
        <a:p>
          <a:endParaRPr lang="ru-RU"/>
        </a:p>
      </dgm:t>
    </dgm:pt>
    <dgm:pt modelId="{9BEC6219-58D7-473B-BC1E-186F9F73FB48}">
      <dgm:prSet phldrT="[Текст]" custT="1"/>
      <dgm:spPr>
        <a:solidFill>
          <a:srgbClr val="E3A0EA"/>
        </a:solidFill>
      </dgm:spPr>
      <dgm:t>
        <a:bodyPr/>
        <a:lstStyle/>
        <a:p>
          <a:r>
            <a:rPr lang="ru-RU" sz="28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Минимум</a:t>
          </a:r>
          <a:endParaRPr lang="ru-RU" sz="2800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0CCCF7-12CE-46CA-ABA0-ECF62A6897DC}" type="parTrans" cxnId="{C0276109-8761-4C1D-97BE-E1BB91E8A932}">
      <dgm:prSet/>
      <dgm:spPr/>
      <dgm:t>
        <a:bodyPr/>
        <a:lstStyle/>
        <a:p>
          <a:endParaRPr lang="ru-RU"/>
        </a:p>
      </dgm:t>
    </dgm:pt>
    <dgm:pt modelId="{8153AF80-3C03-4A25-9B42-335C815C025F}" type="sibTrans" cxnId="{C0276109-8761-4C1D-97BE-E1BB91E8A932}">
      <dgm:prSet/>
      <dgm:spPr/>
      <dgm:t>
        <a:bodyPr/>
        <a:lstStyle/>
        <a:p>
          <a:endParaRPr lang="ru-RU"/>
        </a:p>
      </dgm:t>
    </dgm:pt>
    <dgm:pt modelId="{5DE659F7-84B0-444B-858C-46D4D6D2530E}">
      <dgm:prSet phldrT="[Текст]" custT="1"/>
      <dgm:spPr>
        <a:solidFill>
          <a:srgbClr val="E3A0EA"/>
        </a:solidFill>
      </dgm:spPr>
      <dgm:t>
        <a:bodyPr/>
        <a:lstStyle/>
        <a:p>
          <a:r>
            <a:rPr lang="ru-RU" sz="20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Поддержать творческие начала воспитанников</a:t>
          </a:r>
          <a:endParaRPr lang="ru-RU" sz="2000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B8D17B-3253-4263-8D60-6D95D5A46F93}" type="parTrans" cxnId="{12EDAFE1-EDE9-4FE8-BF7F-E6D1FC5C49DF}">
      <dgm:prSet/>
      <dgm:spPr/>
      <dgm:t>
        <a:bodyPr/>
        <a:lstStyle/>
        <a:p>
          <a:endParaRPr lang="ru-RU"/>
        </a:p>
      </dgm:t>
    </dgm:pt>
    <dgm:pt modelId="{173E5825-B70A-44E0-B720-DD771DEF2E30}" type="sibTrans" cxnId="{12EDAFE1-EDE9-4FE8-BF7F-E6D1FC5C49DF}">
      <dgm:prSet/>
      <dgm:spPr/>
      <dgm:t>
        <a:bodyPr/>
        <a:lstStyle/>
        <a:p>
          <a:endParaRPr lang="ru-RU"/>
        </a:p>
      </dgm:t>
    </dgm:pt>
    <dgm:pt modelId="{64E4403C-C25C-4391-AE92-B6E859566044}">
      <dgm:prSet phldrT="[Текст]" custT="1"/>
      <dgm:spPr>
        <a:solidFill>
          <a:srgbClr val="E3A0EA"/>
        </a:solidFill>
      </dgm:spPr>
      <dgm:t>
        <a:bodyPr/>
        <a:lstStyle/>
        <a:p>
          <a:r>
            <a:rPr lang="ru-RU" sz="20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Обеспечить </a:t>
          </a:r>
          <a:r>
            <a:rPr lang="ru-RU" sz="2000" i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материально-информацион</a:t>
          </a:r>
          <a:r>
            <a:rPr lang="ru-RU" sz="20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условия для творчества</a:t>
          </a:r>
          <a:endParaRPr lang="ru-RU" sz="2000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B0C7E6-CFE9-4F27-8BE4-301869D69F4A}" type="parTrans" cxnId="{2FF364BA-2C35-4BC7-B719-E05ACB173038}">
      <dgm:prSet/>
      <dgm:spPr/>
      <dgm:t>
        <a:bodyPr/>
        <a:lstStyle/>
        <a:p>
          <a:endParaRPr lang="ru-RU"/>
        </a:p>
      </dgm:t>
    </dgm:pt>
    <dgm:pt modelId="{A1DC5B86-824C-4F33-B9F2-90BA138712FE}" type="sibTrans" cxnId="{2FF364BA-2C35-4BC7-B719-E05ACB173038}">
      <dgm:prSet/>
      <dgm:spPr/>
      <dgm:t>
        <a:bodyPr/>
        <a:lstStyle/>
        <a:p>
          <a:endParaRPr lang="ru-RU"/>
        </a:p>
      </dgm:t>
    </dgm:pt>
    <dgm:pt modelId="{D6DED160-57DA-4795-AA90-71D7DF18094B}">
      <dgm:prSet phldrT="[Текст]" custT="1"/>
      <dgm:spPr>
        <a:solidFill>
          <a:srgbClr val="E3A0EA"/>
        </a:solidFill>
      </dgm:spPr>
      <dgm:t>
        <a:bodyPr/>
        <a:lstStyle/>
        <a:p>
          <a:r>
            <a:rPr lang="ru-RU" sz="28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Максимум</a:t>
          </a:r>
          <a:endParaRPr lang="ru-RU" sz="2800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2531F6-56F5-4A2C-838E-FF00F27FE1F0}" type="parTrans" cxnId="{FE3226B4-59BA-45EC-890B-636DFBA8947F}">
      <dgm:prSet/>
      <dgm:spPr/>
      <dgm:t>
        <a:bodyPr/>
        <a:lstStyle/>
        <a:p>
          <a:endParaRPr lang="ru-RU"/>
        </a:p>
      </dgm:t>
    </dgm:pt>
    <dgm:pt modelId="{4486F0E7-0E16-486C-947F-AC9036FFD872}" type="sibTrans" cxnId="{FE3226B4-59BA-45EC-890B-636DFBA8947F}">
      <dgm:prSet/>
      <dgm:spPr/>
      <dgm:t>
        <a:bodyPr/>
        <a:lstStyle/>
        <a:p>
          <a:endParaRPr lang="ru-RU"/>
        </a:p>
      </dgm:t>
    </dgm:pt>
    <dgm:pt modelId="{E429A0C9-DAB2-48F0-B6AD-A87BA22FC80B}">
      <dgm:prSet phldrT="[Текст]" custT="1"/>
      <dgm:spPr>
        <a:solidFill>
          <a:srgbClr val="E3A0EA"/>
        </a:solidFill>
      </dgm:spPr>
      <dgm:t>
        <a:bodyPr/>
        <a:lstStyle/>
        <a:p>
          <a:r>
            <a:rPr lang="ru-RU" sz="20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Развить творческие способности</a:t>
          </a:r>
          <a:endParaRPr lang="ru-RU" sz="2000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B91359-BCFF-4713-8E2C-C5B1E7AE18FC}" type="parTrans" cxnId="{14843788-A30E-42EE-ABC0-AEFFD3221627}">
      <dgm:prSet/>
      <dgm:spPr/>
      <dgm:t>
        <a:bodyPr/>
        <a:lstStyle/>
        <a:p>
          <a:endParaRPr lang="ru-RU"/>
        </a:p>
      </dgm:t>
    </dgm:pt>
    <dgm:pt modelId="{85F8CB14-7970-40F7-97BC-3368DE120C5C}" type="sibTrans" cxnId="{14843788-A30E-42EE-ABC0-AEFFD3221627}">
      <dgm:prSet/>
      <dgm:spPr/>
      <dgm:t>
        <a:bodyPr/>
        <a:lstStyle/>
        <a:p>
          <a:endParaRPr lang="ru-RU"/>
        </a:p>
      </dgm:t>
    </dgm:pt>
    <dgm:pt modelId="{6A0C868B-873C-4EF2-B1D1-1CCCB3A353F4}" type="pres">
      <dgm:prSet presAssocID="{FD6EBEBA-0E78-4345-8866-894F274253E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72EBF3-9273-48FD-8163-21BBD177AA70}" type="pres">
      <dgm:prSet presAssocID="{FD6EBEBA-0E78-4345-8866-894F274253E6}" presName="hierFlow" presStyleCnt="0"/>
      <dgm:spPr/>
    </dgm:pt>
    <dgm:pt modelId="{720D2CB4-09AE-40A0-9E2C-5B5D674AF0F1}" type="pres">
      <dgm:prSet presAssocID="{FD6EBEBA-0E78-4345-8866-894F274253E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5013AFE-42F4-4A66-BA0E-21F9A3B86FF7}" type="pres">
      <dgm:prSet presAssocID="{88C85CC4-7145-47E6-AAF1-4CED17E352C1}" presName="Name14" presStyleCnt="0"/>
      <dgm:spPr/>
    </dgm:pt>
    <dgm:pt modelId="{424CAECB-2012-4851-9573-F9194B4B8F4C}" type="pres">
      <dgm:prSet presAssocID="{88C85CC4-7145-47E6-AAF1-4CED17E352C1}" presName="level1Shape" presStyleLbl="node0" presStyleIdx="0" presStyleCnt="1" custScaleX="1908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9B01AD-191D-4120-9B06-97E0C91CFB5D}" type="pres">
      <dgm:prSet presAssocID="{88C85CC4-7145-47E6-AAF1-4CED17E352C1}" presName="hierChild2" presStyleCnt="0"/>
      <dgm:spPr/>
    </dgm:pt>
    <dgm:pt modelId="{08A655BC-514F-4244-9EE3-14E66FC2724D}" type="pres">
      <dgm:prSet presAssocID="{340CCCF7-12CE-46CA-ABA0-ECF62A6897DC}" presName="Name19" presStyleLbl="parChTrans1D2" presStyleIdx="0" presStyleCnt="2"/>
      <dgm:spPr/>
      <dgm:t>
        <a:bodyPr/>
        <a:lstStyle/>
        <a:p>
          <a:endParaRPr lang="ru-RU"/>
        </a:p>
      </dgm:t>
    </dgm:pt>
    <dgm:pt modelId="{284B29BE-74B0-4C0C-AFF7-B01085AFA07D}" type="pres">
      <dgm:prSet presAssocID="{9BEC6219-58D7-473B-BC1E-186F9F73FB48}" presName="Name21" presStyleCnt="0"/>
      <dgm:spPr/>
    </dgm:pt>
    <dgm:pt modelId="{7938FF3B-A9BD-4B64-85EF-1832282BAFE8}" type="pres">
      <dgm:prSet presAssocID="{9BEC6219-58D7-473B-BC1E-186F9F73FB48}" presName="level2Shape" presStyleLbl="node2" presStyleIdx="0" presStyleCnt="2"/>
      <dgm:spPr/>
      <dgm:t>
        <a:bodyPr/>
        <a:lstStyle/>
        <a:p>
          <a:endParaRPr lang="ru-RU"/>
        </a:p>
      </dgm:t>
    </dgm:pt>
    <dgm:pt modelId="{048D03B3-05FC-476F-AE68-D82A612F8350}" type="pres">
      <dgm:prSet presAssocID="{9BEC6219-58D7-473B-BC1E-186F9F73FB48}" presName="hierChild3" presStyleCnt="0"/>
      <dgm:spPr/>
    </dgm:pt>
    <dgm:pt modelId="{C49995CF-7D2B-4B26-A0C4-F8E38EEBA92D}" type="pres">
      <dgm:prSet presAssocID="{5AB8D17B-3253-4263-8D60-6D95D5A46F93}" presName="Name19" presStyleLbl="parChTrans1D3" presStyleIdx="0" presStyleCnt="3"/>
      <dgm:spPr/>
      <dgm:t>
        <a:bodyPr/>
        <a:lstStyle/>
        <a:p>
          <a:endParaRPr lang="ru-RU"/>
        </a:p>
      </dgm:t>
    </dgm:pt>
    <dgm:pt modelId="{E15AE4E7-E31B-46F8-BA02-2476697077CA}" type="pres">
      <dgm:prSet presAssocID="{5DE659F7-84B0-444B-858C-46D4D6D2530E}" presName="Name21" presStyleCnt="0"/>
      <dgm:spPr/>
    </dgm:pt>
    <dgm:pt modelId="{80E6B44D-2695-4806-A931-896761A3E1AD}" type="pres">
      <dgm:prSet presAssocID="{5DE659F7-84B0-444B-858C-46D4D6D2530E}" presName="level2Shape" presStyleLbl="node3" presStyleIdx="0" presStyleCnt="3"/>
      <dgm:spPr/>
      <dgm:t>
        <a:bodyPr/>
        <a:lstStyle/>
        <a:p>
          <a:endParaRPr lang="ru-RU"/>
        </a:p>
      </dgm:t>
    </dgm:pt>
    <dgm:pt modelId="{0FD17962-FD0F-4838-B132-0E63B1612AF2}" type="pres">
      <dgm:prSet presAssocID="{5DE659F7-84B0-444B-858C-46D4D6D2530E}" presName="hierChild3" presStyleCnt="0"/>
      <dgm:spPr/>
    </dgm:pt>
    <dgm:pt modelId="{DE25A8C8-8230-4DAA-8D09-5A6FC4B46DC5}" type="pres">
      <dgm:prSet presAssocID="{E4B0C7E6-CFE9-4F27-8BE4-301869D69F4A}" presName="Name19" presStyleLbl="parChTrans1D3" presStyleIdx="1" presStyleCnt="3"/>
      <dgm:spPr/>
      <dgm:t>
        <a:bodyPr/>
        <a:lstStyle/>
        <a:p>
          <a:endParaRPr lang="ru-RU"/>
        </a:p>
      </dgm:t>
    </dgm:pt>
    <dgm:pt modelId="{B15CFD67-5263-41A6-A6F6-EBE4CD49C566}" type="pres">
      <dgm:prSet presAssocID="{64E4403C-C25C-4391-AE92-B6E859566044}" presName="Name21" presStyleCnt="0"/>
      <dgm:spPr/>
    </dgm:pt>
    <dgm:pt modelId="{951B7B7E-91C9-4EBD-890D-115FA02BEDBA}" type="pres">
      <dgm:prSet presAssocID="{64E4403C-C25C-4391-AE92-B6E859566044}" presName="level2Shape" presStyleLbl="node3" presStyleIdx="1" presStyleCnt="3"/>
      <dgm:spPr/>
      <dgm:t>
        <a:bodyPr/>
        <a:lstStyle/>
        <a:p>
          <a:endParaRPr lang="ru-RU"/>
        </a:p>
      </dgm:t>
    </dgm:pt>
    <dgm:pt modelId="{397F11ED-7C6D-464B-ACB8-209F327F9BE2}" type="pres">
      <dgm:prSet presAssocID="{64E4403C-C25C-4391-AE92-B6E859566044}" presName="hierChild3" presStyleCnt="0"/>
      <dgm:spPr/>
    </dgm:pt>
    <dgm:pt modelId="{1BBA0C78-7D1B-458F-9AA4-BF09727D9F19}" type="pres">
      <dgm:prSet presAssocID="{D02531F6-56F5-4A2C-838E-FF00F27FE1F0}" presName="Name19" presStyleLbl="parChTrans1D2" presStyleIdx="1" presStyleCnt="2"/>
      <dgm:spPr/>
      <dgm:t>
        <a:bodyPr/>
        <a:lstStyle/>
        <a:p>
          <a:endParaRPr lang="ru-RU"/>
        </a:p>
      </dgm:t>
    </dgm:pt>
    <dgm:pt modelId="{B193E896-43D6-4401-B748-875B283A23B5}" type="pres">
      <dgm:prSet presAssocID="{D6DED160-57DA-4795-AA90-71D7DF18094B}" presName="Name21" presStyleCnt="0"/>
      <dgm:spPr/>
    </dgm:pt>
    <dgm:pt modelId="{8841000F-E9CE-4D1F-B249-5AB932384244}" type="pres">
      <dgm:prSet presAssocID="{D6DED160-57DA-4795-AA90-71D7DF18094B}" presName="level2Shape" presStyleLbl="node2" presStyleIdx="1" presStyleCnt="2"/>
      <dgm:spPr/>
      <dgm:t>
        <a:bodyPr/>
        <a:lstStyle/>
        <a:p>
          <a:endParaRPr lang="ru-RU"/>
        </a:p>
      </dgm:t>
    </dgm:pt>
    <dgm:pt modelId="{D3D7EB37-4D1C-403D-889B-082E274E6EFF}" type="pres">
      <dgm:prSet presAssocID="{D6DED160-57DA-4795-AA90-71D7DF18094B}" presName="hierChild3" presStyleCnt="0"/>
      <dgm:spPr/>
    </dgm:pt>
    <dgm:pt modelId="{B1189308-792C-4279-A380-00B557F34775}" type="pres">
      <dgm:prSet presAssocID="{C3B91359-BCFF-4713-8E2C-C5B1E7AE18FC}" presName="Name19" presStyleLbl="parChTrans1D3" presStyleIdx="2" presStyleCnt="3"/>
      <dgm:spPr/>
      <dgm:t>
        <a:bodyPr/>
        <a:lstStyle/>
        <a:p>
          <a:endParaRPr lang="ru-RU"/>
        </a:p>
      </dgm:t>
    </dgm:pt>
    <dgm:pt modelId="{16EB7F80-5048-44D0-93CE-B0AE53C8A6EF}" type="pres">
      <dgm:prSet presAssocID="{E429A0C9-DAB2-48F0-B6AD-A87BA22FC80B}" presName="Name21" presStyleCnt="0"/>
      <dgm:spPr/>
    </dgm:pt>
    <dgm:pt modelId="{6164A9A6-2530-4ABF-9EBE-3DC474792AA0}" type="pres">
      <dgm:prSet presAssocID="{E429A0C9-DAB2-48F0-B6AD-A87BA22FC80B}" presName="level2Shape" presStyleLbl="node3" presStyleIdx="2" presStyleCnt="3"/>
      <dgm:spPr/>
      <dgm:t>
        <a:bodyPr/>
        <a:lstStyle/>
        <a:p>
          <a:endParaRPr lang="ru-RU"/>
        </a:p>
      </dgm:t>
    </dgm:pt>
    <dgm:pt modelId="{BE8AEDCF-042C-4D00-BCE4-65950A8D4115}" type="pres">
      <dgm:prSet presAssocID="{E429A0C9-DAB2-48F0-B6AD-A87BA22FC80B}" presName="hierChild3" presStyleCnt="0"/>
      <dgm:spPr/>
    </dgm:pt>
    <dgm:pt modelId="{B57929CF-64D7-4868-B73B-FB04CE8320AE}" type="pres">
      <dgm:prSet presAssocID="{FD6EBEBA-0E78-4345-8866-894F274253E6}" presName="bgShapesFlow" presStyleCnt="0"/>
      <dgm:spPr/>
    </dgm:pt>
  </dgm:ptLst>
  <dgm:cxnLst>
    <dgm:cxn modelId="{3F3F3241-DB36-4025-A585-6857F6F3C1C6}" type="presOf" srcId="{9BEC6219-58D7-473B-BC1E-186F9F73FB48}" destId="{7938FF3B-A9BD-4B64-85EF-1832282BAFE8}" srcOrd="0" destOrd="0" presId="urn:microsoft.com/office/officeart/2005/8/layout/hierarchy6"/>
    <dgm:cxn modelId="{39314F02-6611-4CA0-ACEC-E022A7373873}" srcId="{FD6EBEBA-0E78-4345-8866-894F274253E6}" destId="{88C85CC4-7145-47E6-AAF1-4CED17E352C1}" srcOrd="0" destOrd="0" parTransId="{ED995EB7-0470-48D9-AE07-8EEC78B8C850}" sibTransId="{622BE454-C772-438E-A0C7-D922C62CAA5D}"/>
    <dgm:cxn modelId="{DFD10AF5-DD6A-4033-91AE-7C3E2A30498F}" type="presOf" srcId="{D6DED160-57DA-4795-AA90-71D7DF18094B}" destId="{8841000F-E9CE-4D1F-B249-5AB932384244}" srcOrd="0" destOrd="0" presId="urn:microsoft.com/office/officeart/2005/8/layout/hierarchy6"/>
    <dgm:cxn modelId="{12EDAFE1-EDE9-4FE8-BF7F-E6D1FC5C49DF}" srcId="{9BEC6219-58D7-473B-BC1E-186F9F73FB48}" destId="{5DE659F7-84B0-444B-858C-46D4D6D2530E}" srcOrd="0" destOrd="0" parTransId="{5AB8D17B-3253-4263-8D60-6D95D5A46F93}" sibTransId="{173E5825-B70A-44E0-B720-DD771DEF2E30}"/>
    <dgm:cxn modelId="{3038734E-6BF5-40A0-B2C3-45B619543D95}" type="presOf" srcId="{E4B0C7E6-CFE9-4F27-8BE4-301869D69F4A}" destId="{DE25A8C8-8230-4DAA-8D09-5A6FC4B46DC5}" srcOrd="0" destOrd="0" presId="urn:microsoft.com/office/officeart/2005/8/layout/hierarchy6"/>
    <dgm:cxn modelId="{51AC1DFD-C7FB-4450-BADB-7487B7A05266}" type="presOf" srcId="{64E4403C-C25C-4391-AE92-B6E859566044}" destId="{951B7B7E-91C9-4EBD-890D-115FA02BEDBA}" srcOrd="0" destOrd="0" presId="urn:microsoft.com/office/officeart/2005/8/layout/hierarchy6"/>
    <dgm:cxn modelId="{FE5E0053-475E-450B-80A8-867E231A4E6C}" type="presOf" srcId="{E429A0C9-DAB2-48F0-B6AD-A87BA22FC80B}" destId="{6164A9A6-2530-4ABF-9EBE-3DC474792AA0}" srcOrd="0" destOrd="0" presId="urn:microsoft.com/office/officeart/2005/8/layout/hierarchy6"/>
    <dgm:cxn modelId="{14843788-A30E-42EE-ABC0-AEFFD3221627}" srcId="{D6DED160-57DA-4795-AA90-71D7DF18094B}" destId="{E429A0C9-DAB2-48F0-B6AD-A87BA22FC80B}" srcOrd="0" destOrd="0" parTransId="{C3B91359-BCFF-4713-8E2C-C5B1E7AE18FC}" sibTransId="{85F8CB14-7970-40F7-97BC-3368DE120C5C}"/>
    <dgm:cxn modelId="{F579202B-DF5F-45A2-B1E5-C67F528173AB}" type="presOf" srcId="{C3B91359-BCFF-4713-8E2C-C5B1E7AE18FC}" destId="{B1189308-792C-4279-A380-00B557F34775}" srcOrd="0" destOrd="0" presId="urn:microsoft.com/office/officeart/2005/8/layout/hierarchy6"/>
    <dgm:cxn modelId="{224D69A3-FCE5-4788-B326-E0014F64D378}" type="presOf" srcId="{FD6EBEBA-0E78-4345-8866-894F274253E6}" destId="{6A0C868B-873C-4EF2-B1D1-1CCCB3A353F4}" srcOrd="0" destOrd="0" presId="urn:microsoft.com/office/officeart/2005/8/layout/hierarchy6"/>
    <dgm:cxn modelId="{FE3226B4-59BA-45EC-890B-636DFBA8947F}" srcId="{88C85CC4-7145-47E6-AAF1-4CED17E352C1}" destId="{D6DED160-57DA-4795-AA90-71D7DF18094B}" srcOrd="1" destOrd="0" parTransId="{D02531F6-56F5-4A2C-838E-FF00F27FE1F0}" sibTransId="{4486F0E7-0E16-486C-947F-AC9036FFD872}"/>
    <dgm:cxn modelId="{C359006B-DE29-470C-87F8-7DF2948F0E74}" type="presOf" srcId="{5DE659F7-84B0-444B-858C-46D4D6D2530E}" destId="{80E6B44D-2695-4806-A931-896761A3E1AD}" srcOrd="0" destOrd="0" presId="urn:microsoft.com/office/officeart/2005/8/layout/hierarchy6"/>
    <dgm:cxn modelId="{47EC5F0E-14BE-4773-94F9-4DDEF05E3B7E}" type="presOf" srcId="{5AB8D17B-3253-4263-8D60-6D95D5A46F93}" destId="{C49995CF-7D2B-4B26-A0C4-F8E38EEBA92D}" srcOrd="0" destOrd="0" presId="urn:microsoft.com/office/officeart/2005/8/layout/hierarchy6"/>
    <dgm:cxn modelId="{0EE317FD-ACDB-486B-92A2-8C2032AA4A88}" type="presOf" srcId="{88C85CC4-7145-47E6-AAF1-4CED17E352C1}" destId="{424CAECB-2012-4851-9573-F9194B4B8F4C}" srcOrd="0" destOrd="0" presId="urn:microsoft.com/office/officeart/2005/8/layout/hierarchy6"/>
    <dgm:cxn modelId="{C0276109-8761-4C1D-97BE-E1BB91E8A932}" srcId="{88C85CC4-7145-47E6-AAF1-4CED17E352C1}" destId="{9BEC6219-58D7-473B-BC1E-186F9F73FB48}" srcOrd="0" destOrd="0" parTransId="{340CCCF7-12CE-46CA-ABA0-ECF62A6897DC}" sibTransId="{8153AF80-3C03-4A25-9B42-335C815C025F}"/>
    <dgm:cxn modelId="{5780A72B-A176-41F6-9641-7298F4DC912A}" type="presOf" srcId="{340CCCF7-12CE-46CA-ABA0-ECF62A6897DC}" destId="{08A655BC-514F-4244-9EE3-14E66FC2724D}" srcOrd="0" destOrd="0" presId="urn:microsoft.com/office/officeart/2005/8/layout/hierarchy6"/>
    <dgm:cxn modelId="{2FF364BA-2C35-4BC7-B719-E05ACB173038}" srcId="{9BEC6219-58D7-473B-BC1E-186F9F73FB48}" destId="{64E4403C-C25C-4391-AE92-B6E859566044}" srcOrd="1" destOrd="0" parTransId="{E4B0C7E6-CFE9-4F27-8BE4-301869D69F4A}" sibTransId="{A1DC5B86-824C-4F33-B9F2-90BA138712FE}"/>
    <dgm:cxn modelId="{0E114A00-4A98-4486-A5D7-BE71907E2684}" type="presOf" srcId="{D02531F6-56F5-4A2C-838E-FF00F27FE1F0}" destId="{1BBA0C78-7D1B-458F-9AA4-BF09727D9F19}" srcOrd="0" destOrd="0" presId="urn:microsoft.com/office/officeart/2005/8/layout/hierarchy6"/>
    <dgm:cxn modelId="{DBDECB7A-DFB0-43A8-A3F9-EE04797E3F12}" type="presParOf" srcId="{6A0C868B-873C-4EF2-B1D1-1CCCB3A353F4}" destId="{BF72EBF3-9273-48FD-8163-21BBD177AA70}" srcOrd="0" destOrd="0" presId="urn:microsoft.com/office/officeart/2005/8/layout/hierarchy6"/>
    <dgm:cxn modelId="{F221F4DF-CB41-442F-BDC0-38DEC1D4B35D}" type="presParOf" srcId="{BF72EBF3-9273-48FD-8163-21BBD177AA70}" destId="{720D2CB4-09AE-40A0-9E2C-5B5D674AF0F1}" srcOrd="0" destOrd="0" presId="urn:microsoft.com/office/officeart/2005/8/layout/hierarchy6"/>
    <dgm:cxn modelId="{7F2DD18C-3A1A-4920-A365-B132DEB0154C}" type="presParOf" srcId="{720D2CB4-09AE-40A0-9E2C-5B5D674AF0F1}" destId="{35013AFE-42F4-4A66-BA0E-21F9A3B86FF7}" srcOrd="0" destOrd="0" presId="urn:microsoft.com/office/officeart/2005/8/layout/hierarchy6"/>
    <dgm:cxn modelId="{D939F401-A5C8-46F1-BF04-D23BEA35C309}" type="presParOf" srcId="{35013AFE-42F4-4A66-BA0E-21F9A3B86FF7}" destId="{424CAECB-2012-4851-9573-F9194B4B8F4C}" srcOrd="0" destOrd="0" presId="urn:microsoft.com/office/officeart/2005/8/layout/hierarchy6"/>
    <dgm:cxn modelId="{91D44886-64F9-402B-B0C6-11F308C9E201}" type="presParOf" srcId="{35013AFE-42F4-4A66-BA0E-21F9A3B86FF7}" destId="{1C9B01AD-191D-4120-9B06-97E0C91CFB5D}" srcOrd="1" destOrd="0" presId="urn:microsoft.com/office/officeart/2005/8/layout/hierarchy6"/>
    <dgm:cxn modelId="{7521E88F-F712-4DDF-84EB-9DAC7F64124D}" type="presParOf" srcId="{1C9B01AD-191D-4120-9B06-97E0C91CFB5D}" destId="{08A655BC-514F-4244-9EE3-14E66FC2724D}" srcOrd="0" destOrd="0" presId="urn:microsoft.com/office/officeart/2005/8/layout/hierarchy6"/>
    <dgm:cxn modelId="{DAE202C9-555B-4E1E-9762-0637C747CD21}" type="presParOf" srcId="{1C9B01AD-191D-4120-9B06-97E0C91CFB5D}" destId="{284B29BE-74B0-4C0C-AFF7-B01085AFA07D}" srcOrd="1" destOrd="0" presId="urn:microsoft.com/office/officeart/2005/8/layout/hierarchy6"/>
    <dgm:cxn modelId="{87A1F061-721B-4184-9C35-A6FCE45202D3}" type="presParOf" srcId="{284B29BE-74B0-4C0C-AFF7-B01085AFA07D}" destId="{7938FF3B-A9BD-4B64-85EF-1832282BAFE8}" srcOrd="0" destOrd="0" presId="urn:microsoft.com/office/officeart/2005/8/layout/hierarchy6"/>
    <dgm:cxn modelId="{E71A7304-133A-4D34-BA2F-970FF12CB2C7}" type="presParOf" srcId="{284B29BE-74B0-4C0C-AFF7-B01085AFA07D}" destId="{048D03B3-05FC-476F-AE68-D82A612F8350}" srcOrd="1" destOrd="0" presId="urn:microsoft.com/office/officeart/2005/8/layout/hierarchy6"/>
    <dgm:cxn modelId="{277ED663-9051-4AEC-9D57-F802A4BC1888}" type="presParOf" srcId="{048D03B3-05FC-476F-AE68-D82A612F8350}" destId="{C49995CF-7D2B-4B26-A0C4-F8E38EEBA92D}" srcOrd="0" destOrd="0" presId="urn:microsoft.com/office/officeart/2005/8/layout/hierarchy6"/>
    <dgm:cxn modelId="{C518566B-945C-41E4-A2C5-880B100D4B4A}" type="presParOf" srcId="{048D03B3-05FC-476F-AE68-D82A612F8350}" destId="{E15AE4E7-E31B-46F8-BA02-2476697077CA}" srcOrd="1" destOrd="0" presId="urn:microsoft.com/office/officeart/2005/8/layout/hierarchy6"/>
    <dgm:cxn modelId="{156473D5-A663-4DD4-A0F9-B2C25221B43B}" type="presParOf" srcId="{E15AE4E7-E31B-46F8-BA02-2476697077CA}" destId="{80E6B44D-2695-4806-A931-896761A3E1AD}" srcOrd="0" destOrd="0" presId="urn:microsoft.com/office/officeart/2005/8/layout/hierarchy6"/>
    <dgm:cxn modelId="{71B1C93D-46CD-498D-9485-D474490F828A}" type="presParOf" srcId="{E15AE4E7-E31B-46F8-BA02-2476697077CA}" destId="{0FD17962-FD0F-4838-B132-0E63B1612AF2}" srcOrd="1" destOrd="0" presId="urn:microsoft.com/office/officeart/2005/8/layout/hierarchy6"/>
    <dgm:cxn modelId="{05C9B677-71A2-40B7-BA62-FF1822303C48}" type="presParOf" srcId="{048D03B3-05FC-476F-AE68-D82A612F8350}" destId="{DE25A8C8-8230-4DAA-8D09-5A6FC4B46DC5}" srcOrd="2" destOrd="0" presId="urn:microsoft.com/office/officeart/2005/8/layout/hierarchy6"/>
    <dgm:cxn modelId="{0FA7F87D-759F-4213-ACD1-634C935DDD42}" type="presParOf" srcId="{048D03B3-05FC-476F-AE68-D82A612F8350}" destId="{B15CFD67-5263-41A6-A6F6-EBE4CD49C566}" srcOrd="3" destOrd="0" presId="urn:microsoft.com/office/officeart/2005/8/layout/hierarchy6"/>
    <dgm:cxn modelId="{976EC7B4-CF1B-4B2D-B42F-0669E0341E58}" type="presParOf" srcId="{B15CFD67-5263-41A6-A6F6-EBE4CD49C566}" destId="{951B7B7E-91C9-4EBD-890D-115FA02BEDBA}" srcOrd="0" destOrd="0" presId="urn:microsoft.com/office/officeart/2005/8/layout/hierarchy6"/>
    <dgm:cxn modelId="{59C71641-2D3D-4406-9EB2-62EBA24DCCD5}" type="presParOf" srcId="{B15CFD67-5263-41A6-A6F6-EBE4CD49C566}" destId="{397F11ED-7C6D-464B-ACB8-209F327F9BE2}" srcOrd="1" destOrd="0" presId="urn:microsoft.com/office/officeart/2005/8/layout/hierarchy6"/>
    <dgm:cxn modelId="{2A4B28C6-8564-4CBB-9E12-A4A444A9E854}" type="presParOf" srcId="{1C9B01AD-191D-4120-9B06-97E0C91CFB5D}" destId="{1BBA0C78-7D1B-458F-9AA4-BF09727D9F19}" srcOrd="2" destOrd="0" presId="urn:microsoft.com/office/officeart/2005/8/layout/hierarchy6"/>
    <dgm:cxn modelId="{98FB6366-C609-4ADA-8595-247B1E479656}" type="presParOf" srcId="{1C9B01AD-191D-4120-9B06-97E0C91CFB5D}" destId="{B193E896-43D6-4401-B748-875B283A23B5}" srcOrd="3" destOrd="0" presId="urn:microsoft.com/office/officeart/2005/8/layout/hierarchy6"/>
    <dgm:cxn modelId="{D887DE84-D66F-4D25-9567-CDFEBA6AD4C5}" type="presParOf" srcId="{B193E896-43D6-4401-B748-875B283A23B5}" destId="{8841000F-E9CE-4D1F-B249-5AB932384244}" srcOrd="0" destOrd="0" presId="urn:microsoft.com/office/officeart/2005/8/layout/hierarchy6"/>
    <dgm:cxn modelId="{62DDBAA3-E76E-40EE-83D2-84B89ED933B2}" type="presParOf" srcId="{B193E896-43D6-4401-B748-875B283A23B5}" destId="{D3D7EB37-4D1C-403D-889B-082E274E6EFF}" srcOrd="1" destOrd="0" presId="urn:microsoft.com/office/officeart/2005/8/layout/hierarchy6"/>
    <dgm:cxn modelId="{46D286E4-61B0-4AB2-86CE-4C29053CE20B}" type="presParOf" srcId="{D3D7EB37-4D1C-403D-889B-082E274E6EFF}" destId="{B1189308-792C-4279-A380-00B557F34775}" srcOrd="0" destOrd="0" presId="urn:microsoft.com/office/officeart/2005/8/layout/hierarchy6"/>
    <dgm:cxn modelId="{53640F9C-DE7D-4559-A41B-B5DA4BF86F23}" type="presParOf" srcId="{D3D7EB37-4D1C-403D-889B-082E274E6EFF}" destId="{16EB7F80-5048-44D0-93CE-B0AE53C8A6EF}" srcOrd="1" destOrd="0" presId="urn:microsoft.com/office/officeart/2005/8/layout/hierarchy6"/>
    <dgm:cxn modelId="{C796BB85-C10C-4EB3-824E-E2CFC0D24334}" type="presParOf" srcId="{16EB7F80-5048-44D0-93CE-B0AE53C8A6EF}" destId="{6164A9A6-2530-4ABF-9EBE-3DC474792AA0}" srcOrd="0" destOrd="0" presId="urn:microsoft.com/office/officeart/2005/8/layout/hierarchy6"/>
    <dgm:cxn modelId="{2703B80A-D5F2-49AB-A6F4-2EB30010A6EE}" type="presParOf" srcId="{16EB7F80-5048-44D0-93CE-B0AE53C8A6EF}" destId="{BE8AEDCF-042C-4D00-BCE4-65950A8D4115}" srcOrd="1" destOrd="0" presId="urn:microsoft.com/office/officeart/2005/8/layout/hierarchy6"/>
    <dgm:cxn modelId="{6F0822C9-B0DC-42F8-AAEF-3C55A24E4ACA}" type="presParOf" srcId="{6A0C868B-873C-4EF2-B1D1-1CCCB3A353F4}" destId="{B57929CF-64D7-4868-B73B-FB04CE8320AE}" srcOrd="1" destOrd="0" presId="urn:microsoft.com/office/officeart/2005/8/layout/hierarchy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4CAECB-2012-4851-9573-F9194B4B8F4C}">
      <dsp:nvSpPr>
        <dsp:cNvPr id="0" name=""/>
        <dsp:cNvSpPr/>
      </dsp:nvSpPr>
      <dsp:spPr>
        <a:xfrm>
          <a:off x="2786081" y="1699"/>
          <a:ext cx="3913928" cy="1366862"/>
        </a:xfrm>
        <a:prstGeom prst="roundRect">
          <a:avLst>
            <a:gd name="adj" fmla="val 10000"/>
          </a:avLst>
        </a:prstGeom>
        <a:solidFill>
          <a:srgbClr val="E3A0EA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Задачи проекта «Мир чудес»</a:t>
          </a:r>
          <a:endParaRPr lang="ru-RU" sz="3200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86081" y="1699"/>
        <a:ext cx="3913928" cy="1366862"/>
      </dsp:txXfrm>
    </dsp:sp>
    <dsp:sp modelId="{08A655BC-514F-4244-9EE3-14E66FC2724D}">
      <dsp:nvSpPr>
        <dsp:cNvPr id="0" name=""/>
        <dsp:cNvSpPr/>
      </dsp:nvSpPr>
      <dsp:spPr>
        <a:xfrm>
          <a:off x="2744009" y="1368561"/>
          <a:ext cx="1999036" cy="546744"/>
        </a:xfrm>
        <a:custGeom>
          <a:avLst/>
          <a:gdLst/>
          <a:ahLst/>
          <a:cxnLst/>
          <a:rect l="0" t="0" r="0" b="0"/>
          <a:pathLst>
            <a:path>
              <a:moveTo>
                <a:pt x="1999036" y="0"/>
              </a:moveTo>
              <a:lnTo>
                <a:pt x="1999036" y="273372"/>
              </a:lnTo>
              <a:lnTo>
                <a:pt x="0" y="273372"/>
              </a:lnTo>
              <a:lnTo>
                <a:pt x="0" y="5467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38FF3B-A9BD-4B64-85EF-1832282BAFE8}">
      <dsp:nvSpPr>
        <dsp:cNvPr id="0" name=""/>
        <dsp:cNvSpPr/>
      </dsp:nvSpPr>
      <dsp:spPr>
        <a:xfrm>
          <a:off x="1718862" y="1915306"/>
          <a:ext cx="2050293" cy="1366862"/>
        </a:xfrm>
        <a:prstGeom prst="roundRect">
          <a:avLst>
            <a:gd name="adj" fmla="val 10000"/>
          </a:avLst>
        </a:prstGeom>
        <a:solidFill>
          <a:srgbClr val="E3A0EA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Минимум</a:t>
          </a:r>
          <a:endParaRPr lang="ru-RU" sz="2800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718862" y="1915306"/>
        <a:ext cx="2050293" cy="1366862"/>
      </dsp:txXfrm>
    </dsp:sp>
    <dsp:sp modelId="{C49995CF-7D2B-4B26-A0C4-F8E38EEBA92D}">
      <dsp:nvSpPr>
        <dsp:cNvPr id="0" name=""/>
        <dsp:cNvSpPr/>
      </dsp:nvSpPr>
      <dsp:spPr>
        <a:xfrm>
          <a:off x="1411318" y="3282168"/>
          <a:ext cx="1332690" cy="546744"/>
        </a:xfrm>
        <a:custGeom>
          <a:avLst/>
          <a:gdLst/>
          <a:ahLst/>
          <a:cxnLst/>
          <a:rect l="0" t="0" r="0" b="0"/>
          <a:pathLst>
            <a:path>
              <a:moveTo>
                <a:pt x="1332690" y="0"/>
              </a:moveTo>
              <a:lnTo>
                <a:pt x="1332690" y="273372"/>
              </a:lnTo>
              <a:lnTo>
                <a:pt x="0" y="273372"/>
              </a:lnTo>
              <a:lnTo>
                <a:pt x="0" y="5467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44D-2695-4806-A931-896761A3E1AD}">
      <dsp:nvSpPr>
        <dsp:cNvPr id="0" name=""/>
        <dsp:cNvSpPr/>
      </dsp:nvSpPr>
      <dsp:spPr>
        <a:xfrm>
          <a:off x="386171" y="3828913"/>
          <a:ext cx="2050293" cy="1366862"/>
        </a:xfrm>
        <a:prstGeom prst="roundRect">
          <a:avLst>
            <a:gd name="adj" fmla="val 10000"/>
          </a:avLst>
        </a:prstGeom>
        <a:solidFill>
          <a:srgbClr val="E3A0EA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Поддержать </a:t>
          </a:r>
          <a:r>
            <a:rPr lang="ru-RU" sz="2000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творческие начала воспитанников</a:t>
          </a:r>
          <a:endParaRPr lang="ru-RU" sz="2000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6171" y="3828913"/>
        <a:ext cx="2050293" cy="1366862"/>
      </dsp:txXfrm>
    </dsp:sp>
    <dsp:sp modelId="{DE25A8C8-8230-4DAA-8D09-5A6FC4B46DC5}">
      <dsp:nvSpPr>
        <dsp:cNvPr id="0" name=""/>
        <dsp:cNvSpPr/>
      </dsp:nvSpPr>
      <dsp:spPr>
        <a:xfrm>
          <a:off x="2744009" y="3282168"/>
          <a:ext cx="1332690" cy="546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372"/>
              </a:lnTo>
              <a:lnTo>
                <a:pt x="1332690" y="273372"/>
              </a:lnTo>
              <a:lnTo>
                <a:pt x="1332690" y="5467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B7B7E-91C9-4EBD-890D-115FA02BEDBA}">
      <dsp:nvSpPr>
        <dsp:cNvPr id="0" name=""/>
        <dsp:cNvSpPr/>
      </dsp:nvSpPr>
      <dsp:spPr>
        <a:xfrm>
          <a:off x="3051553" y="3828913"/>
          <a:ext cx="2050293" cy="1366862"/>
        </a:xfrm>
        <a:prstGeom prst="roundRect">
          <a:avLst>
            <a:gd name="adj" fmla="val 10000"/>
          </a:avLst>
        </a:prstGeom>
        <a:solidFill>
          <a:srgbClr val="E3A0EA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Обеспечить </a:t>
          </a:r>
          <a:r>
            <a:rPr lang="ru-RU" sz="2000" i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материально-информацион</a:t>
          </a:r>
          <a:r>
            <a:rPr lang="ru-RU" sz="2000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условия для творчества</a:t>
          </a:r>
          <a:endParaRPr lang="ru-RU" sz="2000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51553" y="3828913"/>
        <a:ext cx="2050293" cy="1366862"/>
      </dsp:txXfrm>
    </dsp:sp>
    <dsp:sp modelId="{1BBA0C78-7D1B-458F-9AA4-BF09727D9F19}">
      <dsp:nvSpPr>
        <dsp:cNvPr id="0" name=""/>
        <dsp:cNvSpPr/>
      </dsp:nvSpPr>
      <dsp:spPr>
        <a:xfrm>
          <a:off x="4743045" y="1368561"/>
          <a:ext cx="1999036" cy="546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372"/>
              </a:lnTo>
              <a:lnTo>
                <a:pt x="1999036" y="273372"/>
              </a:lnTo>
              <a:lnTo>
                <a:pt x="1999036" y="5467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1000F-E9CE-4D1F-B249-5AB932384244}">
      <dsp:nvSpPr>
        <dsp:cNvPr id="0" name=""/>
        <dsp:cNvSpPr/>
      </dsp:nvSpPr>
      <dsp:spPr>
        <a:xfrm>
          <a:off x="5716934" y="1915306"/>
          <a:ext cx="2050293" cy="1366862"/>
        </a:xfrm>
        <a:prstGeom prst="roundRect">
          <a:avLst>
            <a:gd name="adj" fmla="val 10000"/>
          </a:avLst>
        </a:prstGeom>
        <a:solidFill>
          <a:srgbClr val="E3A0EA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Максимум</a:t>
          </a:r>
          <a:endParaRPr lang="ru-RU" sz="2800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16934" y="1915306"/>
        <a:ext cx="2050293" cy="1366862"/>
      </dsp:txXfrm>
    </dsp:sp>
    <dsp:sp modelId="{B1189308-792C-4279-A380-00B557F34775}">
      <dsp:nvSpPr>
        <dsp:cNvPr id="0" name=""/>
        <dsp:cNvSpPr/>
      </dsp:nvSpPr>
      <dsp:spPr>
        <a:xfrm>
          <a:off x="6696361" y="3282168"/>
          <a:ext cx="91440" cy="5467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67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4A9A6-2530-4ABF-9EBE-3DC474792AA0}">
      <dsp:nvSpPr>
        <dsp:cNvPr id="0" name=""/>
        <dsp:cNvSpPr/>
      </dsp:nvSpPr>
      <dsp:spPr>
        <a:xfrm>
          <a:off x="5716934" y="3828913"/>
          <a:ext cx="2050293" cy="1366862"/>
        </a:xfrm>
        <a:prstGeom prst="roundRect">
          <a:avLst>
            <a:gd name="adj" fmla="val 10000"/>
          </a:avLst>
        </a:prstGeom>
        <a:solidFill>
          <a:srgbClr val="E3A0EA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Развить творческие способности</a:t>
          </a:r>
          <a:endParaRPr lang="ru-RU" sz="2000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16934" y="3828913"/>
        <a:ext cx="2050293" cy="13668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0.15714</cdr:x>
      <cdr:y>0.06757</cdr:y>
    </cdr:from>
    <cdr:to>
      <cdr:x>0.54066</cdr:x>
      <cdr:y>0.25861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85786" y="357190"/>
          <a:ext cx="1917858" cy="1009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Сентябрь 2011 год</a:t>
          </a:r>
          <a:endParaRPr lang="ru-RU" sz="18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357166"/>
            <a:ext cx="740664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Муниципальное бюджетное дошкольное образовательное учреждение детский сад комбинированного вида № 35                                 муниципального образования </a:t>
            </a:r>
            <a:r>
              <a:rPr lang="ru-RU" sz="2000" dirty="0" err="1" smtClean="0">
                <a:solidFill>
                  <a:schemeClr val="tx1"/>
                </a:solidFill>
                <a:latin typeface="Bookman Old Style" pitchFamily="18" charset="0"/>
              </a:rPr>
              <a:t>Усть-Лабинский</a:t>
            </a:r>
            <a:r>
              <a:rPr lang="ru-RU" sz="2000" dirty="0" smtClean="0">
                <a:solidFill>
                  <a:schemeClr val="tx1"/>
                </a:solidFill>
                <a:latin typeface="Bookman Old Style" pitchFamily="18" charset="0"/>
              </a:rPr>
              <a:t> район</a:t>
            </a:r>
            <a:endParaRPr lang="ru-RU" sz="36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850064"/>
            <a:ext cx="7767662" cy="307913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/>
              <a:t>Опыт работы воспитателя </a:t>
            </a:r>
          </a:p>
          <a:p>
            <a:pPr algn="ctr"/>
            <a:r>
              <a:rPr lang="ru-RU" sz="3600" b="1" dirty="0" err="1" smtClean="0"/>
              <a:t>Седуш</a:t>
            </a:r>
            <a:r>
              <a:rPr lang="ru-RU" sz="3600" b="1" dirty="0" smtClean="0"/>
              <a:t> Татьяны Викторовны </a:t>
            </a:r>
            <a:endParaRPr lang="ru-RU" sz="2800" b="1" dirty="0" smtClean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800" b="1" dirty="0" smtClean="0"/>
          </a:p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«Развитие творческих  способностей у детей                                                    дошкольного возраста»</a:t>
            </a:r>
            <a:endParaRPr lang="ru-RU" sz="2800" dirty="0" smtClean="0">
              <a:solidFill>
                <a:schemeClr val="accent1"/>
              </a:solidFill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5715016"/>
            <a:ext cx="435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                     ст.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Кирпильская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		             2012 год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Основной этап- обучение детей технологиям выполнения работ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1643050"/>
            <a:ext cx="3657600" cy="46634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3" descr="IMG_21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1428736"/>
            <a:ext cx="6484618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5716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Закрепление и применение полученных знаний, умений и навыков в самостоятельной деятельности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C:\Users\Олег\Pictures\Таня\IMG_078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r="6122"/>
          <a:stretch>
            <a:fillRect/>
          </a:stretch>
        </p:blipFill>
        <p:spPr bwMode="auto">
          <a:xfrm>
            <a:off x="1285853" y="1643050"/>
            <a:ext cx="7429552" cy="500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58246" cy="1143000"/>
          </a:xfrm>
        </p:spPr>
        <p:txBody>
          <a:bodyPr>
            <a:prstTxWarp prst="textCanUp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0" i="1" cap="none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Коллективные работы</a:t>
            </a:r>
            <a:endParaRPr lang="ru-RU" sz="3200" b="0" i="1" cap="none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5715016"/>
            <a:ext cx="8643998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i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Выполнены с использованием бросового, природного материала, бумаги , пластилина</a:t>
            </a:r>
          </a:p>
          <a:p>
            <a:pPr algn="ctr"/>
            <a:endParaRPr lang="ru-RU" sz="2000" i="1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Содержимое 3" descr="IMG_2173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642910" y="1428736"/>
            <a:ext cx="3643338" cy="3254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Содержимое 18" descr="IMG_2175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786314" y="1428736"/>
            <a:ext cx="3791169" cy="32841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Текст 15"/>
          <p:cNvSpPr>
            <a:spLocks noGrp="1"/>
          </p:cNvSpPr>
          <p:nvPr>
            <p:ph type="body" sz="half" idx="3"/>
          </p:nvPr>
        </p:nvSpPr>
        <p:spPr>
          <a:xfrm>
            <a:off x="4643438" y="4786322"/>
            <a:ext cx="4023360" cy="6400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i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«На дне морском»</a:t>
            </a:r>
            <a:endParaRPr lang="ru-RU" sz="2400" i="1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00034" y="4786322"/>
            <a:ext cx="3857652" cy="6400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i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«Первые цветы» </a:t>
            </a:r>
            <a:endParaRPr lang="ru-RU" sz="2800" i="1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6" grpId="0" build="p" animBg="1"/>
      <p:bldP spid="7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IMG_2208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214282" y="4071942"/>
            <a:ext cx="3357554" cy="26148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Содержимое 10" descr="IMG_216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714744" y="214290"/>
            <a:ext cx="5208602" cy="52086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Вертикальный свиток 8"/>
          <p:cNvSpPr/>
          <p:nvPr/>
        </p:nvSpPr>
        <p:spPr>
          <a:xfrm>
            <a:off x="214282" y="214290"/>
            <a:ext cx="3714776" cy="3643338"/>
          </a:xfrm>
          <a:prstGeom prst="verticalScroll">
            <a:avLst/>
          </a:prstGeom>
          <a:solidFill>
            <a:srgbClr val="CC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3000396" cy="372618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Коллективная работа </a:t>
            </a:r>
            <a:br>
              <a:rPr lang="ru-RU" sz="2800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200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«Букет </a:t>
            </a:r>
            <a:br>
              <a:rPr lang="ru-RU" sz="3200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200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для любимых </a:t>
            </a:r>
            <a:br>
              <a:rPr lang="ru-RU" sz="3200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200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мам!»</a:t>
            </a:r>
            <a:endParaRPr lang="ru-RU" sz="2800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 flipH="1">
            <a:off x="4286248" y="5572140"/>
            <a:ext cx="2714644" cy="1143008"/>
          </a:xfrm>
          <a:prstGeom prst="verticalScroll">
            <a:avLst/>
          </a:prstGeom>
          <a:solidFill>
            <a:srgbClr val="CCFFFF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572000" y="5715016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выполнен из разных видов бумаги </a:t>
            </a:r>
            <a:endParaRPr lang="ru-RU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7643834" y="6143644"/>
            <a:ext cx="142876" cy="142876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7929586" y="5857892"/>
            <a:ext cx="71438" cy="71438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 rot="16200000">
            <a:off x="3893339" y="1178703"/>
            <a:ext cx="5214974" cy="45720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Содержимое 4" descr="IMG_216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-609017" y="1609093"/>
            <a:ext cx="5429288" cy="36398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6248" y="1214422"/>
            <a:ext cx="4572032" cy="4786346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000" b="0" i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 pitchFamily="18" charset="0"/>
              </a:rPr>
              <a:t>В пальцах теплый пластилин. </a:t>
            </a:r>
            <a:br>
              <a:rPr lang="ru-RU" sz="2000" b="0" i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 pitchFamily="18" charset="0"/>
              </a:rPr>
            </a:br>
            <a:r>
              <a:rPr lang="ru-RU" sz="2000" b="0" i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 pitchFamily="18" charset="0"/>
              </a:rPr>
              <a:t>В нем плетенье летних листьев, Виноград в янтарных кистях </a:t>
            </a:r>
            <a:br>
              <a:rPr lang="ru-RU" sz="2000" b="0" i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 pitchFamily="18" charset="0"/>
              </a:rPr>
            </a:br>
            <a:r>
              <a:rPr lang="ru-RU" sz="2000" b="0" i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 pitchFamily="18" charset="0"/>
              </a:rPr>
              <a:t>И гуляющий павлин.</a:t>
            </a:r>
            <a:br>
              <a:rPr lang="ru-RU" sz="2000" b="0" i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 pitchFamily="18" charset="0"/>
              </a:rPr>
            </a:br>
            <a:r>
              <a:rPr lang="ru-RU" sz="2000" b="0" i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 pitchFamily="18" charset="0"/>
              </a:rPr>
              <a:t> В нем серебряный цветок </a:t>
            </a:r>
            <a:br>
              <a:rPr lang="ru-RU" sz="2000" b="0" i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 pitchFamily="18" charset="0"/>
              </a:rPr>
            </a:br>
            <a:r>
              <a:rPr lang="ru-RU" sz="2000" b="0" i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 pitchFamily="18" charset="0"/>
              </a:rPr>
              <a:t>И зверек, прижавший ушки, </a:t>
            </a:r>
            <a:br>
              <a:rPr lang="ru-RU" sz="2000" b="0" i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 pitchFamily="18" charset="0"/>
              </a:rPr>
            </a:br>
            <a:r>
              <a:rPr lang="ru-RU" sz="2000" b="0" i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 pitchFamily="18" charset="0"/>
              </a:rPr>
              <a:t>В нем яйцо в гнезде кукушки  </a:t>
            </a:r>
            <a:br>
              <a:rPr lang="ru-RU" sz="2000" b="0" i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 pitchFamily="18" charset="0"/>
              </a:rPr>
            </a:br>
            <a:r>
              <a:rPr lang="ru-RU" sz="2000" b="0" i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 pitchFamily="18" charset="0"/>
              </a:rPr>
              <a:t>И любви живой росток.</a:t>
            </a:r>
            <a:r>
              <a:rPr lang="ru-RU" sz="1050" b="0" i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 pitchFamily="18" charset="0"/>
              </a:rPr>
              <a:t/>
            </a:r>
            <a:br>
              <a:rPr lang="ru-RU" sz="1050" b="0" i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Bookman Old Style" pitchFamily="18" charset="0"/>
              </a:rPr>
            </a:br>
            <a:endParaRPr lang="ru-RU" b="0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Bookman Old Style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500034" y="428604"/>
            <a:ext cx="142876" cy="142876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785786" y="285728"/>
            <a:ext cx="71438" cy="71438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8572528" y="6429396"/>
            <a:ext cx="142876" cy="142876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8429652" y="6215082"/>
            <a:ext cx="71438" cy="71438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3" descr="P402123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285852" y="785794"/>
            <a:ext cx="3657600" cy="24591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9" descr="IMG_00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785794"/>
            <a:ext cx="3657600" cy="24156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G:\яблочный спас\SAM_141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14414" y="3214686"/>
            <a:ext cx="3714776" cy="27146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G:\DSC00717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0628" y="3286124"/>
            <a:ext cx="3857652" cy="2774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71486"/>
            <a:ext cx="1000100" cy="6929486"/>
          </a:xfrm>
        </p:spPr>
        <p:txBody>
          <a:bodyPr vert="wordArtVert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 smtClean="0">
                <a:ln w="11430"/>
                <a:solidFill>
                  <a:srgbClr val="ED09A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ВЫСТАВКИ РАБОТ</a:t>
            </a:r>
            <a:endParaRPr lang="ru-RU" sz="2800" b="1" i="1" dirty="0">
              <a:ln w="11430"/>
              <a:solidFill>
                <a:srgbClr val="ED09A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7290" y="214290"/>
            <a:ext cx="3571900" cy="785818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Светлой Пасхи 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0694" y="285728"/>
            <a:ext cx="3143272" cy="583646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Победы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57290" y="5786454"/>
            <a:ext cx="3357586" cy="500066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Яблочный  Спас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72132" y="5929330"/>
            <a:ext cx="2786082" cy="500066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Новый Год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857224" y="1357298"/>
            <a:ext cx="214314" cy="214314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1142976" y="1214422"/>
            <a:ext cx="71438" cy="71438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6778"/>
            <a:ext cx="8715436" cy="92620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3200" b="0" i="1" cap="none" dirty="0" smtClean="0">
                <a:ln w="11430"/>
                <a:solidFill>
                  <a:srgbClr val="ED09A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Коллективная работа детей из пластилина «Кубанский дворик»</a:t>
            </a:r>
            <a:endParaRPr lang="ru-RU" sz="3200" b="0" i="1" cap="none" dirty="0">
              <a:ln w="11430"/>
              <a:solidFill>
                <a:srgbClr val="ED09A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" name="Содержимое 4" descr="IMG_007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857224" y="1285860"/>
            <a:ext cx="7215238" cy="5194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Users\Олег\AppData\Local\Microsoft\Windows\Temporary Internet Files\Content.Word\IMG_2675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58082" y="3929066"/>
            <a:ext cx="1633963" cy="2551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5051385 - копия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785786" y="1643050"/>
            <a:ext cx="6143668" cy="4609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Текст 2"/>
          <p:cNvSpPr>
            <a:spLocks noGrp="1"/>
          </p:cNvSpPr>
          <p:nvPr>
            <p:ph type="title"/>
          </p:nvPr>
        </p:nvSpPr>
        <p:spPr>
          <a:xfrm>
            <a:off x="457200" y="216778"/>
            <a:ext cx="8401080" cy="116205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4000" b="0" i="1" cap="none" dirty="0" smtClean="0">
                <a:ln w="11430"/>
                <a:solidFill>
                  <a:srgbClr val="ED09A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Смотр-конкурс </a:t>
            </a:r>
            <a:br>
              <a:rPr lang="ru-RU" sz="4000" b="0" i="1" cap="none" dirty="0" smtClean="0">
                <a:ln w="11430"/>
                <a:solidFill>
                  <a:srgbClr val="ED09A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4000" b="0" i="1" cap="none" dirty="0" smtClean="0">
                <a:ln w="11430"/>
                <a:solidFill>
                  <a:srgbClr val="ED09A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«Кулинарный фестиваль»</a:t>
            </a:r>
            <a:endParaRPr lang="ru-RU" sz="3600" b="0" i="1" cap="none" dirty="0">
              <a:ln w="11430"/>
              <a:solidFill>
                <a:srgbClr val="ED09A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8" name="Рисунок 7" descr="C:\Users\Олег\Desktop\Новая папка (4)\IMG_267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58016" y="3643314"/>
            <a:ext cx="2071702" cy="289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Блок-схема: узел 5"/>
          <p:cNvSpPr/>
          <p:nvPr/>
        </p:nvSpPr>
        <p:spPr>
          <a:xfrm>
            <a:off x="7572396" y="2571744"/>
            <a:ext cx="214314" cy="214314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7929586" y="2357430"/>
            <a:ext cx="71438" cy="71438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G_216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21289953">
            <a:off x="4857752" y="3857628"/>
            <a:ext cx="3643338" cy="2714644"/>
          </a:xfrm>
          <a:prstGeom prst="rect">
            <a:avLst/>
          </a:prstGeom>
          <a:ln w="190500" cap="sq">
            <a:solidFill>
              <a:srgbClr val="FFCC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Содержимое 10" descr="IMG_220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 rot="525541">
            <a:off x="4857752" y="1233342"/>
            <a:ext cx="3571096" cy="2625307"/>
          </a:xfrm>
          <a:prstGeom prst="rect">
            <a:avLst/>
          </a:prstGeom>
          <a:ln w="190500" cap="sq">
            <a:solidFill>
              <a:srgbClr val="FFCC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1472" y="214290"/>
            <a:ext cx="8358246" cy="785818"/>
          </a:xfrm>
        </p:spPr>
        <p:txBody>
          <a:bodyPr>
            <a:prstTxWarp prst="textDoubleWave1">
              <a:avLst/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i="1" dirty="0" smtClean="0">
                <a:ln w="11430"/>
                <a:solidFill>
                  <a:srgbClr val="ED09A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Поздравительные открытки</a:t>
            </a:r>
            <a:endParaRPr lang="ru-RU" i="1" dirty="0">
              <a:ln w="11430"/>
              <a:solidFill>
                <a:srgbClr val="ED09A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662" y="4429132"/>
            <a:ext cx="3929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 дню Светлой Пасхи,</a:t>
            </a:r>
          </a:p>
          <a:p>
            <a:pPr algn="ctr">
              <a:lnSpc>
                <a:spcPct val="150000"/>
              </a:lnSpc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8 Марта, </a:t>
            </a:r>
          </a:p>
          <a:p>
            <a:pPr algn="ctr">
              <a:lnSpc>
                <a:spcPct val="150000"/>
              </a:lnSpc>
            </a:pP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обереги для моей семьи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" name="Содержимое 3" descr="IMG_2211.JPG"/>
          <p:cNvPicPr>
            <a:picLocks noGrp="1" noChangeAspect="1"/>
          </p:cNvPicPr>
          <p:nvPr>
            <p:ph sz="half" idx="1"/>
          </p:nvPr>
        </p:nvPicPr>
        <p:blipFill>
          <a:blip r:embed="rId4" cstate="screen"/>
          <a:stretch>
            <a:fillRect/>
          </a:stretch>
        </p:blipFill>
        <p:spPr>
          <a:xfrm rot="21004873">
            <a:off x="1285852" y="1285860"/>
            <a:ext cx="3212869" cy="2572789"/>
          </a:xfrm>
          <a:prstGeom prst="rect">
            <a:avLst/>
          </a:prstGeom>
          <a:ln w="190500" cap="sq">
            <a:solidFill>
              <a:srgbClr val="FFCC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Блок-схема: узел 7"/>
          <p:cNvSpPr/>
          <p:nvPr/>
        </p:nvSpPr>
        <p:spPr>
          <a:xfrm>
            <a:off x="857224" y="1285860"/>
            <a:ext cx="214314" cy="214314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1142976" y="1214422"/>
            <a:ext cx="71438" cy="71438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67470" y="0"/>
            <a:ext cx="7219240" cy="228599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i="1" dirty="0" smtClean="0">
                <a:ln w="11430"/>
                <a:solidFill>
                  <a:srgbClr val="ED09A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     Взаимодействие </a:t>
            </a:r>
            <a:br>
              <a:rPr lang="ru-RU" sz="4400" i="1" dirty="0" smtClean="0">
                <a:ln w="11430"/>
                <a:solidFill>
                  <a:srgbClr val="ED09A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</a:br>
            <a:endParaRPr lang="ru-RU" i="1" dirty="0">
              <a:ln w="11430"/>
              <a:solidFill>
                <a:srgbClr val="ED09A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24" y="1214422"/>
            <a:ext cx="400052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i="1" dirty="0" smtClean="0">
                <a:ln w="11430"/>
                <a:solidFill>
                  <a:srgbClr val="ED09A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с </a:t>
            </a:r>
          </a:p>
          <a:p>
            <a:pPr algn="ctr"/>
            <a:r>
              <a:rPr lang="ru-RU" sz="4000" i="1" dirty="0" smtClean="0">
                <a:ln w="11430"/>
                <a:solidFill>
                  <a:srgbClr val="ED09A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родителями</a:t>
            </a:r>
            <a:endParaRPr lang="ru-RU" sz="4000" i="1" dirty="0">
              <a:ln w="11430"/>
              <a:solidFill>
                <a:srgbClr val="ED09A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4876" y="1571612"/>
            <a:ext cx="4143404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34" y="3143248"/>
            <a:ext cx="4429156" cy="33218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Блок-схема: узел 9"/>
          <p:cNvSpPr/>
          <p:nvPr/>
        </p:nvSpPr>
        <p:spPr>
          <a:xfrm>
            <a:off x="857224" y="1357298"/>
            <a:ext cx="214314" cy="214314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1142976" y="1214422"/>
            <a:ext cx="71438" cy="71438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IMG_219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500398" y="1142984"/>
            <a:ext cx="5643602" cy="40259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Вертикальный свиток 14"/>
          <p:cNvSpPr/>
          <p:nvPr/>
        </p:nvSpPr>
        <p:spPr>
          <a:xfrm>
            <a:off x="142844" y="500042"/>
            <a:ext cx="3714776" cy="5500726"/>
          </a:xfrm>
          <a:prstGeom prst="verticalScrol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42910" y="2571744"/>
            <a:ext cx="2786082" cy="257176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i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 Творчество - это не удел только гениев, создавших великие художественные произведения. Творчество существует везде, где человек воображает, </a:t>
            </a:r>
            <a:br>
              <a:rPr lang="ru-RU" sz="2000" b="1" i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i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комбинирует, </a:t>
            </a:r>
            <a:br>
              <a:rPr lang="ru-RU" sz="2000" b="1" i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i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создает что - либо новое»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                    </a:t>
            </a:r>
            <a:b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                       </a:t>
            </a:r>
            <a:br>
              <a:rPr lang="ru-RU" sz="2000" b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000" b="1" i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Л.С.Выготский</a:t>
            </a:r>
            <a: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5357818" y="5929330"/>
            <a:ext cx="214314" cy="214314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715008" y="5715016"/>
            <a:ext cx="71438" cy="71438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858280" cy="135732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3200" b="0" i="1" cap="none" dirty="0" smtClean="0">
                <a:ln w="11430"/>
                <a:solidFill>
                  <a:srgbClr val="ED09A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Результаты мониторинга развития творческих способностей детей 5-6 лет</a:t>
            </a:r>
            <a:br>
              <a:rPr lang="ru-RU" sz="3200" b="0" i="1" cap="none" dirty="0" smtClean="0">
                <a:ln w="11430"/>
                <a:solidFill>
                  <a:srgbClr val="ED09A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200" b="0" i="1" cap="none" dirty="0" smtClean="0">
                <a:ln w="11430"/>
                <a:solidFill>
                  <a:srgbClr val="ED09A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2000" b="0" i="1" cap="none" dirty="0" smtClean="0">
                <a:ln w="11430"/>
                <a:solidFill>
                  <a:srgbClr val="ED09A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(по методике В.Синельникова, В.Кудрявцева)</a:t>
            </a:r>
            <a:endParaRPr lang="ru-RU" sz="3200" b="0" i="1" cap="none" dirty="0">
              <a:ln w="11430"/>
              <a:solidFill>
                <a:srgbClr val="ED09A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571612"/>
          <a:ext cx="5000628" cy="528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857752" y="2143116"/>
          <a:ext cx="4071966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00760" y="192880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Май 2012 год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Graphic spid="6" grpId="0">
        <p:bldAsOne/>
      </p:bldGraphic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0298" y="1643050"/>
            <a:ext cx="4286280" cy="3571900"/>
          </a:xfrm>
          <a:prstGeom prst="ellipse">
            <a:avLst/>
          </a:prstGeom>
          <a:ln w="190500" cap="rnd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Равнобедренный треугольник 8"/>
          <p:cNvSpPr/>
          <p:nvPr/>
        </p:nvSpPr>
        <p:spPr>
          <a:xfrm>
            <a:off x="3643306" y="0"/>
            <a:ext cx="2000264" cy="1571612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29058" y="928670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Творческая активность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Равнобедренный треугольник 10"/>
          <p:cNvSpPr/>
          <p:nvPr/>
        </p:nvSpPr>
        <p:spPr>
          <a:xfrm rot="2629622">
            <a:off x="6087879" y="687059"/>
            <a:ext cx="1826026" cy="1811468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5400000">
            <a:off x="7036611" y="2750339"/>
            <a:ext cx="1571635" cy="1785950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858016" y="3429000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Эстетическая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</a:t>
            </a:r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8786800">
            <a:off x="1496689" y="755220"/>
            <a:ext cx="1693690" cy="1703521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928794" y="150017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Воображение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6200000">
            <a:off x="696488" y="2732480"/>
            <a:ext cx="1571637" cy="1821669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929322" y="1428736"/>
            <a:ext cx="1500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Мелкая моторика</a:t>
            </a:r>
          </a:p>
          <a:p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2743668">
            <a:off x="1723022" y="4689734"/>
            <a:ext cx="1697044" cy="1858266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143108" y="4786322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Наглядно-образное  мышление</a:t>
            </a:r>
          </a:p>
          <a:p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0800000">
            <a:off x="3786182" y="5286388"/>
            <a:ext cx="2000264" cy="1571612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857620" y="5286388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Познавательная активность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 rot="8340156">
            <a:off x="6107776" y="4585350"/>
            <a:ext cx="1580394" cy="1788261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143636" y="521495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785786" y="3357562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Художествен-</a:t>
            </a:r>
          </a:p>
          <a:p>
            <a:pPr algn="ctr"/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вкус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6446" y="507207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Фантазия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5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37360" y="0"/>
            <a:ext cx="7406640" cy="147218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i="1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Спасибо за внимание!</a:t>
            </a:r>
            <a:endParaRPr lang="ru-RU" sz="4800" i="1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Содержимое 4" descr="C:\Users\Олег\Desktop\Новая папка (4)\IMG_2659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57422" y="1928802"/>
            <a:ext cx="5303325" cy="42687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P2271789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 rot="538235">
            <a:off x="928662" y="571480"/>
            <a:ext cx="2502131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703022">
            <a:off x="5932800" y="398577"/>
            <a:ext cx="276771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 descr="IMG_216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89081">
            <a:off x="987079" y="4099549"/>
            <a:ext cx="3000396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 descr="IMG_0019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337316">
            <a:off x="5473071" y="3998580"/>
            <a:ext cx="3000396" cy="2500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12" descr="C:\Users\Олег\Pictures\Рита\IMG_060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21324612">
            <a:off x="3590859" y="593443"/>
            <a:ext cx="242889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3214686"/>
            <a:ext cx="8501122" cy="128588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00000"/>
              </a:lnSpc>
            </a:pPr>
            <a:r>
              <a:rPr lang="ru-RU" sz="3600" i="1" cap="none" dirty="0" smtClean="0">
                <a:ln w="11430"/>
                <a:solidFill>
                  <a:schemeClr val="accent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Виды деятельности, способствующие развитию творческих способностей у детей</a:t>
            </a:r>
            <a:endParaRPr lang="ru-RU" sz="3200" i="1" cap="none" dirty="0">
              <a:ln w="11430"/>
              <a:solidFill>
                <a:schemeClr val="accent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Содержимое 26"/>
          <p:cNvGraphicFramePr>
            <a:graphicFrameLocks noGrp="1"/>
          </p:cNvGraphicFramePr>
          <p:nvPr>
            <p:ph sz="half" idx="1"/>
          </p:nvPr>
        </p:nvGraphicFramePr>
        <p:xfrm>
          <a:off x="428596" y="928670"/>
          <a:ext cx="8153400" cy="5197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" name="Стрелка углом 42"/>
          <p:cNvSpPr/>
          <p:nvPr/>
        </p:nvSpPr>
        <p:spPr>
          <a:xfrm rot="5400000">
            <a:off x="6000760" y="1571612"/>
            <a:ext cx="357190" cy="221457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Стрелка углом 43"/>
          <p:cNvSpPr/>
          <p:nvPr/>
        </p:nvSpPr>
        <p:spPr>
          <a:xfrm rot="16200000" flipH="1">
            <a:off x="3964778" y="1607332"/>
            <a:ext cx="357192" cy="214314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Минус 44"/>
          <p:cNvSpPr/>
          <p:nvPr/>
        </p:nvSpPr>
        <p:spPr>
          <a:xfrm>
            <a:off x="5143504" y="1857364"/>
            <a:ext cx="142876" cy="11430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углом 45"/>
          <p:cNvSpPr/>
          <p:nvPr/>
        </p:nvSpPr>
        <p:spPr>
          <a:xfrm rot="5400000">
            <a:off x="3714744" y="3857628"/>
            <a:ext cx="357190" cy="150019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Стрелка углом 46"/>
          <p:cNvSpPr/>
          <p:nvPr/>
        </p:nvSpPr>
        <p:spPr>
          <a:xfrm rot="16200000" flipH="1">
            <a:off x="2250265" y="3893347"/>
            <a:ext cx="357190" cy="142876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Минус 47"/>
          <p:cNvSpPr/>
          <p:nvPr/>
        </p:nvSpPr>
        <p:spPr>
          <a:xfrm>
            <a:off x="3143240" y="3786190"/>
            <a:ext cx="142876" cy="11430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низ 49"/>
          <p:cNvSpPr/>
          <p:nvPr/>
        </p:nvSpPr>
        <p:spPr>
          <a:xfrm>
            <a:off x="7072330" y="4214818"/>
            <a:ext cx="214314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Admin\Рабочий стол\Инна\24199_1010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357166"/>
            <a:ext cx="3102549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i="1" dirty="0" smtClean="0">
                <a:ln w="11430"/>
                <a:solidFill>
                  <a:srgbClr val="ED09A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Центр «Очумелые ручки»</a:t>
            </a:r>
            <a:endParaRPr lang="ru-RU" i="1" dirty="0">
              <a:ln w="11430"/>
              <a:solidFill>
                <a:srgbClr val="ED09A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Picture 2" descr="D:\Екатерина\РМОразв.среда\фотографии\IMG_35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604" y="1571612"/>
            <a:ext cx="6991004" cy="46592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Блок-схема: узел 3"/>
          <p:cNvSpPr/>
          <p:nvPr/>
        </p:nvSpPr>
        <p:spPr>
          <a:xfrm>
            <a:off x="857224" y="1357298"/>
            <a:ext cx="214314" cy="214314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1142976" y="1142984"/>
            <a:ext cx="71438" cy="71438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D:\Екатерина\РМОразв.среда\фотографии\IMG_36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604" y="2786058"/>
            <a:ext cx="2522913" cy="37864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6" descr="D:\Екатерина\РМОразв.среда\фотографии\IMG_35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428604"/>
            <a:ext cx="3657600" cy="24358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4" descr="D:\Екатерина\РМОразв.среда\фотографии\IMG_364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2066" y="4606565"/>
            <a:ext cx="2928958" cy="19525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5" descr="D:\Екатерина\РМОразв.среда\фотографии\IMG_364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8728" y="428604"/>
            <a:ext cx="2808406" cy="18722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643174" y="3143248"/>
            <a:ext cx="749808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i="1" dirty="0" smtClean="0">
                <a:ln w="11430"/>
                <a:solidFill>
                  <a:srgbClr val="ED09A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Центр </a:t>
            </a:r>
            <a:br>
              <a:rPr lang="ru-RU" i="1" dirty="0" smtClean="0">
                <a:ln w="11430"/>
                <a:solidFill>
                  <a:srgbClr val="ED09A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i="1" dirty="0" smtClean="0">
                <a:ln w="11430"/>
                <a:solidFill>
                  <a:srgbClr val="ED09A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«Я - художник»</a:t>
            </a:r>
            <a:endParaRPr lang="ru-RU" i="1" dirty="0">
              <a:ln w="11430"/>
              <a:solidFill>
                <a:srgbClr val="ED09A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857224" y="1357298"/>
            <a:ext cx="214314" cy="214314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1142976" y="1142984"/>
            <a:ext cx="71438" cy="71438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38974" y="428604"/>
            <a:ext cx="8005026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i="1" dirty="0" smtClean="0">
                <a:ln w="11430"/>
                <a:solidFill>
                  <a:srgbClr val="ED09A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Центр </a:t>
            </a:r>
            <a:br>
              <a:rPr lang="ru-RU" i="1" dirty="0" smtClean="0">
                <a:ln w="11430"/>
                <a:solidFill>
                  <a:srgbClr val="ED09A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i="1" dirty="0" smtClean="0">
                <a:ln w="11430"/>
                <a:solidFill>
                  <a:srgbClr val="ED09A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«Маленький музыкант»</a:t>
            </a:r>
            <a:endParaRPr lang="ru-RU" i="1" dirty="0">
              <a:ln w="11430"/>
              <a:solidFill>
                <a:srgbClr val="ED09A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Picture 2" descr="D:\Екатерина\РМОразв.среда\фотографии\IMG_35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480" y="1857364"/>
            <a:ext cx="6644785" cy="44313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Блок-схема: узел 3"/>
          <p:cNvSpPr/>
          <p:nvPr/>
        </p:nvSpPr>
        <p:spPr>
          <a:xfrm>
            <a:off x="857224" y="1357298"/>
            <a:ext cx="214314" cy="214314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1214414" y="1142984"/>
            <a:ext cx="71438" cy="71438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D:\Екатерина\РМОразв.среда\фотографии\IMG_35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455981" y="214290"/>
            <a:ext cx="3429025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D:\Екатерина\РМОразв.среда\фотографии\IMG_35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5214942" y="214289"/>
            <a:ext cx="3464742" cy="23098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4" descr="D:\Екатерина\РМОразв.среда\фотографии\IMG_364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14612" y="3500438"/>
            <a:ext cx="4433864" cy="29558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285852" y="2285992"/>
            <a:ext cx="749808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i="1" dirty="0" smtClean="0">
                <a:ln w="11430"/>
                <a:solidFill>
                  <a:srgbClr val="ED09A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Центр «В гостях у сказки»</a:t>
            </a:r>
            <a:endParaRPr lang="ru-RU" i="1" dirty="0">
              <a:ln w="11430"/>
              <a:solidFill>
                <a:srgbClr val="ED09A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857224" y="1357298"/>
            <a:ext cx="214314" cy="214314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1142976" y="1142984"/>
            <a:ext cx="71438" cy="71438"/>
          </a:xfrm>
          <a:prstGeom prst="flowChartConnecto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572528" cy="12858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Подготовительный этап- знакомство с материалами, их свойствами, </a:t>
            </a:r>
            <a:br>
              <a:rPr lang="ru-RU" sz="3200" dirty="0" smtClean="0"/>
            </a:br>
            <a:r>
              <a:rPr lang="ru-RU" sz="3200" dirty="0" smtClean="0"/>
              <a:t>происхождением, качеством 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501732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1538" y="4572008"/>
            <a:ext cx="3921453" cy="2158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Олег\Pictures\Новая папка (2)\Фотки (детский сад)  28.04.11\113___05\IMG_2206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72198" y="1500174"/>
            <a:ext cx="2857520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3" descr="IMG_2208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214942" y="4572008"/>
            <a:ext cx="3714776" cy="2071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 Microsoft Office PowerPoint">
  <a:themeElements>
    <a:clrScheme name="Другая 9">
      <a:dk1>
        <a:sysClr val="windowText" lastClr="000000"/>
      </a:dk1>
      <a:lt1>
        <a:sysClr val="window" lastClr="FFFFFF"/>
      </a:lt1>
      <a:dk2>
        <a:srgbClr val="B13F9A"/>
      </a:dk2>
      <a:lt2>
        <a:srgbClr val="C9FFE1"/>
      </a:lt2>
      <a:accent1>
        <a:srgbClr val="F109A4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Microsoft Office PowerPoint</Template>
  <TotalTime>107</TotalTime>
  <Words>234</Words>
  <Application>Microsoft Office PowerPoint</Application>
  <PresentationFormat>Экран (4:3)</PresentationFormat>
  <Paragraphs>56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Презентация Microsoft Office PowerPoint</vt:lpstr>
      <vt:lpstr>Муниципальное бюджетное дошкольное образовательное учреждение детский сад комбинированного вида № 35                                 муниципального образования Усть-Лабинский район</vt:lpstr>
      <vt:lpstr>« Творчество - это не удел только гениев, создавших великие художественные произведения. Творчество существует везде, где человек воображает,  комбинирует,  создает что - либо новое».                                                                          Л.С.Выготский </vt:lpstr>
      <vt:lpstr>Виды деятельности, способствующие развитию творческих способностей у детей</vt:lpstr>
      <vt:lpstr>Слайд 4</vt:lpstr>
      <vt:lpstr>Центр «Очумелые ручки»</vt:lpstr>
      <vt:lpstr>Центр  «Я - художник»</vt:lpstr>
      <vt:lpstr>Центр  «Маленький музыкант»</vt:lpstr>
      <vt:lpstr>Центр «В гостях у сказки»</vt:lpstr>
      <vt:lpstr>Подготовительный этап- знакомство с материалами, их свойствами,  происхождением, качеством </vt:lpstr>
      <vt:lpstr>Основной этап- обучение детей технологиям выполнения работ</vt:lpstr>
      <vt:lpstr>Закрепление и применение полученных знаний, умений и навыков в самостоятельной деятельности</vt:lpstr>
      <vt:lpstr>Коллективные работы</vt:lpstr>
      <vt:lpstr>Коллективная работа  «Букет  для любимых  мам!»</vt:lpstr>
      <vt:lpstr>В пальцах теплый пластилин.  В нем плетенье летних листьев, Виноград в янтарных кистях  И гуляющий павлин.  В нем серебряный цветок  И зверек, прижавший ушки,  В нем яйцо в гнезде кукушки   И любви живой росток. </vt:lpstr>
      <vt:lpstr>ВЫСТАВКИ РАБОТ</vt:lpstr>
      <vt:lpstr>Коллективная работа детей из пластилина «Кубанский дворик»</vt:lpstr>
      <vt:lpstr>Смотр-конкурс  «Кулинарный фестиваль»</vt:lpstr>
      <vt:lpstr>Поздравительные открытки</vt:lpstr>
      <vt:lpstr>      Взаимодействие  </vt:lpstr>
      <vt:lpstr>Результаты мониторинга развития творческих способностей детей 5-6 лет  (по методике В.Синельникова, В.Кудрявцева)</vt:lpstr>
      <vt:lpstr>Слайд 21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комбинированного вида № 35                                 муниципального образования Усть-Лабинский район</dc:title>
  <dc:creator>WORK</dc:creator>
  <cp:lastModifiedBy>Олег</cp:lastModifiedBy>
  <cp:revision>14</cp:revision>
  <dcterms:created xsi:type="dcterms:W3CDTF">2012-07-14T13:50:57Z</dcterms:created>
  <dcterms:modified xsi:type="dcterms:W3CDTF">2013-04-17T20:49:30Z</dcterms:modified>
</cp:coreProperties>
</file>